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39"/>
  </p:handoutMasterIdLst>
  <p:sldIdLst>
    <p:sldId id="14999079" r:id="rId3"/>
    <p:sldId id="14998744" r:id="rId5"/>
    <p:sldId id="3563" r:id="rId6"/>
    <p:sldId id="3544" r:id="rId7"/>
    <p:sldId id="14998587" r:id="rId8"/>
    <p:sldId id="14998625" r:id="rId9"/>
    <p:sldId id="14999072" r:id="rId10"/>
    <p:sldId id="3523" r:id="rId11"/>
    <p:sldId id="3524" r:id="rId12"/>
    <p:sldId id="3525" r:id="rId13"/>
    <p:sldId id="3526" r:id="rId14"/>
    <p:sldId id="3531" r:id="rId15"/>
    <p:sldId id="3527" r:id="rId16"/>
    <p:sldId id="14999078" r:id="rId17"/>
    <p:sldId id="14999073" r:id="rId18"/>
    <p:sldId id="3532" r:id="rId19"/>
    <p:sldId id="3567" r:id="rId20"/>
    <p:sldId id="14999080" r:id="rId21"/>
    <p:sldId id="14999081" r:id="rId22"/>
    <p:sldId id="3537" r:id="rId23"/>
    <p:sldId id="3538" r:id="rId24"/>
    <p:sldId id="3556" r:id="rId25"/>
    <p:sldId id="3573" r:id="rId26"/>
    <p:sldId id="14999082" r:id="rId27"/>
    <p:sldId id="14999075" r:id="rId28"/>
    <p:sldId id="3550" r:id="rId29"/>
    <p:sldId id="3553" r:id="rId30"/>
    <p:sldId id="3542" r:id="rId31"/>
    <p:sldId id="3539" r:id="rId32"/>
    <p:sldId id="3555" r:id="rId33"/>
    <p:sldId id="14999076" r:id="rId34"/>
    <p:sldId id="14999083" r:id="rId35"/>
    <p:sldId id="14999084" r:id="rId36"/>
    <p:sldId id="3558" r:id="rId37"/>
    <p:sldId id="14998909" r:id="rId3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2" clrIdx="0"/>
  <p:cmAuthor id="2" name="Y T" initials="YT"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4F5F7"/>
    <a:srgbClr val="00684D"/>
    <a:srgbClr val="00686C"/>
    <a:srgbClr val="8B8B8C"/>
    <a:srgbClr val="006C50"/>
    <a:srgbClr val="37AF8C"/>
    <a:srgbClr val="FFC000"/>
    <a:srgbClr val="9E7800"/>
    <a:srgbClr val="008F69"/>
    <a:srgbClr val="0091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997" autoAdjust="0"/>
    <p:restoredTop sz="94842" autoAdjust="0"/>
  </p:normalViewPr>
  <p:slideViewPr>
    <p:cSldViewPr snapToGrid="0" showGuides="1">
      <p:cViewPr varScale="1">
        <p:scale>
          <a:sx n="91" d="100"/>
          <a:sy n="91" d="100"/>
        </p:scale>
        <p:origin x="72" y="456"/>
      </p:cViewPr>
      <p:guideLst>
        <p:guide orient="horz" pos="2184"/>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3" Type="http://schemas.openxmlformats.org/officeDocument/2006/relationships/commentAuthors" Target="commentAuthors.xml"/><Relationship Id="rId42" Type="http://schemas.openxmlformats.org/officeDocument/2006/relationships/tableStyles" Target="tableStyles.xml"/><Relationship Id="rId41" Type="http://schemas.openxmlformats.org/officeDocument/2006/relationships/viewProps" Target="viewProps.xml"/><Relationship Id="rId40" Type="http://schemas.openxmlformats.org/officeDocument/2006/relationships/presProps" Target="presProps.xml"/><Relationship Id="rId4" Type="http://schemas.openxmlformats.org/officeDocument/2006/relationships/notesMaster" Target="notesMasters/notesMaster1.xml"/><Relationship Id="rId39" Type="http://schemas.openxmlformats.org/officeDocument/2006/relationships/handoutMaster" Target="handoutMasters/handoutMaster1.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9E6519-A6B9-49B2-B970-F692C867C1CD}"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AC0775-4DFB-4ADB-9929-07C50394BA23}"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3AC0775-4DFB-4ADB-9929-07C50394BA23}"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3AC0775-4DFB-4ADB-9929-07C50394BA23}"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dirty="0">
              <a:ln>
                <a:noFill/>
              </a:ln>
              <a:solidFill>
                <a:srgbClr val="000000"/>
              </a:solidFill>
              <a:effectLst/>
              <a:uLnTx/>
              <a:uFillTx/>
              <a:latin typeface="思源黑体 CN Bold" panose="020B0800000000000000" pitchFamily="34" charset="-122"/>
              <a:ea typeface="思源黑体 CN Bold" panose="020B0800000000000000" pitchFamily="34" charset="-122"/>
              <a:cs typeface="思源黑体 CN Bold" panose="020B0800000000000000" pitchFamily="34" charset="-122"/>
            </a:endParaRPr>
          </a:p>
          <a:p>
            <a:endParaRPr kumimoji="1" lang="zh-CN" altLang="en-US" dirty="0"/>
          </a:p>
        </p:txBody>
      </p:sp>
      <p:sp>
        <p:nvSpPr>
          <p:cNvPr id="4" name="灯片编号占位符 3"/>
          <p:cNvSpPr>
            <a:spLocks noGrp="1"/>
          </p:cNvSpPr>
          <p:nvPr>
            <p:ph type="sldNum" sz="quarter" idx="5"/>
          </p:nvPr>
        </p:nvSpPr>
        <p:spPr/>
        <p:txBody>
          <a:bodyPr/>
          <a:lstStyle/>
          <a:p>
            <a:fld id="{9E93CA12-07D2-0140-BE26-180740501DFA}" type="slidenum">
              <a:rPr kumimoji="1" lang="zh-CN" altLang="en-US" smtClean="0"/>
            </a:fld>
            <a:endParaRPr kumimoji="1"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3AC0775-4DFB-4ADB-9929-07C50394BA23}"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3AC0775-4DFB-4ADB-9929-07C50394BA23}"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3938EF29-B9AA-4B6A-8F51-C31C1B4A9D2F}"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3BC0A4B-B009-4F08-BC83-3F19A6C87975}"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3938EF29-B9AA-4B6A-8F51-C31C1B4A9D2F}"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3BC0A4B-B009-4F08-BC83-3F19A6C87975}"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3938EF29-B9AA-4B6A-8F51-C31C1B4A9D2F}"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3BC0A4B-B009-4F08-BC83-3F19A6C87975}"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内页">
    <p:spTree>
      <p:nvGrpSpPr>
        <p:cNvPr id="1" name=""/>
        <p:cNvGrpSpPr/>
        <p:nvPr/>
      </p:nvGrpSpPr>
      <p:grpSpPr>
        <a:xfrm>
          <a:off x="0" y="0"/>
          <a:ext cx="0" cy="0"/>
          <a:chOff x="0" y="0"/>
          <a:chExt cx="0" cy="0"/>
        </a:xfrm>
      </p:grpSpPr>
      <p:pic>
        <p:nvPicPr>
          <p:cNvPr id="3" name="Picture 2" descr="C:\Users\DELL\Desktop\1.jpg"/>
          <p:cNvPicPr>
            <a:picLocks noChangeAspect="1" noChangeArrowheads="1"/>
          </p:cNvPicPr>
          <p:nvPr userDrawn="1"/>
        </p:nvPicPr>
        <p:blipFill>
          <a:blip r:embed="rId2"/>
          <a:srcRect/>
          <a:stretch>
            <a:fillRect/>
          </a:stretch>
        </p:blipFill>
        <p:spPr bwMode="auto">
          <a:xfrm>
            <a:off x="763" y="0"/>
            <a:ext cx="12190476" cy="576000"/>
          </a:xfrm>
          <a:prstGeom prst="rect">
            <a:avLst/>
          </a:prstGeom>
          <a:noFill/>
        </p:spPr>
      </p:pic>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3938EF29-B9AA-4B6A-8F51-C31C1B4A9D2F}"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3BC0A4B-B009-4F08-BC83-3F19A6C87975}"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3938EF29-B9AA-4B6A-8F51-C31C1B4A9D2F}"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3BC0A4B-B009-4F08-BC83-3F19A6C87975}"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3938EF29-B9AA-4B6A-8F51-C31C1B4A9D2F}"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3BC0A4B-B009-4F08-BC83-3F19A6C87975}"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3938EF29-B9AA-4B6A-8F51-C31C1B4A9D2F}"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23BC0A4B-B009-4F08-BC83-3F19A6C87975}"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3938EF29-B9AA-4B6A-8F51-C31C1B4A9D2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3BC0A4B-B009-4F08-BC83-3F19A6C87975}"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938EF29-B9AA-4B6A-8F51-C31C1B4A9D2F}"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3BC0A4B-B009-4F08-BC83-3F19A6C87975}"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3938EF29-B9AA-4B6A-8F51-C31C1B4A9D2F}"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3BC0A4B-B009-4F08-BC83-3F19A6C87975}"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3938EF29-B9AA-4B6A-8F51-C31C1B4A9D2F}"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3BC0A4B-B009-4F08-BC83-3F19A6C87975}"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38EF29-B9AA-4B6A-8F51-C31C1B4A9D2F}"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BC0A4B-B009-4F08-BC83-3F19A6C87975}"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7" Type="http://schemas.openxmlformats.org/officeDocument/2006/relationships/notesSlide" Target="../notesSlides/notesSlide4.xml"/><Relationship Id="rId6" Type="http://schemas.openxmlformats.org/officeDocument/2006/relationships/slideLayout" Target="../slideLayouts/slideLayout7.xml"/><Relationship Id="rId5" Type="http://schemas.openxmlformats.org/officeDocument/2006/relationships/image" Target="../media/image52.png"/><Relationship Id="rId4" Type="http://schemas.openxmlformats.org/officeDocument/2006/relationships/image" Target="../media/image51.png"/><Relationship Id="rId3" Type="http://schemas.openxmlformats.org/officeDocument/2006/relationships/image" Target="../media/image50.png"/><Relationship Id="rId2" Type="http://schemas.openxmlformats.org/officeDocument/2006/relationships/image" Target="../media/image8.png"/><Relationship Id="rId1" Type="http://schemas.openxmlformats.org/officeDocument/2006/relationships/image" Target="../media/image4.jpeg"/></Relationships>
</file>

<file path=ppt/slides/_rels/slide11.xml.rels><?xml version="1.0" encoding="UTF-8" standalone="yes"?>
<Relationships xmlns="http://schemas.openxmlformats.org/package/2006/relationships"><Relationship Id="rId6" Type="http://schemas.openxmlformats.org/officeDocument/2006/relationships/notesSlide" Target="../notesSlides/notesSlide5.xml"/><Relationship Id="rId5" Type="http://schemas.openxmlformats.org/officeDocument/2006/relationships/slideLayout" Target="../slideLayouts/slideLayout7.xml"/><Relationship Id="rId4" Type="http://schemas.openxmlformats.org/officeDocument/2006/relationships/image" Target="../media/image54.png"/><Relationship Id="rId3" Type="http://schemas.openxmlformats.org/officeDocument/2006/relationships/image" Target="../media/image53.jpeg"/><Relationship Id="rId2" Type="http://schemas.openxmlformats.org/officeDocument/2006/relationships/image" Target="../media/image8.png"/><Relationship Id="rId1" Type="http://schemas.openxmlformats.org/officeDocument/2006/relationships/image" Target="../media/image4.jpeg"/></Relationships>
</file>

<file path=ppt/slides/_rels/slide12.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image" Target="../media/image59.png"/><Relationship Id="rId6" Type="http://schemas.openxmlformats.org/officeDocument/2006/relationships/image" Target="../media/image10.png"/><Relationship Id="rId5" Type="http://schemas.openxmlformats.org/officeDocument/2006/relationships/image" Target="../media/image58.png"/><Relationship Id="rId4" Type="http://schemas.openxmlformats.org/officeDocument/2006/relationships/image" Target="../media/image57.png"/><Relationship Id="rId3" Type="http://schemas.openxmlformats.org/officeDocument/2006/relationships/image" Target="../media/image56.png"/><Relationship Id="rId2" Type="http://schemas.openxmlformats.org/officeDocument/2006/relationships/image" Target="../media/image8.png"/><Relationship Id="rId1" Type="http://schemas.openxmlformats.org/officeDocument/2006/relationships/image" Target="../media/image55.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8.png"/><Relationship Id="rId1" Type="http://schemas.openxmlformats.org/officeDocument/2006/relationships/image" Target="../media/image60.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8.png"/><Relationship Id="rId1" Type="http://schemas.openxmlformats.org/officeDocument/2006/relationships/image" Target="../media/image4.jpeg"/></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31.png"/><Relationship Id="rId2" Type="http://schemas.openxmlformats.org/officeDocument/2006/relationships/image" Target="../media/image34.png"/><Relationship Id="rId1" Type="http://schemas.openxmlformats.org/officeDocument/2006/relationships/image" Target="../media/image33.png"/></Relationships>
</file>

<file path=ppt/slides/_rels/slide16.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63.png"/><Relationship Id="rId4" Type="http://schemas.openxmlformats.org/officeDocument/2006/relationships/image" Target="../media/image62.png"/><Relationship Id="rId3" Type="http://schemas.openxmlformats.org/officeDocument/2006/relationships/image" Target="../media/image61.jpeg"/><Relationship Id="rId2" Type="http://schemas.openxmlformats.org/officeDocument/2006/relationships/image" Target="../media/image8.png"/><Relationship Id="rId1" Type="http://schemas.openxmlformats.org/officeDocument/2006/relationships/image" Target="../media/image4.jpeg"/></Relationships>
</file>

<file path=ppt/slides/_rels/slide17.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65.png"/><Relationship Id="rId3" Type="http://schemas.openxmlformats.org/officeDocument/2006/relationships/image" Target="../media/image64.png"/><Relationship Id="rId2" Type="http://schemas.openxmlformats.org/officeDocument/2006/relationships/image" Target="../media/image8.png"/><Relationship Id="rId1" Type="http://schemas.openxmlformats.org/officeDocument/2006/relationships/image" Target="../media/image4.jpeg"/></Relationships>
</file>

<file path=ppt/slides/_rels/slide18.xml.rels><?xml version="1.0" encoding="UTF-8" standalone="yes"?>
<Relationships xmlns="http://schemas.openxmlformats.org/package/2006/relationships"><Relationship Id="rId7" Type="http://schemas.openxmlformats.org/officeDocument/2006/relationships/notesSlide" Target="../notesSlides/notesSlide6.xml"/><Relationship Id="rId6"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68.png"/><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image" Target="../media/image4.jpeg"/></Relationships>
</file>

<file path=ppt/slides/_rels/slide19.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69.png"/><Relationship Id="rId2" Type="http://schemas.openxmlformats.org/officeDocument/2006/relationships/image" Target="../media/image8.png"/><Relationship Id="rId1" Type="http://schemas.openxmlformats.org/officeDocument/2006/relationships/image" Target="../media/image4.jpeg"/></Relationships>
</file>

<file path=ppt/slides/_rels/slide2.xml.rels><?xml version="1.0" encoding="UTF-8" standalone="yes"?>
<Relationships xmlns="http://schemas.openxmlformats.org/package/2006/relationships"><Relationship Id="rId7" Type="http://schemas.openxmlformats.org/officeDocument/2006/relationships/notesSlide" Target="../notesSlides/notesSlide2.xml"/><Relationship Id="rId6"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3.png"/><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jpeg"/></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70.png"/><Relationship Id="rId2" Type="http://schemas.openxmlformats.org/officeDocument/2006/relationships/image" Target="../media/image8.png"/><Relationship Id="rId1" Type="http://schemas.openxmlformats.org/officeDocument/2006/relationships/image" Target="../media/image4.jpeg"/></Relationships>
</file>

<file path=ppt/slides/_rels/slide21.xml.rels><?xml version="1.0" encoding="UTF-8" standalone="yes"?>
<Relationships xmlns="http://schemas.openxmlformats.org/package/2006/relationships"><Relationship Id="rId9" Type="http://schemas.openxmlformats.org/officeDocument/2006/relationships/tags" Target="../tags/tag26.xml"/><Relationship Id="rId8" Type="http://schemas.openxmlformats.org/officeDocument/2006/relationships/tags" Target="../tags/tag25.xml"/><Relationship Id="rId7" Type="http://schemas.openxmlformats.org/officeDocument/2006/relationships/tags" Target="../tags/tag24.xml"/><Relationship Id="rId6" Type="http://schemas.openxmlformats.org/officeDocument/2006/relationships/tags" Target="../tags/tag23.xml"/><Relationship Id="rId5" Type="http://schemas.openxmlformats.org/officeDocument/2006/relationships/tags" Target="../tags/tag22.xml"/><Relationship Id="rId4" Type="http://schemas.openxmlformats.org/officeDocument/2006/relationships/tags" Target="../tags/tag21.xml"/><Relationship Id="rId3" Type="http://schemas.openxmlformats.org/officeDocument/2006/relationships/image" Target="../media/image71.png"/><Relationship Id="rId2" Type="http://schemas.openxmlformats.org/officeDocument/2006/relationships/image" Target="../media/image8.png"/><Relationship Id="rId12" Type="http://schemas.openxmlformats.org/officeDocument/2006/relationships/slideLayout" Target="../slideLayouts/slideLayout7.xml"/><Relationship Id="rId11" Type="http://schemas.openxmlformats.org/officeDocument/2006/relationships/image" Target="../media/image73.png"/><Relationship Id="rId10" Type="http://schemas.openxmlformats.org/officeDocument/2006/relationships/image" Target="../media/image72.png"/><Relationship Id="rId1" Type="http://schemas.openxmlformats.org/officeDocument/2006/relationships/image" Target="../media/image4.jpeg"/></Relationships>
</file>

<file path=ppt/slides/_rels/slide22.xml.rels><?xml version="1.0" encoding="UTF-8" standalone="yes"?>
<Relationships xmlns="http://schemas.openxmlformats.org/package/2006/relationships"><Relationship Id="rId9" Type="http://schemas.openxmlformats.org/officeDocument/2006/relationships/image" Target="../media/image76.png"/><Relationship Id="rId8" Type="http://schemas.openxmlformats.org/officeDocument/2006/relationships/image" Target="../media/image75.png"/><Relationship Id="rId7" Type="http://schemas.openxmlformats.org/officeDocument/2006/relationships/tags" Target="../tags/tag30.xml"/><Relationship Id="rId6" Type="http://schemas.openxmlformats.org/officeDocument/2006/relationships/tags" Target="../tags/tag29.xml"/><Relationship Id="rId5" Type="http://schemas.openxmlformats.org/officeDocument/2006/relationships/tags" Target="../tags/tag28.xml"/><Relationship Id="rId4" Type="http://schemas.openxmlformats.org/officeDocument/2006/relationships/tags" Target="../tags/tag27.xml"/><Relationship Id="rId3" Type="http://schemas.openxmlformats.org/officeDocument/2006/relationships/image" Target="../media/image74.png"/><Relationship Id="rId2" Type="http://schemas.openxmlformats.org/officeDocument/2006/relationships/image" Target="../media/image8.png"/><Relationship Id="rId10" Type="http://schemas.openxmlformats.org/officeDocument/2006/relationships/slideLayout" Target="../slideLayouts/slideLayout7.xml"/><Relationship Id="rId1" Type="http://schemas.openxmlformats.org/officeDocument/2006/relationships/image" Target="../media/image4.jpeg"/></Relationships>
</file>

<file path=ppt/slides/_rels/slide23.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78.png"/><Relationship Id="rId3" Type="http://schemas.openxmlformats.org/officeDocument/2006/relationships/image" Target="../media/image77.png"/><Relationship Id="rId2" Type="http://schemas.openxmlformats.org/officeDocument/2006/relationships/image" Target="../media/image8.png"/><Relationship Id="rId1" Type="http://schemas.openxmlformats.org/officeDocument/2006/relationships/image" Target="../media/image4.jpeg"/></Relationships>
</file>

<file path=ppt/slides/_rels/slide24.xml.rels><?xml version="1.0" encoding="UTF-8" standalone="yes"?>
<Relationships xmlns="http://schemas.openxmlformats.org/package/2006/relationships"><Relationship Id="rId9" Type="http://schemas.openxmlformats.org/officeDocument/2006/relationships/tags" Target="../tags/tag37.xml"/><Relationship Id="rId8" Type="http://schemas.openxmlformats.org/officeDocument/2006/relationships/tags" Target="../tags/tag36.xml"/><Relationship Id="rId7" Type="http://schemas.openxmlformats.org/officeDocument/2006/relationships/tags" Target="../tags/tag35.xml"/><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image" Target="../media/image8.png"/><Relationship Id="rId16" Type="http://schemas.openxmlformats.org/officeDocument/2006/relationships/notesSlide" Target="../notesSlides/notesSlide7.xml"/><Relationship Id="rId15" Type="http://schemas.openxmlformats.org/officeDocument/2006/relationships/slideLayout" Target="../slideLayouts/slideLayout7.xml"/><Relationship Id="rId14" Type="http://schemas.openxmlformats.org/officeDocument/2006/relationships/tags" Target="../tags/tag42.xml"/><Relationship Id="rId13" Type="http://schemas.openxmlformats.org/officeDocument/2006/relationships/tags" Target="../tags/tag41.xml"/><Relationship Id="rId12" Type="http://schemas.openxmlformats.org/officeDocument/2006/relationships/tags" Target="../tags/tag40.xml"/><Relationship Id="rId11" Type="http://schemas.openxmlformats.org/officeDocument/2006/relationships/tags" Target="../tags/tag39.xml"/><Relationship Id="rId10" Type="http://schemas.openxmlformats.org/officeDocument/2006/relationships/tags" Target="../tags/tag38.xml"/><Relationship Id="rId1" Type="http://schemas.openxmlformats.org/officeDocument/2006/relationships/image" Target="../media/image4.jpeg"/></Relationships>
</file>

<file path=ppt/slides/_rels/slide25.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29.jpeg"/><Relationship Id="rId2" Type="http://schemas.openxmlformats.org/officeDocument/2006/relationships/image" Target="../media/image34.png"/><Relationship Id="rId1" Type="http://schemas.openxmlformats.org/officeDocument/2006/relationships/image" Target="../media/image33.png"/></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79.png"/><Relationship Id="rId2" Type="http://schemas.openxmlformats.org/officeDocument/2006/relationships/image" Target="../media/image8.png"/><Relationship Id="rId1" Type="http://schemas.openxmlformats.org/officeDocument/2006/relationships/image" Target="../media/image4.jpeg"/></Relationships>
</file>

<file path=ppt/slides/_rels/slide27.xml.rels><?xml version="1.0" encoding="UTF-8" standalone="yes"?>
<Relationships xmlns="http://schemas.openxmlformats.org/package/2006/relationships"><Relationship Id="rId9" Type="http://schemas.openxmlformats.org/officeDocument/2006/relationships/image" Target="../media/image86.png"/><Relationship Id="rId8" Type="http://schemas.openxmlformats.org/officeDocument/2006/relationships/image" Target="../media/image85.png"/><Relationship Id="rId7" Type="http://schemas.openxmlformats.org/officeDocument/2006/relationships/image" Target="../media/image84.png"/><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 Id="rId3" Type="http://schemas.openxmlformats.org/officeDocument/2006/relationships/image" Target="../media/image80.png"/><Relationship Id="rId2" Type="http://schemas.openxmlformats.org/officeDocument/2006/relationships/image" Target="../media/image8.png"/><Relationship Id="rId13" Type="http://schemas.openxmlformats.org/officeDocument/2006/relationships/slideLayout" Target="../slideLayouts/slideLayout7.xml"/><Relationship Id="rId12" Type="http://schemas.openxmlformats.org/officeDocument/2006/relationships/image" Target="../media/image10.png"/><Relationship Id="rId11" Type="http://schemas.openxmlformats.org/officeDocument/2006/relationships/image" Target="../media/image88.png"/><Relationship Id="rId10" Type="http://schemas.openxmlformats.org/officeDocument/2006/relationships/image" Target="../media/image87.png"/><Relationship Id="rId1" Type="http://schemas.openxmlformats.org/officeDocument/2006/relationships/image" Target="../media/image4.jpeg"/></Relationships>
</file>

<file path=ppt/slides/_rels/slide28.xml.rels><?xml version="1.0" encoding="UTF-8" standalone="yes"?>
<Relationships xmlns="http://schemas.openxmlformats.org/package/2006/relationships"><Relationship Id="rId6" Type="http://schemas.openxmlformats.org/officeDocument/2006/relationships/notesSlide" Target="../notesSlides/notesSlide8.xml"/><Relationship Id="rId5" Type="http://schemas.openxmlformats.org/officeDocument/2006/relationships/slideLayout" Target="../slideLayouts/slideLayout7.xml"/><Relationship Id="rId4" Type="http://schemas.openxmlformats.org/officeDocument/2006/relationships/image" Target="../media/image90.jpeg"/><Relationship Id="rId3" Type="http://schemas.openxmlformats.org/officeDocument/2006/relationships/image" Target="../media/image89.png"/><Relationship Id="rId2" Type="http://schemas.openxmlformats.org/officeDocument/2006/relationships/image" Target="../media/image8.png"/><Relationship Id="rId1" Type="http://schemas.openxmlformats.org/officeDocument/2006/relationships/image" Target="../media/image4.jpeg"/></Relationships>
</file>

<file path=ppt/slides/_rels/slide29.xml.rels><?xml version="1.0" encoding="UTF-8" standalone="yes"?>
<Relationships xmlns="http://schemas.openxmlformats.org/package/2006/relationships"><Relationship Id="rId9" Type="http://schemas.openxmlformats.org/officeDocument/2006/relationships/tags" Target="../tags/tag49.xml"/><Relationship Id="rId8" Type="http://schemas.openxmlformats.org/officeDocument/2006/relationships/tags" Target="../tags/tag48.xml"/><Relationship Id="rId7" Type="http://schemas.openxmlformats.org/officeDocument/2006/relationships/tags" Target="../tags/tag47.xml"/><Relationship Id="rId6" Type="http://schemas.openxmlformats.org/officeDocument/2006/relationships/tags" Target="../tags/tag46.xml"/><Relationship Id="rId5" Type="http://schemas.openxmlformats.org/officeDocument/2006/relationships/tags" Target="../tags/tag45.xml"/><Relationship Id="rId4" Type="http://schemas.openxmlformats.org/officeDocument/2006/relationships/tags" Target="../tags/tag44.xml"/><Relationship Id="rId3" Type="http://schemas.openxmlformats.org/officeDocument/2006/relationships/tags" Target="../tags/tag43.xml"/><Relationship Id="rId20" Type="http://schemas.openxmlformats.org/officeDocument/2006/relationships/slideLayout" Target="../slideLayouts/slideLayout7.xml"/><Relationship Id="rId2" Type="http://schemas.openxmlformats.org/officeDocument/2006/relationships/image" Target="../media/image8.png"/><Relationship Id="rId19" Type="http://schemas.openxmlformats.org/officeDocument/2006/relationships/image" Target="../media/image10.png"/><Relationship Id="rId18" Type="http://schemas.openxmlformats.org/officeDocument/2006/relationships/image" Target="../media/image96.jpeg"/><Relationship Id="rId17" Type="http://schemas.openxmlformats.org/officeDocument/2006/relationships/image" Target="../media/image95.png"/><Relationship Id="rId16" Type="http://schemas.openxmlformats.org/officeDocument/2006/relationships/image" Target="../media/image94.png"/><Relationship Id="rId15" Type="http://schemas.openxmlformats.org/officeDocument/2006/relationships/image" Target="../media/image93.png"/><Relationship Id="rId14" Type="http://schemas.openxmlformats.org/officeDocument/2006/relationships/image" Target="../media/image92.png"/><Relationship Id="rId13" Type="http://schemas.openxmlformats.org/officeDocument/2006/relationships/image" Target="../media/image91.png"/><Relationship Id="rId12" Type="http://schemas.openxmlformats.org/officeDocument/2006/relationships/image" Target="../media/image81.png"/><Relationship Id="rId11" Type="http://schemas.openxmlformats.org/officeDocument/2006/relationships/image" Target="../media/image80.png"/><Relationship Id="rId10" Type="http://schemas.openxmlformats.org/officeDocument/2006/relationships/tags" Target="../tags/tag50.xml"/><Relationship Id="rId1" Type="http://schemas.openxmlformats.org/officeDocument/2006/relationships/image" Target="../media/image4.jpeg"/></Relationships>
</file>

<file path=ppt/slides/_rels/slide3.xml.rels><?xml version="1.0" encoding="UTF-8" standalone="yes"?>
<Relationships xmlns="http://schemas.openxmlformats.org/package/2006/relationships"><Relationship Id="rId9" Type="http://schemas.openxmlformats.org/officeDocument/2006/relationships/image" Target="../media/image15.png"/><Relationship Id="rId8" Type="http://schemas.openxmlformats.org/officeDocument/2006/relationships/image" Target="../media/image14.png"/><Relationship Id="rId7" Type="http://schemas.openxmlformats.org/officeDocument/2006/relationships/image" Target="../media/image13.png"/><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3" Type="http://schemas.openxmlformats.org/officeDocument/2006/relationships/image" Target="../media/image9.jpeg"/><Relationship Id="rId2" Type="http://schemas.openxmlformats.org/officeDocument/2006/relationships/image" Target="../media/image8.png"/><Relationship Id="rId12" Type="http://schemas.openxmlformats.org/officeDocument/2006/relationships/slideLayout" Target="../slideLayouts/slideLayout7.xml"/><Relationship Id="rId11" Type="http://schemas.openxmlformats.org/officeDocument/2006/relationships/image" Target="../media/image17.png"/><Relationship Id="rId10" Type="http://schemas.openxmlformats.org/officeDocument/2006/relationships/image" Target="../media/image16.png"/><Relationship Id="rId1" Type="http://schemas.openxmlformats.org/officeDocument/2006/relationships/image" Target="../media/image4.jpeg"/></Relationships>
</file>

<file path=ppt/slides/_rels/slide30.xml.rels><?xml version="1.0" encoding="UTF-8" standalone="yes"?>
<Relationships xmlns="http://schemas.openxmlformats.org/package/2006/relationships"><Relationship Id="rId9" Type="http://schemas.openxmlformats.org/officeDocument/2006/relationships/image" Target="../media/image101.png"/><Relationship Id="rId8" Type="http://schemas.openxmlformats.org/officeDocument/2006/relationships/image" Target="../media/image14.png"/><Relationship Id="rId7" Type="http://schemas.openxmlformats.org/officeDocument/2006/relationships/image" Target="../media/image12.png"/><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8.png"/><Relationship Id="rId3" Type="http://schemas.openxmlformats.org/officeDocument/2006/relationships/image" Target="../media/image97.png"/><Relationship Id="rId2" Type="http://schemas.openxmlformats.org/officeDocument/2006/relationships/image" Target="../media/image8.png"/><Relationship Id="rId13" Type="http://schemas.openxmlformats.org/officeDocument/2006/relationships/slideLayout" Target="../slideLayouts/slideLayout7.xml"/><Relationship Id="rId12" Type="http://schemas.openxmlformats.org/officeDocument/2006/relationships/image" Target="../media/image104.png"/><Relationship Id="rId11" Type="http://schemas.openxmlformats.org/officeDocument/2006/relationships/image" Target="../media/image103.png"/><Relationship Id="rId10" Type="http://schemas.openxmlformats.org/officeDocument/2006/relationships/image" Target="../media/image102.png"/><Relationship Id="rId1" Type="http://schemas.openxmlformats.org/officeDocument/2006/relationships/image" Target="../media/image4.jpeg"/></Relationships>
</file>

<file path=ppt/slides/_rels/slide31.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32.png"/><Relationship Id="rId2" Type="http://schemas.openxmlformats.org/officeDocument/2006/relationships/image" Target="../media/image34.png"/><Relationship Id="rId1" Type="http://schemas.openxmlformats.org/officeDocument/2006/relationships/image" Target="../media/image33.png"/></Relationships>
</file>

<file path=ppt/slides/_rels/slide32.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107.jpeg"/><Relationship Id="rId4" Type="http://schemas.openxmlformats.org/officeDocument/2006/relationships/image" Target="../media/image106.jpeg"/><Relationship Id="rId3" Type="http://schemas.openxmlformats.org/officeDocument/2006/relationships/image" Target="../media/image105.jpeg"/><Relationship Id="rId2" Type="http://schemas.openxmlformats.org/officeDocument/2006/relationships/image" Target="../media/image8.png"/><Relationship Id="rId1" Type="http://schemas.openxmlformats.org/officeDocument/2006/relationships/image" Target="../media/image4.jpeg"/></Relationships>
</file>

<file path=ppt/slides/_rels/slide33.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110.png"/><Relationship Id="rId4" Type="http://schemas.openxmlformats.org/officeDocument/2006/relationships/image" Target="../media/image109.png"/><Relationship Id="rId3" Type="http://schemas.openxmlformats.org/officeDocument/2006/relationships/image" Target="../media/image108.png"/><Relationship Id="rId2" Type="http://schemas.openxmlformats.org/officeDocument/2006/relationships/image" Target="../media/image8.png"/><Relationship Id="rId1" Type="http://schemas.openxmlformats.org/officeDocument/2006/relationships/image" Target="../media/image4.jpeg"/></Relationships>
</file>

<file path=ppt/slides/_rels/slide34.xml.rels><?xml version="1.0" encoding="UTF-8" standalone="yes"?>
<Relationships xmlns="http://schemas.openxmlformats.org/package/2006/relationships"><Relationship Id="rId9" Type="http://schemas.openxmlformats.org/officeDocument/2006/relationships/image" Target="../media/image117.jpeg"/><Relationship Id="rId8" Type="http://schemas.openxmlformats.org/officeDocument/2006/relationships/image" Target="../media/image116.png"/><Relationship Id="rId7" Type="http://schemas.openxmlformats.org/officeDocument/2006/relationships/image" Target="../media/image115.jpeg"/><Relationship Id="rId6" Type="http://schemas.openxmlformats.org/officeDocument/2006/relationships/image" Target="../media/image114.jpeg"/><Relationship Id="rId5" Type="http://schemas.openxmlformats.org/officeDocument/2006/relationships/image" Target="../media/image113.jpeg"/><Relationship Id="rId4" Type="http://schemas.openxmlformats.org/officeDocument/2006/relationships/image" Target="../media/image112.png"/><Relationship Id="rId3" Type="http://schemas.openxmlformats.org/officeDocument/2006/relationships/image" Target="../media/image111.png"/><Relationship Id="rId2" Type="http://schemas.openxmlformats.org/officeDocument/2006/relationships/image" Target="../media/image8.png"/><Relationship Id="rId16" Type="http://schemas.openxmlformats.org/officeDocument/2006/relationships/notesSlide" Target="../notesSlides/notesSlide9.xml"/><Relationship Id="rId15" Type="http://schemas.openxmlformats.org/officeDocument/2006/relationships/slideLayout" Target="../slideLayouts/slideLayout7.xml"/><Relationship Id="rId14" Type="http://schemas.openxmlformats.org/officeDocument/2006/relationships/image" Target="../media/image121.png"/><Relationship Id="rId13" Type="http://schemas.openxmlformats.org/officeDocument/2006/relationships/image" Target="../media/image120.png"/><Relationship Id="rId12" Type="http://schemas.openxmlformats.org/officeDocument/2006/relationships/image" Target="../media/image10.png"/><Relationship Id="rId11" Type="http://schemas.openxmlformats.org/officeDocument/2006/relationships/image" Target="../media/image119.png"/><Relationship Id="rId10" Type="http://schemas.openxmlformats.org/officeDocument/2006/relationships/image" Target="../media/image118.png"/><Relationship Id="rId1" Type="http://schemas.openxmlformats.org/officeDocument/2006/relationships/image" Target="../media/image4.jpeg"/></Relationships>
</file>

<file path=ppt/slides/_rels/slide35.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8.png"/><Relationship Id="rId3" Type="http://schemas.microsoft.com/office/2007/relationships/hdphoto" Target="../media/image123.wdp"/><Relationship Id="rId2" Type="http://schemas.openxmlformats.org/officeDocument/2006/relationships/image" Target="../media/image122.png"/><Relationship Id="rId1" Type="http://schemas.openxmlformats.org/officeDocument/2006/relationships/tags" Target="../tags/tag51.xml"/></Relationships>
</file>

<file path=ppt/slides/_rels/slide4.xml.rels><?xml version="1.0" encoding="UTF-8" standalone="yes"?>
<Relationships xmlns="http://schemas.openxmlformats.org/package/2006/relationships"><Relationship Id="rId9" Type="http://schemas.openxmlformats.org/officeDocument/2006/relationships/image" Target="../media/image10.png"/><Relationship Id="rId8" Type="http://schemas.openxmlformats.org/officeDocument/2006/relationships/image" Target="../media/image23.png"/><Relationship Id="rId7" Type="http://schemas.openxmlformats.org/officeDocument/2006/relationships/image" Target="../media/image22.png"/><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3" Type="http://schemas.openxmlformats.org/officeDocument/2006/relationships/image" Target="../media/image18.png"/><Relationship Id="rId2" Type="http://schemas.openxmlformats.org/officeDocument/2006/relationships/image" Target="../media/image8.png"/><Relationship Id="rId10" Type="http://schemas.openxmlformats.org/officeDocument/2006/relationships/slideLayout" Target="../slideLayouts/slideLayout7.xml"/><Relationship Id="rId1" Type="http://schemas.openxmlformats.org/officeDocument/2006/relationships/image" Target="../media/image4.jpeg"/></Relationships>
</file>

<file path=ppt/slides/_rels/slide5.xml.rels><?xml version="1.0" encoding="UTF-8" standalone="yes"?>
<Relationships xmlns="http://schemas.openxmlformats.org/package/2006/relationships"><Relationship Id="rId9" Type="http://schemas.openxmlformats.org/officeDocument/2006/relationships/notesSlide" Target="../notesSlides/notesSlide3.xml"/><Relationship Id="rId8" Type="http://schemas.openxmlformats.org/officeDocument/2006/relationships/slideLayout" Target="../slideLayouts/slideLayout7.xml"/><Relationship Id="rId7" Type="http://schemas.openxmlformats.org/officeDocument/2006/relationships/image" Target="../media/image27.png"/><Relationship Id="rId6" Type="http://schemas.openxmlformats.org/officeDocument/2006/relationships/image" Target="../media/image26.png"/><Relationship Id="rId5" Type="http://schemas.openxmlformats.org/officeDocument/2006/relationships/image" Target="../media/image23.png"/><Relationship Id="rId4" Type="http://schemas.openxmlformats.org/officeDocument/2006/relationships/image" Target="../media/image25.png"/><Relationship Id="rId3" Type="http://schemas.openxmlformats.org/officeDocument/2006/relationships/image" Target="../media/image24.png"/><Relationship Id="rId2" Type="http://schemas.openxmlformats.org/officeDocument/2006/relationships/image" Target="../media/image8.png"/><Relationship Id="rId1" Type="http://schemas.openxmlformats.org/officeDocument/2006/relationships/image" Target="../media/image4.jpeg"/></Relationships>
</file>

<file path=ppt/slides/_rels/slide6.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0" Type="http://schemas.openxmlformats.org/officeDocument/2006/relationships/slideLayout" Target="../slideLayouts/slideLayout12.xml"/><Relationship Id="rId3" Type="http://schemas.openxmlformats.org/officeDocument/2006/relationships/tags" Target="../tags/tag2.xml"/><Relationship Id="rId29" Type="http://schemas.openxmlformats.org/officeDocument/2006/relationships/image" Target="../media/image10.png"/><Relationship Id="rId28" Type="http://schemas.openxmlformats.org/officeDocument/2006/relationships/image" Target="../media/image32.png"/><Relationship Id="rId27" Type="http://schemas.openxmlformats.org/officeDocument/2006/relationships/image" Target="../media/image31.png"/><Relationship Id="rId26" Type="http://schemas.openxmlformats.org/officeDocument/2006/relationships/image" Target="../media/image30.png"/><Relationship Id="rId25" Type="http://schemas.openxmlformats.org/officeDocument/2006/relationships/image" Target="../media/image29.jpeg"/><Relationship Id="rId24" Type="http://schemas.openxmlformats.org/officeDocument/2006/relationships/image" Target="../media/image22.png"/><Relationship Id="rId23" Type="http://schemas.openxmlformats.org/officeDocument/2006/relationships/image" Target="../media/image21.png"/><Relationship Id="rId22" Type="http://schemas.openxmlformats.org/officeDocument/2006/relationships/image" Target="../media/image20.png"/><Relationship Id="rId21" Type="http://schemas.openxmlformats.org/officeDocument/2006/relationships/tags" Target="../tags/tag20.xml"/><Relationship Id="rId20" Type="http://schemas.openxmlformats.org/officeDocument/2006/relationships/tags" Target="../tags/tag19.xml"/><Relationship Id="rId2" Type="http://schemas.openxmlformats.org/officeDocument/2006/relationships/tags" Target="../tags/tag1.xml"/><Relationship Id="rId19" Type="http://schemas.openxmlformats.org/officeDocument/2006/relationships/tags" Target="../tags/tag18.xml"/><Relationship Id="rId18" Type="http://schemas.openxmlformats.org/officeDocument/2006/relationships/tags" Target="../tags/tag17.xml"/><Relationship Id="rId17" Type="http://schemas.openxmlformats.org/officeDocument/2006/relationships/tags" Target="../tags/tag16.xml"/><Relationship Id="rId16" Type="http://schemas.openxmlformats.org/officeDocument/2006/relationships/tags" Target="../tags/tag15.xml"/><Relationship Id="rId15" Type="http://schemas.openxmlformats.org/officeDocument/2006/relationships/tags" Target="../tags/tag14.xml"/><Relationship Id="rId14" Type="http://schemas.openxmlformats.org/officeDocument/2006/relationships/tags" Target="../tags/tag13.xml"/><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image" Target="../media/image28.jpeg"/></Relationships>
</file>

<file path=ppt/slides/_rels/slide7.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17.png"/><Relationship Id="rId4" Type="http://schemas.openxmlformats.org/officeDocument/2006/relationships/image" Target="../media/image16.png"/><Relationship Id="rId3" Type="http://schemas.openxmlformats.org/officeDocument/2006/relationships/image" Target="../media/image15.png"/><Relationship Id="rId2" Type="http://schemas.openxmlformats.org/officeDocument/2006/relationships/image" Target="../media/image34.png"/><Relationship Id="rId1" Type="http://schemas.openxmlformats.org/officeDocument/2006/relationships/image" Target="../media/image33.png"/></Relationships>
</file>

<file path=ppt/slides/_rels/slide8.xml.rels><?xml version="1.0" encoding="UTF-8" standalone="yes"?>
<Relationships xmlns="http://schemas.openxmlformats.org/package/2006/relationships"><Relationship Id="rId9" Type="http://schemas.openxmlformats.org/officeDocument/2006/relationships/image" Target="../media/image40.jpeg"/><Relationship Id="rId8" Type="http://schemas.openxmlformats.org/officeDocument/2006/relationships/image" Target="../media/image39.jpeg"/><Relationship Id="rId7" Type="http://schemas.openxmlformats.org/officeDocument/2006/relationships/image" Target="../media/image10.png"/><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 Id="rId3" Type="http://schemas.openxmlformats.org/officeDocument/2006/relationships/image" Target="../media/image35.jpeg"/><Relationship Id="rId2" Type="http://schemas.openxmlformats.org/officeDocument/2006/relationships/image" Target="../media/image8.png"/><Relationship Id="rId11" Type="http://schemas.openxmlformats.org/officeDocument/2006/relationships/slideLayout" Target="../slideLayouts/slideLayout7.xml"/><Relationship Id="rId10" Type="http://schemas.openxmlformats.org/officeDocument/2006/relationships/image" Target="../media/image41.jpeg"/><Relationship Id="rId1" Type="http://schemas.openxmlformats.org/officeDocument/2006/relationships/image" Target="../media/image4.jpeg"/></Relationships>
</file>

<file path=ppt/slides/_rels/slide9.xml.rels><?xml version="1.0" encoding="UTF-8" standalone="yes"?>
<Relationships xmlns="http://schemas.openxmlformats.org/package/2006/relationships"><Relationship Id="rId9" Type="http://schemas.openxmlformats.org/officeDocument/2006/relationships/image" Target="../media/image48.png"/><Relationship Id="rId8" Type="http://schemas.openxmlformats.org/officeDocument/2006/relationships/image" Target="../media/image47.png"/><Relationship Id="rId7" Type="http://schemas.openxmlformats.org/officeDocument/2006/relationships/image" Target="../media/image46.png"/><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 Id="rId3" Type="http://schemas.openxmlformats.org/officeDocument/2006/relationships/image" Target="../media/image42.png"/><Relationship Id="rId2" Type="http://schemas.openxmlformats.org/officeDocument/2006/relationships/image" Target="../media/image8.png"/><Relationship Id="rId13" Type="http://schemas.openxmlformats.org/officeDocument/2006/relationships/slideLayout" Target="../slideLayouts/slideLayout7.xml"/><Relationship Id="rId12" Type="http://schemas.openxmlformats.org/officeDocument/2006/relationships/image" Target="../media/image10.png"/><Relationship Id="rId11" Type="http://schemas.openxmlformats.org/officeDocument/2006/relationships/image" Target="../media/image40.jpeg"/><Relationship Id="rId10" Type="http://schemas.openxmlformats.org/officeDocument/2006/relationships/image" Target="../media/image49.png"/><Relationship Id="rId1"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descr="OG3A2642修"/>
          <p:cNvPicPr>
            <a:picLocks noChangeAspect="1"/>
          </p:cNvPicPr>
          <p:nvPr/>
        </p:nvPicPr>
        <p:blipFill>
          <a:blip r:embed="rId1">
            <a:alphaModFix amt="86000"/>
          </a:blip>
          <a:srcRect l="23423" r="17719"/>
          <a:stretch>
            <a:fillRect/>
          </a:stretch>
        </p:blipFill>
        <p:spPr>
          <a:xfrm>
            <a:off x="0" y="0"/>
            <a:ext cx="12192000" cy="6857365"/>
          </a:xfrm>
          <a:prstGeom prst="rect">
            <a:avLst/>
          </a:prstGeom>
        </p:spPr>
      </p:pic>
      <p:sp>
        <p:nvSpPr>
          <p:cNvPr id="8" name="文本框 7"/>
          <p:cNvSpPr txBox="1"/>
          <p:nvPr/>
        </p:nvSpPr>
        <p:spPr>
          <a:xfrm>
            <a:off x="-86820" y="-904902"/>
            <a:ext cx="13602795" cy="3770263"/>
          </a:xfrm>
          <a:prstGeom prst="rect">
            <a:avLst/>
          </a:prstGeom>
          <a:noFill/>
          <a:effectLst>
            <a:outerShdw blurRad="304800" dist="304800" dir="5400000" sx="36000" sy="36000" algn="ctr" rotWithShape="0">
              <a:schemeClr val="tx1"/>
            </a:outerShdw>
          </a:effectLst>
        </p:spPr>
        <p:txBody>
          <a:bodyPr wrap="square" rtlCol="0">
            <a:spAutoFit/>
          </a:bodyPr>
          <a:lstStyle/>
          <a:p>
            <a:pPr algn="l"/>
            <a:r>
              <a:rPr lang="en-US" altLang="zh-CN" sz="23900" b="1" i="1" kern="0" dirty="0">
                <a:solidFill>
                  <a:schemeClr val="bg2">
                    <a:lumMod val="75000"/>
                    <a:alpha val="5000"/>
                  </a:schemeClr>
                </a:solidFill>
                <a:latin typeface="Arial Black" panose="020B0A04020102090204" pitchFamily="34" charset="0"/>
                <a:ea typeface="思源黑体 CN Heavy" panose="020B0A00000000000000" pitchFamily="34" charset="-122"/>
                <a:cs typeface="Arial" panose="020B0604020202020204" pitchFamily="34" charset="0"/>
              </a:rPr>
              <a:t>INSIZE</a:t>
            </a:r>
            <a:endParaRPr lang="en-US" altLang="zh-CN" sz="23900" b="1" i="1" kern="0" dirty="0">
              <a:solidFill>
                <a:schemeClr val="bg2">
                  <a:lumMod val="75000"/>
                  <a:alpha val="5000"/>
                </a:schemeClr>
              </a:solidFill>
              <a:effectLst/>
              <a:latin typeface="Arial Black" panose="020B0A04020102090204" pitchFamily="34" charset="0"/>
              <a:ea typeface="思源黑体 CN Heavy" panose="020B0A00000000000000" pitchFamily="34" charset="-122"/>
              <a:cs typeface="Arial" panose="020B0604020202020204" pitchFamily="34" charset="0"/>
            </a:endParaRPr>
          </a:p>
        </p:txBody>
      </p:sp>
      <p:sp>
        <p:nvSpPr>
          <p:cNvPr id="12" name="文本框 11"/>
          <p:cNvSpPr txBox="1"/>
          <p:nvPr/>
        </p:nvSpPr>
        <p:spPr>
          <a:xfrm>
            <a:off x="638718" y="5718430"/>
            <a:ext cx="2524760" cy="398780"/>
          </a:xfrm>
          <a:prstGeom prst="rect">
            <a:avLst/>
          </a:prstGeom>
          <a:noFill/>
          <a:effectLst>
            <a:outerShdw blurRad="304800" dist="304800" dir="5400000" sx="36000" sy="36000" algn="ctr" rotWithShape="0">
              <a:schemeClr val="tx1"/>
            </a:outerShdw>
          </a:effectLst>
        </p:spPr>
        <p:txBody>
          <a:bodyPr wrap="none" rtlCol="0">
            <a:spAutoFit/>
          </a:bodyPr>
          <a:lstStyle/>
          <a:p>
            <a:pPr algn="l">
              <a:buClrTx/>
              <a:buSzTx/>
              <a:buFontTx/>
            </a:pPr>
            <a:r>
              <a:rPr lang="zh-CN" altLang="en-US" sz="2000" kern="0" dirty="0">
                <a:solidFill>
                  <a:schemeClr val="tx1">
                    <a:lumMod val="65000"/>
                    <a:lumOff val="35000"/>
                  </a:schemeClr>
                </a:solidFill>
                <a:latin typeface="Arial Black" panose="020B0A04020102090204" pitchFamily="34" charset="0"/>
                <a:ea typeface="思源黑体 CN Heavy" panose="020B0A00000000000000" pitchFamily="34" charset="-122"/>
                <a:cs typeface="Arial Black" panose="020B0A04020102090204" pitchFamily="34" charset="0"/>
                <a:sym typeface="+mn-ea"/>
              </a:rPr>
              <a:t>INSIZE CO., LTD.</a:t>
            </a:r>
            <a:endParaRPr lang="zh-CN" altLang="en-US" sz="2000" b="0" kern="0" dirty="0">
              <a:solidFill>
                <a:schemeClr val="tx1">
                  <a:lumMod val="65000"/>
                  <a:lumOff val="35000"/>
                </a:schemeClr>
              </a:solidFill>
              <a:effectLst/>
              <a:latin typeface="Arial Black" panose="020B0A04020102090204" pitchFamily="34" charset="0"/>
              <a:ea typeface="思源黑体 CN Heavy" panose="020B0A00000000000000" pitchFamily="34" charset="-122"/>
              <a:cs typeface="Arial Black" panose="020B0A04020102090204" pitchFamily="34" charset="0"/>
            </a:endParaRPr>
          </a:p>
        </p:txBody>
      </p:sp>
      <p:grpSp>
        <p:nvGrpSpPr>
          <p:cNvPr id="19" name="组合 18"/>
          <p:cNvGrpSpPr/>
          <p:nvPr/>
        </p:nvGrpSpPr>
        <p:grpSpPr>
          <a:xfrm>
            <a:off x="10887075" y="5837555"/>
            <a:ext cx="1045845" cy="732155"/>
            <a:chOff x="17145" y="9407"/>
            <a:chExt cx="1647" cy="1153"/>
          </a:xfrm>
        </p:grpSpPr>
        <p:sp>
          <p:nvSpPr>
            <p:cNvPr id="2" name="文本框 1"/>
            <p:cNvSpPr txBox="1"/>
            <p:nvPr/>
          </p:nvSpPr>
          <p:spPr>
            <a:xfrm>
              <a:off x="17145" y="10126"/>
              <a:ext cx="1647" cy="434"/>
            </a:xfrm>
            <a:prstGeom prst="rect">
              <a:avLst/>
            </a:prstGeom>
            <a:noFill/>
          </p:spPr>
          <p:txBody>
            <a:bodyPr wrap="none" rtlCol="0">
              <a:spAutoFit/>
            </a:bodyPr>
            <a:lstStyle/>
            <a:p>
              <a:pPr algn="l"/>
              <a:r>
                <a:rPr lang="en-US" altLang="zh-CN" sz="1200" kern="0" dirty="0">
                  <a:solidFill>
                    <a:schemeClr val="tx1">
                      <a:lumMod val="50000"/>
                      <a:lumOff val="50000"/>
                    </a:schemeClr>
                  </a:solidFill>
                  <a:effectLst/>
                  <a:latin typeface="Arial" panose="020B0604020202020204" pitchFamily="34" charset="0"/>
                  <a:ea typeface="思源黑体" panose="020B0500000000000000" pitchFamily="34" charset="-122"/>
                  <a:cs typeface="Arial" panose="020B0604020202020204" pitchFamily="34" charset="0"/>
                  <a:sym typeface="+mn-ea"/>
                </a:rPr>
                <a:t>V.1  05.2026</a:t>
              </a:r>
              <a:endParaRPr lang="en-US" altLang="zh-CN" sz="1200" b="0" kern="0" dirty="0">
                <a:solidFill>
                  <a:schemeClr val="tx1">
                    <a:lumMod val="65000"/>
                    <a:lumOff val="35000"/>
                  </a:schemeClr>
                </a:solidFill>
                <a:effectLst/>
                <a:ea typeface="思源黑体" panose="020B0500000000000000" pitchFamily="34" charset="-122"/>
                <a:cs typeface="Arial" panose="020B0604020202020204" pitchFamily="34" charset="0"/>
              </a:endParaRPr>
            </a:p>
          </p:txBody>
        </p:sp>
        <p:sp>
          <p:nvSpPr>
            <p:cNvPr id="3" name="矩形 2"/>
            <p:cNvSpPr/>
            <p:nvPr/>
          </p:nvSpPr>
          <p:spPr>
            <a:xfrm>
              <a:off x="17568" y="9407"/>
              <a:ext cx="1088" cy="72"/>
            </a:xfrm>
            <a:prstGeom prst="rect">
              <a:avLst/>
            </a:prstGeom>
            <a:gradFill>
              <a:gsLst>
                <a:gs pos="0">
                  <a:srgbClr val="00BC55"/>
                </a:gs>
                <a:gs pos="100000">
                  <a:srgbClr val="007033"/>
                </a:gs>
              </a:gsLst>
              <a:lin ang="19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 name="文本框 4"/>
          <p:cNvSpPr txBox="1"/>
          <p:nvPr/>
        </p:nvSpPr>
        <p:spPr>
          <a:xfrm>
            <a:off x="10841461" y="6076671"/>
            <a:ext cx="1224931" cy="252730"/>
          </a:xfrm>
          <a:prstGeom prst="rect">
            <a:avLst/>
          </a:prstGeom>
          <a:noFill/>
        </p:spPr>
        <p:txBody>
          <a:bodyPr wrap="square">
            <a:spAutoFit/>
          </a:bodyPr>
          <a:lstStyle/>
          <a:p>
            <a:r>
              <a:rPr lang="zh-CN" altLang="en-US" sz="1050" b="0" dirty="0">
                <a:solidFill>
                  <a:schemeClr val="tx1">
                    <a:lumMod val="65000"/>
                    <a:lumOff val="35000"/>
                  </a:schemeClr>
                </a:solidFill>
                <a:cs typeface="Arial" panose="020B0604020202020204" pitchFamily="34" charset="0"/>
              </a:rPr>
              <a:t>www.insize.</a:t>
            </a:r>
            <a:r>
              <a:rPr lang="en-US" altLang="zh-CN" sz="1050" b="0" dirty="0" err="1">
                <a:solidFill>
                  <a:schemeClr val="tx1">
                    <a:lumMod val="65000"/>
                    <a:lumOff val="35000"/>
                  </a:schemeClr>
                </a:solidFill>
                <a:cs typeface="Arial" panose="020B0604020202020204" pitchFamily="34" charset="0"/>
              </a:rPr>
              <a:t>c</a:t>
            </a:r>
            <a:r>
              <a:rPr lang="en-US" altLang="zh-CN" sz="1050" b="0" dirty="0" err="1">
                <a:solidFill>
                  <a:schemeClr val="tx1">
                    <a:lumMod val="65000"/>
                    <a:lumOff val="35000"/>
                  </a:schemeClr>
                </a:solidFill>
                <a:cs typeface="Arial" panose="020B0604020202020204" pitchFamily="34" charset="0"/>
              </a:rPr>
              <a:t>om</a:t>
            </a:r>
            <a:endParaRPr lang="en-US" altLang="zh-CN" sz="1050" b="0" dirty="0" err="1">
              <a:solidFill>
                <a:schemeClr val="tx1">
                  <a:lumMod val="65000"/>
                  <a:lumOff val="35000"/>
                </a:schemeClr>
              </a:solidFill>
              <a:cs typeface="Arial" panose="020B0604020202020204" pitchFamily="34" charset="0"/>
            </a:endParaRPr>
          </a:p>
        </p:txBody>
      </p:sp>
      <p:sp>
        <p:nvSpPr>
          <p:cNvPr id="7" name="矩形: 圆角 6"/>
          <p:cNvSpPr/>
          <p:nvPr/>
        </p:nvSpPr>
        <p:spPr>
          <a:xfrm>
            <a:off x="740410" y="6216015"/>
            <a:ext cx="2795905" cy="261620"/>
          </a:xfrm>
          <a:prstGeom prst="roundRect">
            <a:avLst>
              <a:gd name="adj" fmla="val 50000"/>
            </a:avLst>
          </a:prstGeom>
          <a:noFill/>
          <a:ln w="635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760095" y="6222365"/>
            <a:ext cx="3131820" cy="252730"/>
          </a:xfrm>
          <a:prstGeom prst="rect">
            <a:avLst/>
          </a:prstGeom>
          <a:noFill/>
        </p:spPr>
        <p:txBody>
          <a:bodyPr wrap="square">
            <a:spAutoFit/>
          </a:bodyPr>
          <a:lstStyle/>
          <a:p>
            <a:pPr algn="l">
              <a:buClrTx/>
              <a:buSzTx/>
              <a:buFontTx/>
            </a:pPr>
            <a:r>
              <a:rPr lang="zh-CN" altLang="en-US" sz="1050" dirty="0">
                <a:solidFill>
                  <a:schemeClr val="tx1">
                    <a:lumMod val="65000"/>
                    <a:lumOff val="35000"/>
                  </a:schemeClr>
                </a:solidFill>
                <a:latin typeface="Arial" panose="020B0604020202020204" pitchFamily="34" charset="0"/>
                <a:ea typeface="思源黑体 CN Regular" panose="020B0500000000000000" charset="-122"/>
                <a:cs typeface="Arial" panose="020B0604020202020204" pitchFamily="34" charset="0"/>
                <a:sym typeface="+mn-ea"/>
              </a:rPr>
              <a:t>MEASUREMENT SOLUTION PROVIDER</a:t>
            </a:r>
            <a:endParaRPr lang="zh-CN" altLang="en-US" sz="1050" dirty="0">
              <a:solidFill>
                <a:schemeClr val="tx1">
                  <a:lumMod val="65000"/>
                  <a:lumOff val="35000"/>
                </a:schemeClr>
              </a:solidFill>
              <a:latin typeface="Arial" panose="020B0604020202020204" pitchFamily="34" charset="0"/>
              <a:ea typeface="思源黑体 CN Regular" panose="020B0500000000000000" charset="-122"/>
              <a:cs typeface="Arial" panose="020B0604020202020204" pitchFamily="34" charset="0"/>
            </a:endParaRPr>
          </a:p>
        </p:txBody>
      </p:sp>
      <p:sp>
        <p:nvSpPr>
          <p:cNvPr id="4" name="标题 1"/>
          <p:cNvSpPr>
            <a:spLocks noGrp="1"/>
          </p:cNvSpPr>
          <p:nvPr/>
        </p:nvSpPr>
        <p:spPr>
          <a:xfrm>
            <a:off x="544195" y="1864360"/>
            <a:ext cx="6559550" cy="2734945"/>
          </a:xfrm>
          <a:prstGeom prst="rect">
            <a:avLst/>
          </a:prstGeom>
        </p:spPr>
        <p:txBody>
          <a:bodyPr vert="horz" lIns="91440" tIns="45720" rIns="91440" bIns="45720" rtlCol="0"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50000"/>
              </a:lnSpc>
              <a:buClrTx/>
              <a:buSzTx/>
              <a:buFontTx/>
            </a:pPr>
            <a:r>
              <a:rPr lang="zh-CN" altLang="en-US" sz="4400">
                <a:gradFill>
                  <a:gsLst>
                    <a:gs pos="0">
                      <a:srgbClr val="00BA54"/>
                    </a:gs>
                    <a:gs pos="98000">
                      <a:srgbClr val="007D39"/>
                    </a:gs>
                  </a:gsLst>
                  <a:lin ang="5340000" scaled="0"/>
                </a:gradFill>
                <a:latin typeface="Arial Black" panose="020B0A04020102090204" pitchFamily="34" charset="0"/>
                <a:ea typeface="思源黑体 CN Heavy" panose="020B0A00000000000000" pitchFamily="34" charset="-122"/>
                <a:cs typeface="Arial Black" panose="020B0A04020102090204" pitchFamily="34" charset="0"/>
                <a:sym typeface="+mn-ea"/>
              </a:rPr>
              <a:t>DATA </a:t>
            </a:r>
            <a:endParaRPr lang="zh-CN" altLang="en-US" sz="4400">
              <a:gradFill>
                <a:gsLst>
                  <a:gs pos="0">
                    <a:srgbClr val="00BA54"/>
                  </a:gs>
                  <a:gs pos="98000">
                    <a:srgbClr val="007D39"/>
                  </a:gs>
                </a:gsLst>
                <a:lin ang="5340000" scaled="0"/>
              </a:gradFill>
              <a:latin typeface="Arial Black" panose="020B0A04020102090204" pitchFamily="34" charset="0"/>
              <a:ea typeface="思源黑体 CN Heavy" panose="020B0A00000000000000" pitchFamily="34" charset="-122"/>
              <a:cs typeface="Arial Black" panose="020B0A04020102090204" pitchFamily="34" charset="0"/>
              <a:sym typeface="+mn-ea"/>
            </a:endParaRPr>
          </a:p>
          <a:p>
            <a:pPr algn="l">
              <a:lnSpc>
                <a:spcPct val="150000"/>
              </a:lnSpc>
              <a:buClrTx/>
              <a:buSzTx/>
              <a:buFontTx/>
            </a:pPr>
            <a:r>
              <a:rPr lang="zh-CN" altLang="en-US" sz="4400">
                <a:gradFill>
                  <a:gsLst>
                    <a:gs pos="0">
                      <a:srgbClr val="00BA54"/>
                    </a:gs>
                    <a:gs pos="98000">
                      <a:srgbClr val="007D39"/>
                    </a:gs>
                  </a:gsLst>
                  <a:lin ang="5340000" scaled="0"/>
                </a:gradFill>
                <a:latin typeface="Arial Black" panose="020B0A04020102090204" pitchFamily="34" charset="0"/>
                <a:ea typeface="思源黑体 CN Heavy" panose="020B0A00000000000000" pitchFamily="34" charset="-122"/>
                <a:cs typeface="Arial Black" panose="020B0A04020102090204" pitchFamily="34" charset="0"/>
                <a:sym typeface="+mn-ea"/>
              </a:rPr>
              <a:t>TRANSMISSION </a:t>
            </a:r>
            <a:endParaRPr lang="zh-CN" altLang="en-US" sz="4400">
              <a:gradFill>
                <a:gsLst>
                  <a:gs pos="0">
                    <a:srgbClr val="00BA54"/>
                  </a:gs>
                  <a:gs pos="98000">
                    <a:srgbClr val="007D39"/>
                  </a:gs>
                </a:gsLst>
                <a:lin ang="5340000" scaled="0"/>
              </a:gradFill>
              <a:latin typeface="Arial Black" panose="020B0A04020102090204" pitchFamily="34" charset="0"/>
              <a:ea typeface="思源黑体 CN Heavy" panose="020B0A00000000000000" pitchFamily="34" charset="-122"/>
              <a:cs typeface="Arial Black" panose="020B0A04020102090204" pitchFamily="34" charset="0"/>
              <a:sym typeface="+mn-ea"/>
            </a:endParaRPr>
          </a:p>
          <a:p>
            <a:pPr algn="l">
              <a:lnSpc>
                <a:spcPct val="150000"/>
              </a:lnSpc>
              <a:buClrTx/>
              <a:buSzTx/>
              <a:buFontTx/>
            </a:pPr>
            <a:r>
              <a:rPr lang="zh-CN" altLang="en-US" sz="4400">
                <a:gradFill>
                  <a:gsLst>
                    <a:gs pos="0">
                      <a:srgbClr val="00BA54"/>
                    </a:gs>
                    <a:gs pos="98000">
                      <a:srgbClr val="007D39"/>
                    </a:gs>
                  </a:gsLst>
                  <a:lin ang="5340000" scaled="0"/>
                </a:gradFill>
                <a:latin typeface="Arial Black" panose="020B0A04020102090204" pitchFamily="34" charset="0"/>
                <a:ea typeface="思源黑体 CN Heavy" panose="020B0A00000000000000" pitchFamily="34" charset="-122"/>
                <a:cs typeface="Arial Black" panose="020B0A04020102090204" pitchFamily="34" charset="0"/>
                <a:sym typeface="+mn-ea"/>
              </a:rPr>
              <a:t>AND MANAGEMENT</a:t>
            </a:r>
            <a:endParaRPr lang="zh-CN" altLang="en-US" sz="4400">
              <a:gradFill>
                <a:gsLst>
                  <a:gs pos="0">
                    <a:srgbClr val="00BA54"/>
                  </a:gs>
                  <a:gs pos="98000">
                    <a:srgbClr val="007D39"/>
                  </a:gs>
                </a:gsLst>
                <a:lin ang="5340000" scaled="0"/>
              </a:gradFill>
              <a:latin typeface="Arial Black" panose="020B0A04020102090204" pitchFamily="34" charset="0"/>
              <a:ea typeface="思源黑体 CN Heavy" panose="020B0A00000000000000" pitchFamily="34" charset="-122"/>
              <a:cs typeface="Arial Black" panose="020B0A04020102090204" pitchFamily="34" charset="0"/>
              <a:sym typeface="+mn-ea"/>
            </a:endParaRPr>
          </a:p>
        </p:txBody>
      </p:sp>
      <p:pic>
        <p:nvPicPr>
          <p:cNvPr id="28" name="图片 27" descr="logo"/>
          <p:cNvPicPr>
            <a:picLocks noChangeAspect="1"/>
          </p:cNvPicPr>
          <p:nvPr/>
        </p:nvPicPr>
        <p:blipFill>
          <a:blip r:embed="rId2"/>
          <a:stretch>
            <a:fillRect/>
          </a:stretch>
        </p:blipFill>
        <p:spPr>
          <a:xfrm>
            <a:off x="638810" y="641985"/>
            <a:ext cx="1346200" cy="332105"/>
          </a:xfrm>
          <a:prstGeom prst="rect">
            <a:avLst/>
          </a:prstGeom>
        </p:spPr>
      </p:pic>
      <p:grpSp>
        <p:nvGrpSpPr>
          <p:cNvPr id="23" name="组合 22"/>
          <p:cNvGrpSpPr/>
          <p:nvPr/>
        </p:nvGrpSpPr>
        <p:grpSpPr>
          <a:xfrm>
            <a:off x="10185310" y="419691"/>
            <a:ext cx="1774459" cy="200055"/>
            <a:chOff x="9738091" y="357177"/>
            <a:chExt cx="1774459" cy="200055"/>
          </a:xfrm>
        </p:grpSpPr>
        <p:sp>
          <p:nvSpPr>
            <p:cNvPr id="24" name="文本框 23"/>
            <p:cNvSpPr txBox="1"/>
            <p:nvPr/>
          </p:nvSpPr>
          <p:spPr>
            <a:xfrm>
              <a:off x="9738091" y="357177"/>
              <a:ext cx="1774459" cy="200055"/>
            </a:xfrm>
            <a:prstGeom prst="rect">
              <a:avLst/>
            </a:prstGeom>
            <a:noFill/>
            <a:ln w="6350">
              <a:solidFill>
                <a:srgbClr val="F4F5F7"/>
              </a:solidFill>
            </a:ln>
          </p:spPr>
          <p:txBody>
            <a:bodyPr wrap="square">
              <a:spAutoFit/>
            </a:bodyPr>
            <a:lstStyle/>
            <a:p>
              <a:r>
                <a:rPr lang="en-US" altLang="zh-CN" sz="700" i="1" dirty="0">
                  <a:solidFill>
                    <a:schemeClr val="bg1"/>
                  </a:solidFill>
                  <a:latin typeface="Arial" panose="020B0604020202020204" pitchFamily="34" charset="0"/>
                  <a:cs typeface="Arial" panose="020B0604020202020204" pitchFamily="34" charset="0"/>
                </a:rPr>
                <a:t>Quality</a:t>
              </a:r>
              <a:r>
                <a:rPr lang="zh-CN" altLang="en-US" sz="700" i="1" dirty="0">
                  <a:solidFill>
                    <a:schemeClr val="bg1"/>
                  </a:solidFill>
                  <a:latin typeface="Arial" panose="020B0604020202020204" pitchFamily="34" charset="0"/>
                  <a:cs typeface="Arial" panose="020B0604020202020204" pitchFamily="34" charset="0"/>
                </a:rPr>
                <a:t>     </a:t>
              </a:r>
              <a:r>
                <a:rPr lang="en-US" altLang="zh-CN" sz="700" i="1" dirty="0">
                  <a:solidFill>
                    <a:schemeClr val="bg1"/>
                  </a:solidFill>
                  <a:latin typeface="Arial" panose="020B0604020202020204" pitchFamily="34" charset="0"/>
                  <a:cs typeface="Arial" panose="020B0604020202020204" pitchFamily="34" charset="0"/>
                </a:rPr>
                <a:t>Innovation</a:t>
              </a:r>
              <a:r>
                <a:rPr lang="zh-CN" altLang="en-US" sz="700" i="1" dirty="0">
                  <a:solidFill>
                    <a:schemeClr val="bg1"/>
                  </a:solidFill>
                  <a:latin typeface="Arial" panose="020B0604020202020204" pitchFamily="34" charset="0"/>
                  <a:cs typeface="Arial" panose="020B0604020202020204" pitchFamily="34" charset="0"/>
                </a:rPr>
                <a:t>     </a:t>
              </a:r>
              <a:r>
                <a:rPr lang="en-US" altLang="zh-CN" sz="700" i="1" dirty="0">
                  <a:solidFill>
                    <a:schemeClr val="bg1"/>
                  </a:solidFill>
                  <a:latin typeface="Arial" panose="020B0604020202020204" pitchFamily="34" charset="0"/>
                  <a:cs typeface="Arial" panose="020B0604020202020204" pitchFamily="34" charset="0"/>
                </a:rPr>
                <a:t>Service</a:t>
              </a:r>
              <a:r>
                <a:rPr lang="zh-CN" altLang="en-US" sz="700" i="1" dirty="0">
                  <a:solidFill>
                    <a:schemeClr val="bg1"/>
                  </a:solidFill>
                  <a:latin typeface="Arial" panose="020B0604020202020204" pitchFamily="34" charset="0"/>
                  <a:cs typeface="Arial" panose="020B0604020202020204" pitchFamily="34" charset="0"/>
                </a:rPr>
                <a:t>     </a:t>
              </a:r>
              <a:r>
                <a:rPr lang="en-US" altLang="zh-CN" sz="700" i="1" dirty="0">
                  <a:solidFill>
                    <a:schemeClr val="bg1"/>
                  </a:solidFill>
                  <a:latin typeface="Arial" panose="020B0604020202020204" pitchFamily="34" charset="0"/>
                  <a:cs typeface="Arial" panose="020B0604020202020204" pitchFamily="34" charset="0"/>
                </a:rPr>
                <a:t>Value</a:t>
              </a:r>
              <a:endParaRPr lang="zh-CN" altLang="en-US" sz="700" i="1" dirty="0">
                <a:solidFill>
                  <a:schemeClr val="bg1"/>
                </a:solidFill>
                <a:latin typeface="Arial" panose="020B0604020202020204" pitchFamily="34" charset="0"/>
                <a:cs typeface="Arial" panose="020B0604020202020204" pitchFamily="34" charset="0"/>
              </a:endParaRPr>
            </a:p>
          </p:txBody>
        </p:sp>
        <p:grpSp>
          <p:nvGrpSpPr>
            <p:cNvPr id="25" name="组合 24"/>
            <p:cNvGrpSpPr/>
            <p:nvPr/>
          </p:nvGrpSpPr>
          <p:grpSpPr>
            <a:xfrm>
              <a:off x="10170427" y="380541"/>
              <a:ext cx="965488" cy="148703"/>
              <a:chOff x="10269621" y="371016"/>
              <a:chExt cx="965488" cy="203153"/>
            </a:xfrm>
          </p:grpSpPr>
          <p:cxnSp>
            <p:nvCxnSpPr>
              <p:cNvPr id="27" name="直接连接符 26"/>
              <p:cNvCxnSpPr/>
              <p:nvPr/>
            </p:nvCxnSpPr>
            <p:spPr>
              <a:xfrm>
                <a:off x="10812863" y="371016"/>
                <a:ext cx="0" cy="203153"/>
              </a:xfrm>
              <a:prstGeom prst="line">
                <a:avLst/>
              </a:prstGeom>
              <a:ln>
                <a:solidFill>
                  <a:srgbClr val="F4F5F7"/>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11235109" y="371016"/>
                <a:ext cx="0" cy="203153"/>
              </a:xfrm>
              <a:prstGeom prst="line">
                <a:avLst/>
              </a:prstGeom>
              <a:ln>
                <a:solidFill>
                  <a:srgbClr val="F4F5F7"/>
                </a:solidFill>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a:off x="10269621" y="371016"/>
                <a:ext cx="0" cy="203153"/>
              </a:xfrm>
              <a:prstGeom prst="line">
                <a:avLst/>
              </a:prstGeom>
              <a:ln>
                <a:solidFill>
                  <a:srgbClr val="F4F5F7"/>
                </a:solidFill>
              </a:ln>
            </p:spPr>
            <p:style>
              <a:lnRef idx="1">
                <a:schemeClr val="accent1"/>
              </a:lnRef>
              <a:fillRef idx="0">
                <a:schemeClr val="accent1"/>
              </a:fillRef>
              <a:effectRef idx="0">
                <a:schemeClr val="accent1"/>
              </a:effectRef>
              <a:fontRef idx="minor">
                <a:schemeClr val="tx1"/>
              </a:fontRef>
            </p:style>
          </p:cxnSp>
        </p:grpSp>
      </p:grpSp>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组合 30"/>
          <p:cNvGrpSpPr/>
          <p:nvPr/>
        </p:nvGrpSpPr>
        <p:grpSpPr>
          <a:xfrm>
            <a:off x="592" y="0"/>
            <a:ext cx="12191407" cy="6858000"/>
            <a:chOff x="592" y="0"/>
            <a:chExt cx="12191407" cy="6858000"/>
          </a:xfrm>
        </p:grpSpPr>
        <p:grpSp>
          <p:nvGrpSpPr>
            <p:cNvPr id="13" name="组合 12"/>
            <p:cNvGrpSpPr/>
            <p:nvPr/>
          </p:nvGrpSpPr>
          <p:grpSpPr>
            <a:xfrm>
              <a:off x="592" y="0"/>
              <a:ext cx="12191407" cy="6858000"/>
              <a:chOff x="592" y="0"/>
              <a:chExt cx="12191407" cy="6858000"/>
            </a:xfrm>
          </p:grpSpPr>
          <p:pic>
            <p:nvPicPr>
              <p:cNvPr id="15" name="图片 14"/>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592" y="0"/>
                <a:ext cx="12190815" cy="6858000"/>
              </a:xfrm>
              <a:prstGeom prst="rect">
                <a:avLst/>
              </a:prstGeom>
            </p:spPr>
          </p:pic>
          <p:sp>
            <p:nvSpPr>
              <p:cNvPr id="20" name="矩形: 圆角 19"/>
              <p:cNvSpPr/>
              <p:nvPr/>
            </p:nvSpPr>
            <p:spPr>
              <a:xfrm>
                <a:off x="10677525" y="361913"/>
                <a:ext cx="1514474" cy="438150"/>
              </a:xfrm>
              <a:prstGeom prst="roundRect">
                <a:avLst>
                  <a:gd name="adj" fmla="val 0"/>
                </a:avLst>
              </a:prstGeom>
              <a:gradFill>
                <a:gsLst>
                  <a:gs pos="0">
                    <a:srgbClr val="00956E"/>
                  </a:gs>
                  <a:gs pos="100000">
                    <a:srgbClr val="00684D"/>
                  </a:gs>
                </a:gsLst>
                <a:lin ang="21594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图片 2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72158" y="473742"/>
                <a:ext cx="872101" cy="214492"/>
              </a:xfrm>
              <a:prstGeom prst="rect">
                <a:avLst/>
              </a:prstGeom>
            </p:spPr>
          </p:pic>
        </p:grpSp>
        <p:sp>
          <p:nvSpPr>
            <p:cNvPr id="27" name="矩形 26"/>
            <p:cNvSpPr/>
            <p:nvPr/>
          </p:nvSpPr>
          <p:spPr>
            <a:xfrm>
              <a:off x="654426" y="724463"/>
              <a:ext cx="46800" cy="492854"/>
            </a:xfrm>
            <a:prstGeom prst="rect">
              <a:avLst/>
            </a:prstGeom>
            <a:solidFill>
              <a:srgbClr val="0068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32" name="矩形 31"/>
          <p:cNvSpPr/>
          <p:nvPr/>
        </p:nvSpPr>
        <p:spPr>
          <a:xfrm>
            <a:off x="-10795" y="1542239"/>
            <a:ext cx="6106796" cy="461666"/>
          </a:xfrm>
          <a:prstGeom prst="rect">
            <a:avLst/>
          </a:prstGeom>
          <a:gradFill>
            <a:gsLst>
              <a:gs pos="0">
                <a:srgbClr val="00966F"/>
              </a:gs>
              <a:gs pos="63000">
                <a:srgbClr val="00684D"/>
              </a:gs>
            </a:gsLst>
            <a:lin ang="3600000" scaled="0"/>
          </a:gradFill>
          <a:ln>
            <a:noFill/>
          </a:ln>
        </p:spPr>
        <p:style>
          <a:lnRef idx="0">
            <a:scrgbClr r="0" g="0" b="0"/>
          </a:lnRef>
          <a:fillRef idx="0">
            <a:scrgbClr r="0" g="0" b="0"/>
          </a:fillRef>
          <a:effectRef idx="0">
            <a:scrgbClr r="0" g="0" b="0"/>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2" name="矩形 11"/>
          <p:cNvSpPr/>
          <p:nvPr/>
        </p:nvSpPr>
        <p:spPr>
          <a:xfrm>
            <a:off x="517429" y="3922523"/>
            <a:ext cx="6340571" cy="1849628"/>
          </a:xfrm>
          <a:prstGeom prst="rect">
            <a:avLst/>
          </a:prstGeom>
          <a:solidFill>
            <a:srgbClr val="FFFFFF"/>
          </a:solidFill>
          <a:ln>
            <a:noFill/>
          </a:ln>
        </p:spPr>
        <p:style>
          <a:lnRef idx="0">
            <a:scrgbClr r="0" g="0" b="0"/>
          </a:lnRef>
          <a:fillRef idx="0">
            <a:scrgbClr r="0" g="0" b="0"/>
          </a:fillRef>
          <a:effectRef idx="0">
            <a:scrgbClr r="0" g="0" b="0"/>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4" name="矩形 13"/>
          <p:cNvSpPr/>
          <p:nvPr/>
        </p:nvSpPr>
        <p:spPr>
          <a:xfrm>
            <a:off x="7590668" y="3922523"/>
            <a:ext cx="4083904" cy="1849628"/>
          </a:xfrm>
          <a:prstGeom prst="rect">
            <a:avLst/>
          </a:prstGeom>
          <a:solidFill>
            <a:srgbClr val="FFFFFF"/>
          </a:solidFill>
          <a:ln>
            <a:noFill/>
          </a:ln>
        </p:spPr>
        <p:style>
          <a:lnRef idx="0">
            <a:scrgbClr r="0" g="0" b="0"/>
          </a:lnRef>
          <a:fillRef idx="0">
            <a:scrgbClr r="0" g="0" b="0"/>
          </a:fillRef>
          <a:effectRef idx="0">
            <a:scrgbClr r="0" g="0" b="0"/>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4" name="矩形 3"/>
          <p:cNvSpPr/>
          <p:nvPr/>
        </p:nvSpPr>
        <p:spPr>
          <a:xfrm>
            <a:off x="517524" y="2661285"/>
            <a:ext cx="6340647" cy="1450340"/>
          </a:xfrm>
          <a:prstGeom prst="rect">
            <a:avLst/>
          </a:prstGeom>
          <a:gradFill>
            <a:gsLst>
              <a:gs pos="0">
                <a:srgbClr val="00966F"/>
              </a:gs>
              <a:gs pos="63000">
                <a:srgbClr val="00684D"/>
              </a:gs>
            </a:gsLst>
            <a:lin ang="3600000" scaled="0"/>
          </a:gradFill>
          <a:ln>
            <a:noFill/>
          </a:ln>
        </p:spPr>
        <p:style>
          <a:lnRef idx="0">
            <a:scrgbClr r="0" g="0" b="0"/>
          </a:lnRef>
          <a:fillRef idx="0">
            <a:scrgbClr r="0" g="0" b="0"/>
          </a:fillRef>
          <a:effectRef idx="0">
            <a:scrgbClr r="0" g="0" b="0"/>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6" name="矩形 5"/>
          <p:cNvSpPr/>
          <p:nvPr/>
        </p:nvSpPr>
        <p:spPr>
          <a:xfrm>
            <a:off x="7590790" y="2658745"/>
            <a:ext cx="4083685" cy="1452880"/>
          </a:xfrm>
          <a:prstGeom prst="rect">
            <a:avLst/>
          </a:prstGeom>
          <a:gradFill>
            <a:gsLst>
              <a:gs pos="0">
                <a:srgbClr val="00966F"/>
              </a:gs>
              <a:gs pos="63000">
                <a:srgbClr val="00684D"/>
              </a:gs>
            </a:gsLst>
            <a:lin ang="3600000" scaled="0"/>
          </a:gradFill>
          <a:ln>
            <a:noFill/>
          </a:ln>
        </p:spPr>
        <p:style>
          <a:lnRef idx="0">
            <a:scrgbClr r="0" g="0" b="0"/>
          </a:lnRef>
          <a:fillRef idx="0">
            <a:scrgbClr r="0" g="0" b="0"/>
          </a:fillRef>
          <a:effectRef idx="0">
            <a:scrgbClr r="0" g="0" b="0"/>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3" name="文本框 2"/>
          <p:cNvSpPr txBox="1"/>
          <p:nvPr/>
        </p:nvSpPr>
        <p:spPr>
          <a:xfrm>
            <a:off x="767677" y="898312"/>
            <a:ext cx="9325891" cy="461665"/>
          </a:xfrm>
          <a:prstGeom prst="rect">
            <a:avLst/>
          </a:prstGeom>
          <a:noFill/>
        </p:spPr>
        <p:txBody>
          <a:bodyPr wrap="square">
            <a:spAutoFit/>
          </a:bodyPr>
          <a:lstStyle>
            <a:defPPr>
              <a:defRPr lang="zh-CN"/>
            </a:defPPr>
            <a:lvl1pPr marL="450850" indent="-450850">
              <a:lnSpc>
                <a:spcPct val="85000"/>
              </a:lnSpc>
              <a:buClr>
                <a:srgbClr val="3366FF"/>
              </a:buClr>
              <a:defRPr sz="2800">
                <a:solidFill>
                  <a:srgbClr val="00684D"/>
                </a:solidFill>
                <a:latin typeface="Arial Black" panose="020B0A04020102090204" pitchFamily="34" charset="0"/>
                <a:ea typeface="思源黑体 CN Heavy" panose="020B0A00000000000000" pitchFamily="34" charset="-122"/>
              </a:defRPr>
            </a:lvl1pPr>
          </a:lstStyle>
          <a:p>
            <a:r>
              <a:rPr lang="en-US" altLang="zh-CN" dirty="0">
                <a:sym typeface="+mn-ea"/>
              </a:rPr>
              <a:t>Receiver</a:t>
            </a:r>
            <a:endParaRPr lang="en-US" altLang="zh-CN" dirty="0"/>
          </a:p>
        </p:txBody>
      </p:sp>
      <p:pic>
        <p:nvPicPr>
          <p:cNvPr id="5" name="Picture 2" descr="C:\Users\DELL\Desktop\7315-2.png"/>
          <p:cNvPicPr>
            <a:picLocks noChangeAspect="1" noChangeArrowheads="1"/>
          </p:cNvPicPr>
          <p:nvPr/>
        </p:nvPicPr>
        <p:blipFill>
          <a:blip r:embed="rId3" cstate="print"/>
          <a:srcRect/>
          <a:stretch>
            <a:fillRect/>
          </a:stretch>
        </p:blipFill>
        <p:spPr bwMode="auto">
          <a:xfrm>
            <a:off x="8605475" y="1595356"/>
            <a:ext cx="1471313" cy="1411334"/>
          </a:xfrm>
          <a:prstGeom prst="rect">
            <a:avLst/>
          </a:prstGeom>
          <a:noFill/>
          <a:effectLst>
            <a:outerShdw blurRad="50800" dist="50800" dir="5400000" algn="ctr" rotWithShape="0">
              <a:schemeClr val="tx1">
                <a:lumMod val="85000"/>
                <a:lumOff val="15000"/>
              </a:schemeClr>
            </a:outerShdw>
          </a:effectLst>
        </p:spPr>
      </p:pic>
      <p:pic>
        <p:nvPicPr>
          <p:cNvPr id="9" name="Picture 4" descr="C:\Users\DELL\Desktop\7315-6.png"/>
          <p:cNvPicPr>
            <a:picLocks noChangeAspect="1" noChangeArrowheads="1"/>
          </p:cNvPicPr>
          <p:nvPr/>
        </p:nvPicPr>
        <p:blipFill>
          <a:blip r:embed="rId4" cstate="print"/>
          <a:srcRect/>
          <a:stretch>
            <a:fillRect/>
          </a:stretch>
        </p:blipFill>
        <p:spPr bwMode="auto">
          <a:xfrm>
            <a:off x="4461110" y="2276554"/>
            <a:ext cx="1153554" cy="742983"/>
          </a:xfrm>
          <a:prstGeom prst="rect">
            <a:avLst/>
          </a:prstGeom>
          <a:noFill/>
          <a:effectLst>
            <a:outerShdw blurRad="50800" dist="50800" dir="5400000" algn="ctr" rotWithShape="0">
              <a:schemeClr val="tx1">
                <a:lumMod val="85000"/>
                <a:lumOff val="15000"/>
              </a:schemeClr>
            </a:outerShdw>
          </a:effectLst>
        </p:spPr>
      </p:pic>
      <p:pic>
        <p:nvPicPr>
          <p:cNvPr id="10" name="Picture 2" descr="C:\Users\DELL\Desktop\7315-5.png"/>
          <p:cNvPicPr>
            <a:picLocks noChangeAspect="1" noChangeArrowheads="1"/>
          </p:cNvPicPr>
          <p:nvPr/>
        </p:nvPicPr>
        <p:blipFill>
          <a:blip r:embed="rId5" cstate="print"/>
          <a:srcRect/>
          <a:stretch>
            <a:fillRect/>
          </a:stretch>
        </p:blipFill>
        <p:spPr bwMode="auto">
          <a:xfrm>
            <a:off x="1091689" y="2265079"/>
            <a:ext cx="1172798" cy="741610"/>
          </a:xfrm>
          <a:prstGeom prst="rect">
            <a:avLst/>
          </a:prstGeom>
          <a:noFill/>
          <a:effectLst>
            <a:outerShdw blurRad="50800" dist="50800" dir="5400000" algn="ctr" rotWithShape="0">
              <a:schemeClr val="tx1">
                <a:lumMod val="85000"/>
                <a:lumOff val="15000"/>
              </a:schemeClr>
            </a:outerShdw>
          </a:effectLst>
        </p:spPr>
      </p:pic>
      <p:sp>
        <p:nvSpPr>
          <p:cNvPr id="17" name="文本框 16"/>
          <p:cNvSpPr txBox="1"/>
          <p:nvPr/>
        </p:nvSpPr>
        <p:spPr>
          <a:xfrm>
            <a:off x="3096260" y="6150410"/>
            <a:ext cx="5854700" cy="400110"/>
          </a:xfrm>
          <a:prstGeom prst="rect">
            <a:avLst/>
          </a:prstGeom>
          <a:noFill/>
        </p:spPr>
        <p:txBody>
          <a:bodyPr wrap="square" rtlCol="0">
            <a:spAutoFit/>
          </a:bodyPr>
          <a:lstStyle/>
          <a:p>
            <a:pPr algn="ctr"/>
            <a:r>
              <a:rPr lang="en-US" altLang="zh-CN" sz="1000" b="0" kern="0" dirty="0">
                <a:solidFill>
                  <a:schemeClr val="bg1">
                    <a:lumMod val="10000"/>
                  </a:schemeClr>
                </a:solidFill>
                <a:effectLst/>
                <a:latin typeface="Arial" panose="020B0604020202020204" pitchFamily="34" charset="0"/>
                <a:ea typeface="思源黑体 CN Regular" panose="020B0500000000000000" charset="-122"/>
                <a:cs typeface="Arial" panose="020B0604020202020204" pitchFamily="34" charset="0"/>
              </a:rPr>
              <a:t>The data entry jump direction can be switched according to needs, either downwards or to the right. Custom output formats can also be tailored.</a:t>
            </a:r>
            <a:endParaRPr lang="zh-CN" altLang="en-US" sz="1000" b="0" kern="0" dirty="0">
              <a:solidFill>
                <a:schemeClr val="bg1">
                  <a:lumMod val="10000"/>
                </a:schemeClr>
              </a:solidFill>
              <a:effectLst/>
              <a:latin typeface="Arial" panose="020B0604020202020204" pitchFamily="34" charset="0"/>
              <a:ea typeface="思源黑体 CN Regular" panose="020B0500000000000000" charset="-122"/>
              <a:cs typeface="Arial" panose="020B0604020202020204" pitchFamily="34" charset="0"/>
            </a:endParaRPr>
          </a:p>
        </p:txBody>
      </p:sp>
      <p:grpSp>
        <p:nvGrpSpPr>
          <p:cNvPr id="2" name="组合 1"/>
          <p:cNvGrpSpPr/>
          <p:nvPr/>
        </p:nvGrpSpPr>
        <p:grpSpPr>
          <a:xfrm>
            <a:off x="734449" y="3194263"/>
            <a:ext cx="3019447" cy="739822"/>
            <a:chOff x="734449" y="2668136"/>
            <a:chExt cx="2602693" cy="739822"/>
          </a:xfrm>
        </p:grpSpPr>
        <p:sp>
          <p:nvSpPr>
            <p:cNvPr id="21" name="文本框 20"/>
            <p:cNvSpPr txBox="1"/>
            <p:nvPr/>
          </p:nvSpPr>
          <p:spPr>
            <a:xfrm>
              <a:off x="735084" y="2668136"/>
              <a:ext cx="2602058" cy="461665"/>
            </a:xfrm>
            <a:prstGeom prst="rect">
              <a:avLst/>
            </a:prstGeom>
            <a:noFill/>
          </p:spPr>
          <p:txBody>
            <a:bodyPr wrap="square" rtlCol="0">
              <a:spAutoFit/>
            </a:bodyPr>
            <a:lstStyle/>
            <a:p>
              <a:pPr>
                <a:spcBef>
                  <a:spcPts val="0"/>
                </a:spcBef>
              </a:pPr>
              <a:r>
                <a:rPr lang="en-US" altLang="zh-CN" sz="1200" dirty="0">
                  <a:solidFill>
                    <a:srgbClr val="FFFFFF"/>
                  </a:solidFill>
                  <a:latin typeface="Arial Black" panose="020B0A04020102090204" pitchFamily="34" charset="0"/>
                  <a:sym typeface="+mn-ea"/>
                </a:rPr>
                <a:t>Single Channel Receiver</a:t>
              </a:r>
              <a:endParaRPr lang="en-US" altLang="zh-CN" sz="1200" dirty="0">
                <a:solidFill>
                  <a:srgbClr val="FFFFFF"/>
                </a:solidFill>
                <a:latin typeface="Arial Black" panose="020B0A04020102090204" pitchFamily="34" charset="0"/>
              </a:endParaRPr>
            </a:p>
            <a:p>
              <a:pPr>
                <a:spcBef>
                  <a:spcPts val="0"/>
                </a:spcBef>
              </a:pPr>
              <a:r>
                <a:rPr lang="en-US" altLang="zh-CN" sz="1200" dirty="0">
                  <a:solidFill>
                    <a:srgbClr val="FFFFFF"/>
                  </a:solidFill>
                  <a:latin typeface="Arial Black" panose="020B0A04020102090204" pitchFamily="34" charset="0"/>
                  <a:cs typeface="楷体_GB2312" panose="02010609030101010101" pitchFamily="49" charset="-122"/>
                  <a:sym typeface="+mn-ea"/>
                </a:rPr>
                <a:t>(Keyboard Signals)</a:t>
              </a:r>
              <a:endParaRPr lang="en-US" altLang="zh-CN" sz="1200" b="0" dirty="0">
                <a:solidFill>
                  <a:schemeClr val="accent1"/>
                </a:solidFill>
                <a:latin typeface="Arial Black" panose="020B0A04020102090204" pitchFamily="34" charset="0"/>
                <a:ea typeface="思源黑体 CN Bold" panose="020B0800000000000000" pitchFamily="34" charset="-122"/>
              </a:endParaRPr>
            </a:p>
          </p:txBody>
        </p:sp>
        <p:sp>
          <p:nvSpPr>
            <p:cNvPr id="22" name="文本框 21"/>
            <p:cNvSpPr txBox="1"/>
            <p:nvPr/>
          </p:nvSpPr>
          <p:spPr>
            <a:xfrm>
              <a:off x="734449" y="3177126"/>
              <a:ext cx="2602058" cy="230832"/>
            </a:xfrm>
            <a:prstGeom prst="rect">
              <a:avLst/>
            </a:prstGeom>
            <a:noFill/>
          </p:spPr>
          <p:txBody>
            <a:bodyPr wrap="square" rtlCol="0">
              <a:spAutoFit/>
            </a:bodyPr>
            <a:lstStyle/>
            <a:p>
              <a:r>
                <a:rPr lang="en-US" altLang="zh-CN" sz="900" b="0" dirty="0">
                  <a:solidFill>
                    <a:srgbClr val="FFFFFF"/>
                  </a:solidFill>
                  <a:latin typeface="Arial" panose="020B0604020202020204"/>
                  <a:sym typeface="+mn-ea"/>
                </a:rPr>
                <a:t>can be connected to 1 transmitter</a:t>
              </a:r>
              <a:endParaRPr lang="zh-CN" altLang="en-US" sz="900" b="0" kern="0" dirty="0">
                <a:solidFill>
                  <a:schemeClr val="accent1"/>
                </a:solidFill>
                <a:effectLst/>
                <a:latin typeface="思源黑体 CN Regular" panose="020B0500000000000000" charset="-122"/>
                <a:ea typeface="思源黑体 CN Regular" panose="020B0500000000000000" charset="-122"/>
              </a:endParaRPr>
            </a:p>
          </p:txBody>
        </p:sp>
      </p:grpSp>
      <p:grpSp>
        <p:nvGrpSpPr>
          <p:cNvPr id="24" name="组合 23"/>
          <p:cNvGrpSpPr/>
          <p:nvPr/>
        </p:nvGrpSpPr>
        <p:grpSpPr>
          <a:xfrm>
            <a:off x="3987165" y="3191363"/>
            <a:ext cx="2807910" cy="736941"/>
            <a:chOff x="738059" y="2526827"/>
            <a:chExt cx="2807910" cy="736941"/>
          </a:xfrm>
        </p:grpSpPr>
        <p:sp>
          <p:nvSpPr>
            <p:cNvPr id="25" name="文本框 24"/>
            <p:cNvSpPr txBox="1"/>
            <p:nvPr/>
          </p:nvSpPr>
          <p:spPr>
            <a:xfrm>
              <a:off x="738059" y="2526827"/>
              <a:ext cx="2807910" cy="461665"/>
            </a:xfrm>
            <a:prstGeom prst="rect">
              <a:avLst/>
            </a:prstGeom>
            <a:noFill/>
          </p:spPr>
          <p:txBody>
            <a:bodyPr wrap="square" rtlCol="0">
              <a:spAutoFit/>
            </a:bodyPr>
            <a:lstStyle/>
            <a:p>
              <a:pPr>
                <a:spcBef>
                  <a:spcPts val="0"/>
                </a:spcBef>
              </a:pPr>
              <a:r>
                <a:rPr lang="en-US" altLang="zh-CN" sz="1200" dirty="0">
                  <a:solidFill>
                    <a:srgbClr val="FFFFFF"/>
                  </a:solidFill>
                  <a:latin typeface="Arial Black" panose="020B0A04020102090204" pitchFamily="34" charset="0"/>
                  <a:sym typeface="+mn-ea"/>
                </a:rPr>
                <a:t>Multichannel Receiver</a:t>
              </a:r>
              <a:endParaRPr lang="en-US" altLang="zh-CN" sz="1200" dirty="0">
                <a:solidFill>
                  <a:srgbClr val="FFFFFF"/>
                </a:solidFill>
                <a:latin typeface="Arial Black" panose="020B0A04020102090204" pitchFamily="34" charset="0"/>
              </a:endParaRPr>
            </a:p>
            <a:p>
              <a:pPr>
                <a:spcBef>
                  <a:spcPts val="0"/>
                </a:spcBef>
              </a:pPr>
              <a:r>
                <a:rPr lang="en-US" altLang="zh-CN" sz="1200" dirty="0">
                  <a:solidFill>
                    <a:srgbClr val="FFFFFF"/>
                  </a:solidFill>
                  <a:latin typeface="Arial Black" panose="020B0A04020102090204" pitchFamily="34" charset="0"/>
                  <a:cs typeface="楷体_GB2312" panose="02010609030101010101" pitchFamily="49" charset="-122"/>
                  <a:sym typeface="+mn-ea"/>
                </a:rPr>
                <a:t>(Keyboard Signals)</a:t>
              </a:r>
              <a:endParaRPr lang="en-US" altLang="zh-CN" sz="1200" b="0" dirty="0">
                <a:solidFill>
                  <a:schemeClr val="accent1"/>
                </a:solidFill>
                <a:latin typeface="Arial Black" panose="020B0A04020102090204" pitchFamily="34" charset="0"/>
                <a:ea typeface="思源黑体 CN Bold" panose="020B0800000000000000" pitchFamily="34" charset="-122"/>
              </a:endParaRPr>
            </a:p>
          </p:txBody>
        </p:sp>
        <p:sp>
          <p:nvSpPr>
            <p:cNvPr id="26" name="文本框 25"/>
            <p:cNvSpPr txBox="1"/>
            <p:nvPr/>
          </p:nvSpPr>
          <p:spPr>
            <a:xfrm>
              <a:off x="738059" y="3032936"/>
              <a:ext cx="2602058" cy="230832"/>
            </a:xfrm>
            <a:prstGeom prst="rect">
              <a:avLst/>
            </a:prstGeom>
            <a:noFill/>
          </p:spPr>
          <p:txBody>
            <a:bodyPr wrap="square" rtlCol="0">
              <a:spAutoFit/>
            </a:bodyPr>
            <a:lstStyle/>
            <a:p>
              <a:r>
                <a:rPr lang="en-US" altLang="zh-CN" sz="900" b="0" dirty="0">
                  <a:solidFill>
                    <a:srgbClr val="FFFFFF"/>
                  </a:solidFill>
                  <a:latin typeface="Arial" panose="020B0604020202020204"/>
                  <a:sym typeface="+mn-ea"/>
                </a:rPr>
                <a:t>can be connected to 6 transmitters</a:t>
              </a:r>
              <a:endParaRPr lang="zh-CN" altLang="en-US" sz="900" b="0" kern="0" dirty="0">
                <a:solidFill>
                  <a:schemeClr val="accent1"/>
                </a:solidFill>
                <a:effectLst/>
                <a:latin typeface="思源黑体 CN Regular" panose="020B0500000000000000" charset="-122"/>
                <a:ea typeface="思源黑体 CN Regular" panose="020B0500000000000000" charset="-122"/>
              </a:endParaRPr>
            </a:p>
          </p:txBody>
        </p:sp>
      </p:grpSp>
      <p:grpSp>
        <p:nvGrpSpPr>
          <p:cNvPr id="28" name="组合 27"/>
          <p:cNvGrpSpPr/>
          <p:nvPr/>
        </p:nvGrpSpPr>
        <p:grpSpPr>
          <a:xfrm>
            <a:off x="7843804" y="3189988"/>
            <a:ext cx="3830670" cy="882471"/>
            <a:chOff x="656427" y="2526827"/>
            <a:chExt cx="3830670" cy="882471"/>
          </a:xfrm>
        </p:grpSpPr>
        <p:sp>
          <p:nvSpPr>
            <p:cNvPr id="29" name="文本框 28"/>
            <p:cNvSpPr txBox="1"/>
            <p:nvPr/>
          </p:nvSpPr>
          <p:spPr>
            <a:xfrm>
              <a:off x="656427" y="2526827"/>
              <a:ext cx="3681095" cy="555625"/>
            </a:xfrm>
            <a:prstGeom prst="rect">
              <a:avLst/>
            </a:prstGeom>
            <a:noFill/>
          </p:spPr>
          <p:txBody>
            <a:bodyPr wrap="square" rtlCol="0">
              <a:noAutofit/>
            </a:bodyPr>
            <a:lstStyle/>
            <a:p>
              <a:pPr>
                <a:spcBef>
                  <a:spcPts val="0"/>
                </a:spcBef>
              </a:pPr>
              <a:r>
                <a:rPr lang="en-US" altLang="zh-CN" sz="1200" dirty="0">
                  <a:solidFill>
                    <a:srgbClr val="FFFFFF"/>
                  </a:solidFill>
                  <a:latin typeface="Arial Black" panose="020B0A04020102090204" pitchFamily="34" charset="0"/>
                  <a:sym typeface="+mn-ea"/>
                </a:rPr>
                <a:t>Multichannel Receiver </a:t>
              </a:r>
              <a:endParaRPr lang="en-US" altLang="zh-CN" sz="1200" dirty="0">
                <a:solidFill>
                  <a:srgbClr val="FFFFFF"/>
                </a:solidFill>
                <a:latin typeface="Arial Black" panose="020B0A04020102090204" pitchFamily="34" charset="0"/>
                <a:sym typeface="+mn-ea"/>
              </a:endParaRPr>
            </a:p>
            <a:p>
              <a:pPr>
                <a:spcBef>
                  <a:spcPts val="0"/>
                </a:spcBef>
              </a:pPr>
              <a:r>
                <a:rPr lang="en-US" altLang="zh-CN" sz="1200" dirty="0">
                  <a:solidFill>
                    <a:srgbClr val="FFFFFF"/>
                  </a:solidFill>
                  <a:latin typeface="Arial Black" panose="020B0A04020102090204" pitchFamily="34" charset="0"/>
                  <a:cs typeface="楷体_GB2312" panose="02010609030101010101" pitchFamily="49" charset="-122"/>
                  <a:sym typeface="+mn-ea"/>
                </a:rPr>
                <a:t>(virtual com port)</a:t>
              </a:r>
              <a:endParaRPr lang="en-US" altLang="zh-CN" sz="1200" dirty="0">
                <a:solidFill>
                  <a:srgbClr val="FFFFFF"/>
                </a:solidFill>
                <a:latin typeface="Arial Black" panose="020B0A04020102090204" pitchFamily="34" charset="0"/>
                <a:cs typeface="楷体_GB2312" panose="02010609030101010101" pitchFamily="49" charset="-122"/>
              </a:endParaRPr>
            </a:p>
            <a:p>
              <a:endParaRPr lang="en-US" altLang="zh-CN" sz="1200" b="0" dirty="0">
                <a:solidFill>
                  <a:schemeClr val="accent1"/>
                </a:solidFill>
                <a:latin typeface="Arial Black" panose="020B0A04020102090204" pitchFamily="34" charset="0"/>
                <a:ea typeface="思源黑体 CN Bold" panose="020B0800000000000000" pitchFamily="34" charset="-122"/>
              </a:endParaRPr>
            </a:p>
          </p:txBody>
        </p:sp>
        <p:sp>
          <p:nvSpPr>
            <p:cNvPr id="30" name="文本框 29"/>
            <p:cNvSpPr txBox="1"/>
            <p:nvPr/>
          </p:nvSpPr>
          <p:spPr>
            <a:xfrm>
              <a:off x="685240" y="3039966"/>
              <a:ext cx="3801857" cy="369332"/>
            </a:xfrm>
            <a:prstGeom prst="rect">
              <a:avLst/>
            </a:prstGeom>
            <a:noFill/>
          </p:spPr>
          <p:txBody>
            <a:bodyPr wrap="square" rtlCol="0">
              <a:spAutoFit/>
            </a:bodyPr>
            <a:lstStyle/>
            <a:p>
              <a:pPr>
                <a:spcBef>
                  <a:spcPts val="0"/>
                </a:spcBef>
              </a:pPr>
              <a:r>
                <a:rPr lang="en-US" altLang="zh-CN" sz="900" b="0" dirty="0">
                  <a:solidFill>
                    <a:srgbClr val="FFFFFF"/>
                  </a:solidFill>
                  <a:latin typeface="Arial" panose="020B0604020202020204" pitchFamily="34" charset="0"/>
                  <a:cs typeface="Arial" panose="020B0604020202020204" pitchFamily="34" charset="0"/>
                  <a:sym typeface="+mn-ea"/>
                </a:rPr>
                <a:t>can be connected to 16</a:t>
              </a:r>
              <a:r>
                <a:rPr lang="en-US" altLang="zh-CN" sz="900" b="0" dirty="0">
                  <a:solidFill>
                    <a:srgbClr val="FF0000"/>
                  </a:solidFill>
                  <a:latin typeface="Arial" panose="020B0604020202020204" pitchFamily="34" charset="0"/>
                  <a:ea typeface="思源黑体 CN Regular" panose="020B0500000000000000" charset="-122"/>
                  <a:cs typeface="Arial" panose="020B0604020202020204" pitchFamily="34" charset="0"/>
                  <a:sym typeface="+mn-ea"/>
                </a:rPr>
                <a:t> </a:t>
              </a:r>
              <a:r>
                <a:rPr lang="en-US" altLang="zh-CN" sz="900" b="0" dirty="0">
                  <a:solidFill>
                    <a:srgbClr val="FFFFFF"/>
                  </a:solidFill>
                  <a:latin typeface="Arial" panose="020B0604020202020204" pitchFamily="34" charset="0"/>
                  <a:cs typeface="Arial" panose="020B0604020202020204" pitchFamily="34" charset="0"/>
                  <a:sym typeface="+mn-ea"/>
                </a:rPr>
                <a:t>transmitters, each has an unique identification code</a:t>
              </a:r>
              <a:endParaRPr lang="en-US" altLang="zh-CN" sz="900" b="0" dirty="0">
                <a:solidFill>
                  <a:schemeClr val="accent1"/>
                </a:solidFill>
                <a:latin typeface="Arial" panose="020B0604020202020204" pitchFamily="34" charset="0"/>
                <a:ea typeface="思源黑体 CN Regular" panose="020B0500000000000000" charset="-122"/>
                <a:cs typeface="Arial" panose="020B0604020202020204" pitchFamily="34" charset="0"/>
              </a:endParaRPr>
            </a:p>
          </p:txBody>
        </p:sp>
      </p:grpSp>
      <p:sp>
        <p:nvSpPr>
          <p:cNvPr id="36" name="文本框 35"/>
          <p:cNvSpPr txBox="1"/>
          <p:nvPr/>
        </p:nvSpPr>
        <p:spPr>
          <a:xfrm>
            <a:off x="7914979" y="4254358"/>
            <a:ext cx="2949525" cy="694421"/>
          </a:xfrm>
          <a:prstGeom prst="rect">
            <a:avLst/>
          </a:prstGeom>
          <a:noFill/>
        </p:spPr>
        <p:txBody>
          <a:bodyPr wrap="none" rtlCol="0">
            <a:spAutoFit/>
          </a:bodyPr>
          <a:lstStyle/>
          <a:p>
            <a:pPr marL="90170" indent="-90170" algn="just">
              <a:lnSpc>
                <a:spcPct val="150000"/>
              </a:lnSpc>
              <a:spcBef>
                <a:spcPts val="0"/>
              </a:spcBef>
              <a:buFont typeface="Arial" panose="020B0604020202020204" pitchFamily="34" charset="0"/>
              <a:buChar char="•"/>
              <a:defRPr/>
            </a:pPr>
            <a:r>
              <a:rPr lang="en-US" altLang="zh-CN" sz="900" kern="0" dirty="0">
                <a:solidFill>
                  <a:srgbClr val="303030"/>
                </a:solidFill>
                <a:latin typeface="Arial" panose="020B0604020202020204" pitchFamily="34" charset="0"/>
                <a:ea typeface="思源黑体 CN Regular" panose="020B0500000000000000" charset="-122"/>
                <a:cs typeface="Arial" panose="020B0604020202020204" pitchFamily="34" charset="0"/>
              </a:rPr>
              <a:t>For computers with windows system.</a:t>
            </a:r>
            <a:endParaRPr lang="en-US" altLang="zh-CN" sz="900" kern="0" dirty="0">
              <a:solidFill>
                <a:srgbClr val="303030"/>
              </a:solidFill>
              <a:latin typeface="Arial" panose="020B0604020202020204" pitchFamily="34" charset="0"/>
              <a:ea typeface="思源黑体 CN Regular" panose="020B0500000000000000" charset="-122"/>
              <a:cs typeface="Arial" panose="020B0604020202020204" pitchFamily="34" charset="0"/>
            </a:endParaRPr>
          </a:p>
          <a:p>
            <a:pPr marL="90170" indent="-90170" algn="just">
              <a:lnSpc>
                <a:spcPct val="150000"/>
              </a:lnSpc>
              <a:spcBef>
                <a:spcPts val="0"/>
              </a:spcBef>
              <a:buFont typeface="Arial" panose="020B0604020202020204" pitchFamily="34" charset="0"/>
              <a:buChar char="•"/>
              <a:defRPr/>
            </a:pPr>
            <a:r>
              <a:rPr lang="en-US" altLang="zh-CN" sz="900" kern="0" dirty="0">
                <a:solidFill>
                  <a:srgbClr val="303030"/>
                </a:solidFill>
                <a:latin typeface="Arial" panose="020B0604020202020204" pitchFamily="34" charset="0"/>
                <a:ea typeface="思源黑体 CN Regular" panose="020B0500000000000000" charset="-122"/>
                <a:cs typeface="Arial" panose="020B0604020202020204" pitchFamily="34" charset="0"/>
              </a:rPr>
              <a:t>Outputs serial port signals, to be used with software.</a:t>
            </a:r>
            <a:endParaRPr lang="en-US" altLang="zh-CN" sz="900" kern="0" dirty="0">
              <a:solidFill>
                <a:srgbClr val="303030"/>
              </a:solidFill>
              <a:latin typeface="Arial" panose="020B0604020202020204" pitchFamily="34" charset="0"/>
              <a:ea typeface="思源黑体 CN Regular" panose="020B0500000000000000" charset="-122"/>
              <a:cs typeface="Arial" panose="020B0604020202020204" pitchFamily="34" charset="0"/>
            </a:endParaRPr>
          </a:p>
          <a:p>
            <a:pPr algn="l">
              <a:lnSpc>
                <a:spcPct val="150000"/>
              </a:lnSpc>
            </a:pPr>
            <a:endParaRPr lang="zh-CN" altLang="en-US" sz="900" b="0" kern="0" dirty="0">
              <a:solidFill>
                <a:srgbClr val="231916"/>
              </a:solidFill>
              <a:effectLst/>
              <a:ea typeface="思源黑体 CN Regular" panose="020B0500000000000000" charset="-122"/>
              <a:cs typeface="Arial" panose="020B0604020202020204" pitchFamily="34" charset="0"/>
            </a:endParaRPr>
          </a:p>
        </p:txBody>
      </p:sp>
      <p:sp>
        <p:nvSpPr>
          <p:cNvPr id="35" name="文本框 34"/>
          <p:cNvSpPr txBox="1"/>
          <p:nvPr/>
        </p:nvSpPr>
        <p:spPr>
          <a:xfrm>
            <a:off x="734449" y="4242435"/>
            <a:ext cx="5742257" cy="1313116"/>
          </a:xfrm>
          <a:prstGeom prst="rect">
            <a:avLst/>
          </a:prstGeom>
          <a:noFill/>
        </p:spPr>
        <p:txBody>
          <a:bodyPr wrap="square" rtlCol="0">
            <a:spAutoFit/>
          </a:bodyPr>
          <a:lstStyle/>
          <a:p>
            <a:pPr marL="90170" indent="-90170" algn="just">
              <a:lnSpc>
                <a:spcPct val="150000"/>
              </a:lnSpc>
              <a:spcBef>
                <a:spcPts val="0"/>
              </a:spcBef>
              <a:buFont typeface="Arial" panose="020B0604020202020204" pitchFamily="34" charset="0"/>
              <a:buChar char="•"/>
              <a:defRPr/>
            </a:pPr>
            <a:r>
              <a:rPr lang="en-US" altLang="zh-CN" sz="900" b="0" kern="0" dirty="0">
                <a:solidFill>
                  <a:srgbClr val="303030"/>
                </a:solidFill>
                <a:effectLst/>
                <a:latin typeface="Arial" panose="020B0604020202020204" pitchFamily="34" charset="0"/>
                <a:ea typeface="思源黑体 CN Regular" panose="020B0500000000000000" charset="-122"/>
                <a:cs typeface="Arial" panose="020B0604020202020204" pitchFamily="34" charset="0"/>
              </a:rPr>
              <a:t>For computers and mobile phone with Windows, Android, and iOS system</a:t>
            </a:r>
            <a:endParaRPr lang="en-US" altLang="zh-CN" sz="900" b="0" dirty="0">
              <a:solidFill>
                <a:srgbClr val="FF0000"/>
              </a:solidFill>
              <a:latin typeface="Arial" panose="020B0604020202020204" pitchFamily="34" charset="0"/>
              <a:ea typeface="思源黑体 CN Regular" panose="020B0500000000000000" charset="-122"/>
              <a:cs typeface="Arial" panose="020B0604020202020204" pitchFamily="34" charset="0"/>
            </a:endParaRPr>
          </a:p>
          <a:p>
            <a:pPr marL="90170" indent="-90170" algn="just">
              <a:lnSpc>
                <a:spcPct val="150000"/>
              </a:lnSpc>
              <a:spcBef>
                <a:spcPts val="0"/>
              </a:spcBef>
              <a:buFont typeface="Arial" panose="020B0604020202020204" pitchFamily="34" charset="0"/>
              <a:buChar char="•"/>
              <a:defRPr/>
            </a:pPr>
            <a:r>
              <a:rPr lang="en-US" altLang="zh-CN" sz="900" b="0" kern="0" dirty="0">
                <a:solidFill>
                  <a:srgbClr val="303030"/>
                </a:solidFill>
                <a:effectLst/>
                <a:latin typeface="Arial" panose="020B0604020202020204" pitchFamily="34" charset="0"/>
                <a:ea typeface="思源黑体 CN Regular" panose="020B0500000000000000" charset="-122"/>
                <a:cs typeface="Arial" panose="020B0604020202020204" pitchFamily="34" charset="0"/>
              </a:rPr>
              <a:t>Recognized as HID keyboard device, the transmitted data is recognized by computers or mobile phones as keyboard input data and press enter key, such as 12.34 </a:t>
            </a:r>
            <a:r>
              <a:rPr lang="en-US" altLang="en-US" sz="900" b="0" kern="0" dirty="0">
                <a:solidFill>
                  <a:srgbClr val="303030"/>
                </a:solidFill>
                <a:effectLst/>
                <a:latin typeface="Arial" panose="020B0604020202020204" pitchFamily="34" charset="0"/>
                <a:ea typeface="思源黑体 CN Regular" panose="020B0500000000000000" charset="-122"/>
                <a:cs typeface="Arial" panose="020B0604020202020204" pitchFamily="34" charset="0"/>
              </a:rPr>
              <a:t>↙</a:t>
            </a:r>
            <a:endParaRPr lang="en-US" altLang="en-US" sz="900" b="0" kern="0" dirty="0">
              <a:solidFill>
                <a:srgbClr val="303030"/>
              </a:solidFill>
              <a:effectLst/>
              <a:latin typeface="Arial" panose="020B0604020202020204" pitchFamily="34" charset="0"/>
              <a:ea typeface="思源黑体 CN Regular" panose="020B0500000000000000" charset="-122"/>
              <a:cs typeface="Arial" panose="020B0604020202020204" pitchFamily="34" charset="0"/>
            </a:endParaRPr>
          </a:p>
          <a:p>
            <a:pPr marL="90170" indent="-90170" algn="just">
              <a:lnSpc>
                <a:spcPct val="150000"/>
              </a:lnSpc>
              <a:spcBef>
                <a:spcPts val="0"/>
              </a:spcBef>
              <a:buFont typeface="Arial" panose="020B0604020202020204" pitchFamily="34" charset="0"/>
              <a:buChar char="•"/>
              <a:defRPr/>
            </a:pPr>
            <a:r>
              <a:rPr lang="en-US" altLang="zh-CN" sz="900" b="0" kern="0" dirty="0">
                <a:solidFill>
                  <a:srgbClr val="303030"/>
                </a:solidFill>
                <a:effectLst/>
                <a:latin typeface="Arial" panose="020B0604020202020204" pitchFamily="34" charset="0"/>
                <a:ea typeface="思源黑体 CN Regular" panose="020B0500000000000000" charset="-122"/>
                <a:cs typeface="Arial" panose="020B0604020202020204" pitchFamily="34" charset="0"/>
              </a:rPr>
              <a:t>No need to install drivers and softwares.</a:t>
            </a:r>
            <a:endParaRPr lang="en-US" altLang="zh-CN" sz="900" b="0" kern="0" dirty="0">
              <a:solidFill>
                <a:srgbClr val="303030"/>
              </a:solidFill>
              <a:effectLst/>
              <a:latin typeface="Arial" panose="020B0604020202020204" pitchFamily="34" charset="0"/>
              <a:ea typeface="思源黑体 CN Regular" panose="020B0500000000000000" charset="-122"/>
              <a:cs typeface="Arial" panose="020B0604020202020204" pitchFamily="34" charset="0"/>
            </a:endParaRPr>
          </a:p>
          <a:p>
            <a:pPr marL="90170" indent="-90170" algn="just">
              <a:lnSpc>
                <a:spcPct val="150000"/>
              </a:lnSpc>
              <a:spcBef>
                <a:spcPts val="0"/>
              </a:spcBef>
              <a:buFont typeface="Arial" panose="020B0604020202020204" pitchFamily="34" charset="0"/>
              <a:buChar char="•"/>
              <a:defRPr/>
            </a:pPr>
            <a:r>
              <a:rPr lang="en-US" altLang="zh-CN" sz="900" b="0" kern="0" dirty="0">
                <a:solidFill>
                  <a:srgbClr val="303030"/>
                </a:solidFill>
                <a:effectLst/>
                <a:latin typeface="Arial" panose="020B0604020202020204" pitchFamily="34" charset="0"/>
                <a:ea typeface="思源黑体 CN Regular" panose="020B0500000000000000" charset="-122"/>
                <a:cs typeface="Arial" panose="020B0604020202020204" pitchFamily="34" charset="0"/>
              </a:rPr>
              <a:t>Data can be transmitted to excel, word, txt etc.</a:t>
            </a:r>
            <a:endParaRPr lang="en-US" altLang="zh-CN" sz="900" b="0" kern="0" dirty="0">
              <a:solidFill>
                <a:srgbClr val="303030"/>
              </a:solidFill>
              <a:effectLst/>
              <a:latin typeface="Arial" panose="020B0604020202020204" pitchFamily="34" charset="0"/>
              <a:ea typeface="思源黑体 CN Regular" panose="020B0500000000000000" charset="-122"/>
              <a:cs typeface="Arial" panose="020B0604020202020204" pitchFamily="34" charset="0"/>
            </a:endParaRPr>
          </a:p>
          <a:p>
            <a:pPr marL="90170" indent="-90170" algn="just">
              <a:lnSpc>
                <a:spcPct val="150000"/>
              </a:lnSpc>
              <a:spcBef>
                <a:spcPts val="0"/>
              </a:spcBef>
              <a:buFont typeface="Arial" panose="020B0604020202020204" pitchFamily="34" charset="0"/>
              <a:buChar char="•"/>
              <a:defRPr/>
            </a:pPr>
            <a:r>
              <a:rPr lang="en-US" altLang="zh-CN" sz="900" b="0" kern="0" dirty="0">
                <a:solidFill>
                  <a:srgbClr val="303030"/>
                </a:solidFill>
                <a:effectLst/>
                <a:latin typeface="Arial" panose="020B0604020202020204" pitchFamily="34" charset="0"/>
                <a:ea typeface="思源黑体 CN Regular" panose="020B0500000000000000" charset="-122"/>
                <a:cs typeface="Arial" panose="020B0604020202020204" pitchFamily="34" charset="0"/>
              </a:rPr>
              <a:t>For any softwares which can receive keyboard signal.</a:t>
            </a:r>
            <a:endParaRPr lang="en-US" altLang="zh-CN" sz="900" b="0" kern="0" dirty="0">
              <a:solidFill>
                <a:srgbClr val="303030"/>
              </a:solidFill>
              <a:effectLst/>
              <a:latin typeface="Arial" panose="020B0604020202020204" pitchFamily="34" charset="0"/>
              <a:ea typeface="思源黑体 CN Regular" panose="020B0500000000000000" charset="-122"/>
              <a:cs typeface="Arial" panose="020B0604020202020204" pitchFamily="34" charset="0"/>
            </a:endParaRPr>
          </a:p>
        </p:txBody>
      </p:sp>
      <p:sp>
        <p:nvSpPr>
          <p:cNvPr id="8" name="文本框 21"/>
          <p:cNvSpPr txBox="1"/>
          <p:nvPr/>
        </p:nvSpPr>
        <p:spPr>
          <a:xfrm>
            <a:off x="565149" y="1659223"/>
            <a:ext cx="7887173" cy="230832"/>
          </a:xfrm>
          <a:prstGeom prst="rect">
            <a:avLst/>
          </a:prstGeom>
          <a:noFill/>
        </p:spPr>
        <p:txBody>
          <a:bodyPr wrap="square" rtlCol="0">
            <a:spAutoFit/>
          </a:bodyPr>
          <a:lstStyle>
            <a:defPPr>
              <a:defRPr lang="zh-CN"/>
            </a:defPPr>
            <a:lvl1pPr marL="90170" indent="-90170">
              <a:spcBef>
                <a:spcPts val="300"/>
              </a:spcBef>
              <a:buFont typeface="Arial" panose="020B0604020202020204" pitchFamily="34" charset="0"/>
              <a:buChar char="•"/>
              <a:defRPr sz="900" b="0">
                <a:solidFill>
                  <a:srgbClr val="FFFFFF"/>
                </a:solidFill>
                <a:latin typeface="Arial" panose="020B0604020202020204" pitchFamily="34" charset="0"/>
                <a:ea typeface="思源黑体 CN Regular" panose="020B0500000000000000" charset="-122"/>
                <a:cs typeface="Arial" panose="020B0604020202020204" pitchFamily="34" charset="0"/>
              </a:defRPr>
            </a:lvl1pPr>
          </a:lstStyle>
          <a:p>
            <a:r>
              <a:rPr lang="zh-CN" altLang="en-US" dirty="0">
                <a:sym typeface="+mn-ea"/>
              </a:rPr>
              <a:t> </a:t>
            </a:r>
            <a:r>
              <a:rPr lang="en-US" altLang="zh-CN" dirty="0">
                <a:sym typeface="+mn-ea"/>
              </a:rPr>
              <a:t>The receiver connects to the transmitter or built-in wireless measuring tool, receiving data wirelessly.</a:t>
            </a:r>
            <a:endParaRPr lang="en-US" altLang="zh-CN" dirty="0"/>
          </a:p>
        </p:txBody>
      </p:sp>
      <p:grpSp>
        <p:nvGrpSpPr>
          <p:cNvPr id="7" name="组合 6"/>
          <p:cNvGrpSpPr/>
          <p:nvPr/>
        </p:nvGrpSpPr>
        <p:grpSpPr>
          <a:xfrm>
            <a:off x="2961945" y="6061805"/>
            <a:ext cx="6670675" cy="617855"/>
            <a:chOff x="2264487" y="6162675"/>
            <a:chExt cx="6670650" cy="390525"/>
          </a:xfrm>
        </p:grpSpPr>
        <p:cxnSp>
          <p:nvCxnSpPr>
            <p:cNvPr id="11" name="直接连接符 10"/>
            <p:cNvCxnSpPr/>
            <p:nvPr/>
          </p:nvCxnSpPr>
          <p:spPr bwMode="auto">
            <a:xfrm>
              <a:off x="2264487" y="6162675"/>
              <a:ext cx="6670650" cy="0"/>
            </a:xfrm>
            <a:prstGeom prst="line">
              <a:avLst/>
            </a:prstGeom>
            <a:ln w="12700">
              <a:solidFill>
                <a:schemeClr val="bg2">
                  <a:lumMod val="60000"/>
                  <a:lumOff val="40000"/>
                </a:schemeClr>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33" name="直接连接符 32"/>
            <p:cNvCxnSpPr/>
            <p:nvPr/>
          </p:nvCxnSpPr>
          <p:spPr bwMode="auto">
            <a:xfrm>
              <a:off x="2264487" y="6553200"/>
              <a:ext cx="6670650" cy="0"/>
            </a:xfrm>
            <a:prstGeom prst="line">
              <a:avLst/>
            </a:prstGeom>
            <a:ln w="12700">
              <a:solidFill>
                <a:schemeClr val="bg2">
                  <a:lumMod val="60000"/>
                  <a:lumOff val="40000"/>
                </a:schemeClr>
              </a:solidFill>
              <a:headEnd type="none" w="med" len="med"/>
              <a:tailEnd type="none" w="med" len="med"/>
            </a:ln>
          </p:spPr>
          <p:style>
            <a:lnRef idx="1">
              <a:schemeClr val="dk1"/>
            </a:lnRef>
            <a:fillRef idx="0">
              <a:schemeClr val="dk1"/>
            </a:fillRef>
            <a:effectRef idx="0">
              <a:schemeClr val="dk1"/>
            </a:effectRef>
            <a:fontRef idx="minor">
              <a:schemeClr val="tx1"/>
            </a:fontRef>
          </p:style>
        </p:cxnSp>
      </p:grpSp>
      <p:cxnSp>
        <p:nvCxnSpPr>
          <p:cNvPr id="34" name="直接连接符 33"/>
          <p:cNvCxnSpPr/>
          <p:nvPr/>
        </p:nvCxnSpPr>
        <p:spPr bwMode="auto">
          <a:xfrm>
            <a:off x="2760662" y="6056762"/>
            <a:ext cx="6670675" cy="0"/>
          </a:xfrm>
          <a:prstGeom prst="line">
            <a:avLst/>
          </a:prstGeom>
          <a:ln w="12700">
            <a:solidFill>
              <a:schemeClr val="tx1">
                <a:lumMod val="65000"/>
                <a:lumOff val="35000"/>
              </a:schemeClr>
            </a:solidFill>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37" name="直接连接符 36"/>
          <p:cNvCxnSpPr/>
          <p:nvPr/>
        </p:nvCxnSpPr>
        <p:spPr bwMode="auto">
          <a:xfrm>
            <a:off x="2760662" y="6658351"/>
            <a:ext cx="6670675" cy="0"/>
          </a:xfrm>
          <a:prstGeom prst="line">
            <a:avLst/>
          </a:prstGeom>
          <a:ln w="12700">
            <a:solidFill>
              <a:schemeClr val="tx1">
                <a:lumMod val="65000"/>
                <a:lumOff val="35000"/>
              </a:schemeClr>
            </a:solidFill>
            <a:headEnd type="none" w="med" len="med"/>
            <a:tailEnd type="none" w="med" len="med"/>
          </a:ln>
          <a:effectLst/>
        </p:spPr>
        <p:style>
          <a:lnRef idx="1">
            <a:schemeClr val="dk1"/>
          </a:lnRef>
          <a:fillRef idx="0">
            <a:schemeClr val="dk1"/>
          </a:fillRef>
          <a:effectRef idx="0">
            <a:schemeClr val="dk1"/>
          </a:effectRef>
          <a:fontRef idx="minor">
            <a:schemeClr val="tx1"/>
          </a:fontRef>
        </p:style>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592" y="0"/>
            <a:ext cx="12191407" cy="6858000"/>
            <a:chOff x="592" y="0"/>
            <a:chExt cx="12191407" cy="6858000"/>
          </a:xfrm>
        </p:grpSpPr>
        <p:grpSp>
          <p:nvGrpSpPr>
            <p:cNvPr id="6" name="组合 5"/>
            <p:cNvGrpSpPr/>
            <p:nvPr/>
          </p:nvGrpSpPr>
          <p:grpSpPr>
            <a:xfrm>
              <a:off x="592" y="0"/>
              <a:ext cx="12191407" cy="6858000"/>
              <a:chOff x="592" y="0"/>
              <a:chExt cx="12191407" cy="6858000"/>
            </a:xfrm>
          </p:grpSpPr>
          <p:pic>
            <p:nvPicPr>
              <p:cNvPr id="8" name="图片 7"/>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592" y="0"/>
                <a:ext cx="12190815" cy="6858000"/>
              </a:xfrm>
              <a:prstGeom prst="rect">
                <a:avLst/>
              </a:prstGeom>
            </p:spPr>
          </p:pic>
          <p:sp>
            <p:nvSpPr>
              <p:cNvPr id="9" name="矩形: 圆角 8"/>
              <p:cNvSpPr/>
              <p:nvPr/>
            </p:nvSpPr>
            <p:spPr>
              <a:xfrm>
                <a:off x="10677525" y="361913"/>
                <a:ext cx="1514474" cy="438150"/>
              </a:xfrm>
              <a:prstGeom prst="roundRect">
                <a:avLst>
                  <a:gd name="adj" fmla="val 0"/>
                </a:avLst>
              </a:prstGeom>
              <a:gradFill>
                <a:gsLst>
                  <a:gs pos="0">
                    <a:srgbClr val="00956E"/>
                  </a:gs>
                  <a:gs pos="100000">
                    <a:srgbClr val="00684D"/>
                  </a:gs>
                </a:gsLst>
                <a:lin ang="21594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72158" y="473742"/>
                <a:ext cx="872101" cy="214492"/>
              </a:xfrm>
              <a:prstGeom prst="rect">
                <a:avLst/>
              </a:prstGeom>
            </p:spPr>
          </p:pic>
        </p:grpSp>
        <p:sp>
          <p:nvSpPr>
            <p:cNvPr id="7" name="矩形 6"/>
            <p:cNvSpPr/>
            <p:nvPr/>
          </p:nvSpPr>
          <p:spPr>
            <a:xfrm>
              <a:off x="654426" y="724463"/>
              <a:ext cx="46800" cy="492854"/>
            </a:xfrm>
            <a:prstGeom prst="rect">
              <a:avLst/>
            </a:prstGeom>
            <a:solidFill>
              <a:srgbClr val="0068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15" name="矩形 14"/>
          <p:cNvSpPr/>
          <p:nvPr/>
        </p:nvSpPr>
        <p:spPr>
          <a:xfrm>
            <a:off x="-10795" y="1542239"/>
            <a:ext cx="8373746" cy="461666"/>
          </a:xfrm>
          <a:prstGeom prst="rect">
            <a:avLst/>
          </a:prstGeom>
          <a:gradFill>
            <a:gsLst>
              <a:gs pos="0">
                <a:srgbClr val="00966F"/>
              </a:gs>
              <a:gs pos="63000">
                <a:srgbClr val="00684D"/>
              </a:gs>
            </a:gsLst>
            <a:lin ang="3600000" scaled="0"/>
          </a:gradFill>
          <a:ln>
            <a:noFill/>
          </a:ln>
        </p:spPr>
        <p:style>
          <a:lnRef idx="0">
            <a:scrgbClr r="0" g="0" b="0"/>
          </a:lnRef>
          <a:fillRef idx="0">
            <a:scrgbClr r="0" g="0" b="0"/>
          </a:fillRef>
          <a:effectRef idx="0">
            <a:scrgbClr r="0" g="0" b="0"/>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3" name="文本框 2"/>
          <p:cNvSpPr txBox="1"/>
          <p:nvPr/>
        </p:nvSpPr>
        <p:spPr>
          <a:xfrm>
            <a:off x="767715" y="670653"/>
            <a:ext cx="9997440" cy="827919"/>
          </a:xfrm>
          <a:prstGeom prst="rect">
            <a:avLst/>
          </a:prstGeom>
          <a:noFill/>
        </p:spPr>
        <p:txBody>
          <a:bodyPr wrap="square">
            <a:spAutoFit/>
          </a:bodyPr>
          <a:lstStyle>
            <a:defPPr>
              <a:defRPr lang="zh-CN"/>
            </a:defPPr>
            <a:lvl1pPr marL="450850" indent="-450850">
              <a:lnSpc>
                <a:spcPct val="85000"/>
              </a:lnSpc>
              <a:buClr>
                <a:srgbClr val="3366FF"/>
              </a:buClr>
              <a:defRPr sz="2800">
                <a:solidFill>
                  <a:srgbClr val="00684D"/>
                </a:solidFill>
                <a:latin typeface="Arial Black" panose="020B0A04020102090204" pitchFamily="34" charset="0"/>
                <a:ea typeface="思源黑体 CN Heavy" panose="020B0A00000000000000" pitchFamily="34" charset="-122"/>
              </a:defRPr>
            </a:lvl1pPr>
          </a:lstStyle>
          <a:p>
            <a:r>
              <a:rPr lang="en-US" altLang="zh-CN" dirty="0"/>
              <a:t>Excel </a:t>
            </a:r>
            <a:r>
              <a:rPr lang="en-US" altLang="zh-CN" dirty="0">
                <a:sym typeface="+mn-ea"/>
              </a:rPr>
              <a:t>Directional </a:t>
            </a:r>
            <a:r>
              <a:rPr lang="en-US" altLang="zh-CN" dirty="0"/>
              <a:t>Input Software </a:t>
            </a:r>
            <a:endParaRPr lang="en-US" altLang="zh-CN" dirty="0"/>
          </a:p>
          <a:p>
            <a:r>
              <a:rPr lang="en-US" altLang="zh-CN" dirty="0"/>
              <a:t>(7315-2 Receiver Included)</a:t>
            </a:r>
            <a:endParaRPr lang="zh-CN" altLang="en-US" dirty="0"/>
          </a:p>
        </p:txBody>
      </p:sp>
      <p:grpSp>
        <p:nvGrpSpPr>
          <p:cNvPr id="16" name="组合 15"/>
          <p:cNvGrpSpPr/>
          <p:nvPr/>
        </p:nvGrpSpPr>
        <p:grpSpPr>
          <a:xfrm>
            <a:off x="1193482" y="2503977"/>
            <a:ext cx="9805035" cy="3880281"/>
            <a:chOff x="624840" y="2115185"/>
            <a:chExt cx="10920730" cy="4321810"/>
          </a:xfrm>
        </p:grpSpPr>
        <p:grpSp>
          <p:nvGrpSpPr>
            <p:cNvPr id="96" name="组合 95"/>
            <p:cNvGrpSpPr/>
            <p:nvPr/>
          </p:nvGrpSpPr>
          <p:grpSpPr>
            <a:xfrm>
              <a:off x="2177506" y="4119798"/>
              <a:ext cx="7387627" cy="1929726"/>
              <a:chOff x="2177465" y="4119941"/>
              <a:chExt cx="7387622" cy="1929726"/>
            </a:xfrm>
          </p:grpSpPr>
          <p:sp>
            <p:nvSpPr>
              <p:cNvPr id="43" name="箭头: 下 42"/>
              <p:cNvSpPr/>
              <p:nvPr/>
            </p:nvSpPr>
            <p:spPr>
              <a:xfrm>
                <a:off x="2177465" y="5157404"/>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57" name="箭头: 下 56"/>
              <p:cNvSpPr/>
              <p:nvPr/>
            </p:nvSpPr>
            <p:spPr>
              <a:xfrm>
                <a:off x="9478978" y="4228923"/>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58" name="箭头: 下 57"/>
              <p:cNvSpPr/>
              <p:nvPr/>
            </p:nvSpPr>
            <p:spPr>
              <a:xfrm>
                <a:off x="9478978" y="4496784"/>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59" name="箭头: 下 58"/>
              <p:cNvSpPr/>
              <p:nvPr/>
            </p:nvSpPr>
            <p:spPr>
              <a:xfrm>
                <a:off x="9478978" y="4764645"/>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60" name="箭头: 下 59"/>
              <p:cNvSpPr/>
              <p:nvPr/>
            </p:nvSpPr>
            <p:spPr>
              <a:xfrm>
                <a:off x="9478978" y="5032506"/>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61" name="箭头: 下 60"/>
              <p:cNvSpPr/>
              <p:nvPr/>
            </p:nvSpPr>
            <p:spPr>
              <a:xfrm>
                <a:off x="9478978" y="5290807"/>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62" name="箭头: 下 61"/>
              <p:cNvSpPr/>
              <p:nvPr/>
            </p:nvSpPr>
            <p:spPr>
              <a:xfrm>
                <a:off x="9478978" y="5558668"/>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63" name="箭头: 下 62"/>
              <p:cNvSpPr/>
              <p:nvPr/>
            </p:nvSpPr>
            <p:spPr>
              <a:xfrm rot="16200000">
                <a:off x="8210081" y="3953725"/>
                <a:ext cx="86109" cy="418540"/>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64" name="箭头: 下 63"/>
              <p:cNvSpPr/>
              <p:nvPr/>
            </p:nvSpPr>
            <p:spPr>
              <a:xfrm rot="16200000">
                <a:off x="8210082" y="4212904"/>
                <a:ext cx="86109" cy="418540"/>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65" name="箭头: 下 64"/>
              <p:cNvSpPr/>
              <p:nvPr/>
            </p:nvSpPr>
            <p:spPr>
              <a:xfrm rot="16200000">
                <a:off x="8210081" y="4479268"/>
                <a:ext cx="86109" cy="418540"/>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66" name="箭头: 下 65"/>
              <p:cNvSpPr/>
              <p:nvPr/>
            </p:nvSpPr>
            <p:spPr>
              <a:xfrm rot="16200000">
                <a:off x="8210081" y="4745631"/>
                <a:ext cx="86109" cy="418540"/>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67" name="箭头: 下 66"/>
              <p:cNvSpPr/>
              <p:nvPr/>
            </p:nvSpPr>
            <p:spPr>
              <a:xfrm rot="16200000">
                <a:off x="8210081" y="5016663"/>
                <a:ext cx="86109" cy="418540"/>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68" name="箭头: 下 67"/>
              <p:cNvSpPr/>
              <p:nvPr/>
            </p:nvSpPr>
            <p:spPr>
              <a:xfrm rot="16200000">
                <a:off x="8210082" y="5259947"/>
                <a:ext cx="86109" cy="418540"/>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69" name="箭头: 下 68"/>
              <p:cNvSpPr/>
              <p:nvPr/>
            </p:nvSpPr>
            <p:spPr>
              <a:xfrm rot="16200000">
                <a:off x="8210082" y="5526310"/>
                <a:ext cx="86109" cy="418540"/>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70" name="箭头: 下 69"/>
              <p:cNvSpPr/>
              <p:nvPr/>
            </p:nvSpPr>
            <p:spPr>
              <a:xfrm rot="16200000">
                <a:off x="8138645" y="5868779"/>
                <a:ext cx="86109" cy="27566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cxnSp>
            <p:nvCxnSpPr>
              <p:cNvPr id="72" name="直接箭头连接符 71"/>
              <p:cNvCxnSpPr/>
              <p:nvPr/>
            </p:nvCxnSpPr>
            <p:spPr bwMode="auto">
              <a:xfrm flipH="1">
                <a:off x="8043866" y="4201156"/>
                <a:ext cx="418540" cy="162068"/>
              </a:xfrm>
              <a:prstGeom prst="straightConnector1">
                <a:avLst/>
              </a:prstGeom>
              <a:solidFill>
                <a:srgbClr val="808000"/>
              </a:solidFill>
              <a:ln w="9525" cap="flat" cmpd="sng" algn="ctr">
                <a:solidFill>
                  <a:srgbClr val="0070C0"/>
                </a:solidFill>
                <a:prstDash val="sysDash"/>
                <a:round/>
                <a:headEnd type="none" w="med" len="med"/>
                <a:tailEnd type="triangle"/>
              </a:ln>
            </p:spPr>
          </p:cxnSp>
          <p:cxnSp>
            <p:nvCxnSpPr>
              <p:cNvPr id="73" name="直接箭头连接符 72"/>
              <p:cNvCxnSpPr/>
              <p:nvPr/>
            </p:nvCxnSpPr>
            <p:spPr bwMode="auto">
              <a:xfrm flipH="1">
                <a:off x="8043867" y="4480472"/>
                <a:ext cx="418540" cy="162068"/>
              </a:xfrm>
              <a:prstGeom prst="straightConnector1">
                <a:avLst/>
              </a:prstGeom>
              <a:solidFill>
                <a:srgbClr val="808000"/>
              </a:solidFill>
              <a:ln w="9525" cap="flat" cmpd="sng" algn="ctr">
                <a:solidFill>
                  <a:srgbClr val="0070C0"/>
                </a:solidFill>
                <a:prstDash val="sysDash"/>
                <a:round/>
                <a:headEnd type="none" w="med" len="med"/>
                <a:tailEnd type="triangle"/>
              </a:ln>
            </p:spPr>
          </p:cxnSp>
          <p:cxnSp>
            <p:nvCxnSpPr>
              <p:cNvPr id="74" name="直接箭头连接符 73"/>
              <p:cNvCxnSpPr/>
              <p:nvPr/>
            </p:nvCxnSpPr>
            <p:spPr bwMode="auto">
              <a:xfrm flipH="1">
                <a:off x="8043751" y="4741759"/>
                <a:ext cx="418540" cy="162068"/>
              </a:xfrm>
              <a:prstGeom prst="straightConnector1">
                <a:avLst/>
              </a:prstGeom>
              <a:solidFill>
                <a:srgbClr val="808000"/>
              </a:solidFill>
              <a:ln w="9525" cap="flat" cmpd="sng" algn="ctr">
                <a:solidFill>
                  <a:srgbClr val="0070C0"/>
                </a:solidFill>
                <a:prstDash val="sysDash"/>
                <a:round/>
                <a:headEnd type="none" w="med" len="med"/>
                <a:tailEnd type="triangle"/>
              </a:ln>
            </p:spPr>
          </p:cxnSp>
          <p:cxnSp>
            <p:nvCxnSpPr>
              <p:cNvPr id="75" name="直接箭头连接符 74"/>
              <p:cNvCxnSpPr/>
              <p:nvPr/>
            </p:nvCxnSpPr>
            <p:spPr bwMode="auto">
              <a:xfrm flipH="1">
                <a:off x="8043752" y="5021075"/>
                <a:ext cx="418540" cy="162068"/>
              </a:xfrm>
              <a:prstGeom prst="straightConnector1">
                <a:avLst/>
              </a:prstGeom>
              <a:solidFill>
                <a:srgbClr val="808000"/>
              </a:solidFill>
              <a:ln w="9525" cap="flat" cmpd="sng" algn="ctr">
                <a:solidFill>
                  <a:srgbClr val="0070C0"/>
                </a:solidFill>
                <a:prstDash val="sysDash"/>
                <a:round/>
                <a:headEnd type="none" w="med" len="med"/>
                <a:tailEnd type="triangle"/>
              </a:ln>
            </p:spPr>
          </p:cxnSp>
          <p:cxnSp>
            <p:nvCxnSpPr>
              <p:cNvPr id="76" name="直接箭头连接符 75"/>
              <p:cNvCxnSpPr/>
              <p:nvPr/>
            </p:nvCxnSpPr>
            <p:spPr bwMode="auto">
              <a:xfrm flipH="1">
                <a:off x="8043751" y="5265609"/>
                <a:ext cx="418540" cy="162068"/>
              </a:xfrm>
              <a:prstGeom prst="straightConnector1">
                <a:avLst/>
              </a:prstGeom>
              <a:solidFill>
                <a:srgbClr val="808000"/>
              </a:solidFill>
              <a:ln w="9525" cap="flat" cmpd="sng" algn="ctr">
                <a:solidFill>
                  <a:srgbClr val="0070C0"/>
                </a:solidFill>
                <a:prstDash val="sysDash"/>
                <a:round/>
                <a:headEnd type="none" w="med" len="med"/>
                <a:tailEnd type="triangle"/>
              </a:ln>
            </p:spPr>
          </p:cxnSp>
          <p:cxnSp>
            <p:nvCxnSpPr>
              <p:cNvPr id="77" name="直接箭头连接符 76"/>
              <p:cNvCxnSpPr/>
              <p:nvPr/>
            </p:nvCxnSpPr>
            <p:spPr bwMode="auto">
              <a:xfrm flipH="1">
                <a:off x="8043752" y="5524100"/>
                <a:ext cx="418540" cy="162068"/>
              </a:xfrm>
              <a:prstGeom prst="straightConnector1">
                <a:avLst/>
              </a:prstGeom>
              <a:solidFill>
                <a:srgbClr val="808000"/>
              </a:solidFill>
              <a:ln w="9525" cap="flat" cmpd="sng" algn="ctr">
                <a:solidFill>
                  <a:srgbClr val="0070C0"/>
                </a:solidFill>
                <a:prstDash val="sysDash"/>
                <a:round/>
                <a:headEnd type="none" w="med" len="med"/>
                <a:tailEnd type="triangle"/>
              </a:ln>
            </p:spPr>
          </p:cxnSp>
          <p:cxnSp>
            <p:nvCxnSpPr>
              <p:cNvPr id="78" name="直接箭头连接符 77"/>
              <p:cNvCxnSpPr/>
              <p:nvPr/>
            </p:nvCxnSpPr>
            <p:spPr bwMode="auto">
              <a:xfrm flipH="1">
                <a:off x="8043867" y="5794775"/>
                <a:ext cx="418540" cy="162068"/>
              </a:xfrm>
              <a:prstGeom prst="straightConnector1">
                <a:avLst/>
              </a:prstGeom>
              <a:solidFill>
                <a:srgbClr val="808000"/>
              </a:solidFill>
              <a:ln w="9525" cap="flat" cmpd="sng" algn="ctr">
                <a:solidFill>
                  <a:srgbClr val="0070C0"/>
                </a:solidFill>
                <a:prstDash val="sysDash"/>
                <a:round/>
                <a:headEnd type="none" w="med" len="med"/>
                <a:tailEnd type="triangle"/>
              </a:ln>
            </p:spPr>
          </p:cxnSp>
          <p:sp>
            <p:nvSpPr>
              <p:cNvPr id="91" name="箭头: 下 90"/>
              <p:cNvSpPr/>
              <p:nvPr/>
            </p:nvSpPr>
            <p:spPr>
              <a:xfrm>
                <a:off x="7107718" y="4583255"/>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grpSp>
        <p:sp>
          <p:nvSpPr>
            <p:cNvPr id="117" name="箭头: 下 56"/>
            <p:cNvSpPr/>
            <p:nvPr/>
          </p:nvSpPr>
          <p:spPr>
            <a:xfrm>
              <a:off x="11099498" y="4849953"/>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pic>
          <p:nvPicPr>
            <p:cNvPr id="14" name="图片 13" descr="0214"/>
            <p:cNvPicPr>
              <a:picLocks noChangeAspect="1"/>
            </p:cNvPicPr>
            <p:nvPr/>
          </p:nvPicPr>
          <p:blipFill>
            <a:blip r:embed="rId3"/>
            <a:stretch>
              <a:fillRect/>
            </a:stretch>
          </p:blipFill>
          <p:spPr>
            <a:xfrm>
              <a:off x="6426200" y="2118995"/>
              <a:ext cx="5119370" cy="4318000"/>
            </a:xfrm>
            <a:prstGeom prst="rect">
              <a:avLst/>
            </a:prstGeom>
          </p:spPr>
        </p:pic>
        <p:sp>
          <p:nvSpPr>
            <p:cNvPr id="118" name="箭头: 下 56"/>
            <p:cNvSpPr/>
            <p:nvPr/>
          </p:nvSpPr>
          <p:spPr>
            <a:xfrm>
              <a:off x="11099498" y="4910278"/>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20" name="箭头: 下 62"/>
            <p:cNvSpPr/>
            <p:nvPr/>
          </p:nvSpPr>
          <p:spPr>
            <a:xfrm rot="16200000">
              <a:off x="8425981" y="4196930"/>
              <a:ext cx="86109" cy="418540"/>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21" name="箭头: 下 62"/>
            <p:cNvSpPr/>
            <p:nvPr/>
          </p:nvSpPr>
          <p:spPr>
            <a:xfrm rot="16200000">
              <a:off x="8425981" y="4424260"/>
              <a:ext cx="86109" cy="418540"/>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22" name="箭头: 下 62"/>
            <p:cNvSpPr/>
            <p:nvPr/>
          </p:nvSpPr>
          <p:spPr>
            <a:xfrm rot="16200000">
              <a:off x="8425981" y="4651590"/>
              <a:ext cx="86109" cy="418540"/>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23" name="箭头: 下 62"/>
            <p:cNvSpPr/>
            <p:nvPr/>
          </p:nvSpPr>
          <p:spPr>
            <a:xfrm rot="16200000">
              <a:off x="8425981" y="4898605"/>
              <a:ext cx="86109" cy="418540"/>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24" name="箭头: 下 62"/>
            <p:cNvSpPr/>
            <p:nvPr/>
          </p:nvSpPr>
          <p:spPr>
            <a:xfrm rot="16200000">
              <a:off x="8425981" y="5148795"/>
              <a:ext cx="86109" cy="418540"/>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25" name="箭头: 下 62"/>
            <p:cNvSpPr/>
            <p:nvPr/>
          </p:nvSpPr>
          <p:spPr>
            <a:xfrm rot="16200000">
              <a:off x="8425981" y="5387555"/>
              <a:ext cx="86109" cy="418540"/>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26" name="箭头: 下 62"/>
            <p:cNvSpPr/>
            <p:nvPr/>
          </p:nvSpPr>
          <p:spPr>
            <a:xfrm rot="16200000">
              <a:off x="8425981" y="5628855"/>
              <a:ext cx="86109" cy="418540"/>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27" name="箭头: 下 69"/>
            <p:cNvSpPr/>
            <p:nvPr/>
          </p:nvSpPr>
          <p:spPr>
            <a:xfrm rot="16200000">
              <a:off x="8354545" y="5955139"/>
              <a:ext cx="86109" cy="27566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cxnSp>
          <p:nvCxnSpPr>
            <p:cNvPr id="128" name="直接箭头连接符 127"/>
            <p:cNvCxnSpPr/>
            <p:nvPr/>
          </p:nvCxnSpPr>
          <p:spPr bwMode="auto">
            <a:xfrm flipH="1">
              <a:off x="8259766" y="4428486"/>
              <a:ext cx="418540" cy="162068"/>
            </a:xfrm>
            <a:prstGeom prst="straightConnector1">
              <a:avLst/>
            </a:prstGeom>
            <a:solidFill>
              <a:srgbClr val="808000"/>
            </a:solidFill>
            <a:ln w="9525" cap="flat" cmpd="sng" algn="ctr">
              <a:solidFill>
                <a:srgbClr val="0070C0"/>
              </a:solidFill>
              <a:prstDash val="sysDash"/>
              <a:round/>
              <a:headEnd type="none" w="med" len="med"/>
              <a:tailEnd type="triangle"/>
            </a:ln>
          </p:spPr>
        </p:cxnSp>
        <p:cxnSp>
          <p:nvCxnSpPr>
            <p:cNvPr id="129" name="直接箭头连接符 128"/>
            <p:cNvCxnSpPr/>
            <p:nvPr/>
          </p:nvCxnSpPr>
          <p:spPr bwMode="auto">
            <a:xfrm flipH="1">
              <a:off x="8259766" y="4676771"/>
              <a:ext cx="418540" cy="162068"/>
            </a:xfrm>
            <a:prstGeom prst="straightConnector1">
              <a:avLst/>
            </a:prstGeom>
            <a:solidFill>
              <a:srgbClr val="808000"/>
            </a:solidFill>
            <a:ln w="9525" cap="flat" cmpd="sng" algn="ctr">
              <a:solidFill>
                <a:srgbClr val="0070C0"/>
              </a:solidFill>
              <a:prstDash val="sysDash"/>
              <a:round/>
              <a:headEnd type="none" w="med" len="med"/>
              <a:tailEnd type="triangle"/>
            </a:ln>
          </p:spPr>
        </p:cxnSp>
        <p:cxnSp>
          <p:nvCxnSpPr>
            <p:cNvPr id="130" name="直接箭头连接符 129"/>
            <p:cNvCxnSpPr/>
            <p:nvPr/>
          </p:nvCxnSpPr>
          <p:spPr bwMode="auto">
            <a:xfrm flipH="1">
              <a:off x="8259766" y="4902831"/>
              <a:ext cx="418540" cy="162068"/>
            </a:xfrm>
            <a:prstGeom prst="straightConnector1">
              <a:avLst/>
            </a:prstGeom>
            <a:solidFill>
              <a:srgbClr val="808000"/>
            </a:solidFill>
            <a:ln w="9525" cap="flat" cmpd="sng" algn="ctr">
              <a:solidFill>
                <a:srgbClr val="0070C0"/>
              </a:solidFill>
              <a:prstDash val="sysDash"/>
              <a:round/>
              <a:headEnd type="none" w="med" len="med"/>
              <a:tailEnd type="triangle"/>
            </a:ln>
          </p:spPr>
        </p:cxnSp>
        <p:cxnSp>
          <p:nvCxnSpPr>
            <p:cNvPr id="131" name="直接箭头连接符 130"/>
            <p:cNvCxnSpPr/>
            <p:nvPr/>
          </p:nvCxnSpPr>
          <p:spPr bwMode="auto">
            <a:xfrm flipH="1">
              <a:off x="8259766" y="5153021"/>
              <a:ext cx="418540" cy="162068"/>
            </a:xfrm>
            <a:prstGeom prst="straightConnector1">
              <a:avLst/>
            </a:prstGeom>
            <a:solidFill>
              <a:srgbClr val="808000"/>
            </a:solidFill>
            <a:ln w="9525" cap="flat" cmpd="sng" algn="ctr">
              <a:solidFill>
                <a:srgbClr val="0070C0"/>
              </a:solidFill>
              <a:prstDash val="sysDash"/>
              <a:round/>
              <a:headEnd type="none" w="med" len="med"/>
              <a:tailEnd type="triangle"/>
            </a:ln>
          </p:spPr>
        </p:cxnSp>
        <p:cxnSp>
          <p:nvCxnSpPr>
            <p:cNvPr id="132" name="直接箭头连接符 131"/>
            <p:cNvCxnSpPr/>
            <p:nvPr/>
          </p:nvCxnSpPr>
          <p:spPr bwMode="auto">
            <a:xfrm flipH="1">
              <a:off x="8259766" y="5401306"/>
              <a:ext cx="418540" cy="162068"/>
            </a:xfrm>
            <a:prstGeom prst="straightConnector1">
              <a:avLst/>
            </a:prstGeom>
            <a:solidFill>
              <a:srgbClr val="808000"/>
            </a:solidFill>
            <a:ln w="9525" cap="flat" cmpd="sng" algn="ctr">
              <a:solidFill>
                <a:srgbClr val="0070C0"/>
              </a:solidFill>
              <a:prstDash val="sysDash"/>
              <a:round/>
              <a:headEnd type="none" w="med" len="med"/>
              <a:tailEnd type="triangle"/>
            </a:ln>
          </p:spPr>
        </p:cxnSp>
        <p:cxnSp>
          <p:nvCxnSpPr>
            <p:cNvPr id="133" name="直接箭头连接符 132"/>
            <p:cNvCxnSpPr/>
            <p:nvPr/>
          </p:nvCxnSpPr>
          <p:spPr bwMode="auto">
            <a:xfrm flipH="1">
              <a:off x="8259766" y="5633081"/>
              <a:ext cx="418540" cy="162068"/>
            </a:xfrm>
            <a:prstGeom prst="straightConnector1">
              <a:avLst/>
            </a:prstGeom>
            <a:solidFill>
              <a:srgbClr val="808000"/>
            </a:solidFill>
            <a:ln w="9525" cap="flat" cmpd="sng" algn="ctr">
              <a:solidFill>
                <a:srgbClr val="0070C0"/>
              </a:solidFill>
              <a:prstDash val="sysDash"/>
              <a:round/>
              <a:headEnd type="none" w="med" len="med"/>
              <a:tailEnd type="triangle"/>
            </a:ln>
          </p:spPr>
        </p:cxnSp>
        <p:cxnSp>
          <p:nvCxnSpPr>
            <p:cNvPr id="134" name="直接箭头连接符 133"/>
            <p:cNvCxnSpPr/>
            <p:nvPr/>
          </p:nvCxnSpPr>
          <p:spPr bwMode="auto">
            <a:xfrm flipH="1">
              <a:off x="8259766" y="5887716"/>
              <a:ext cx="418540" cy="162068"/>
            </a:xfrm>
            <a:prstGeom prst="straightConnector1">
              <a:avLst/>
            </a:prstGeom>
            <a:solidFill>
              <a:srgbClr val="808000"/>
            </a:solidFill>
            <a:ln w="9525" cap="flat" cmpd="sng" algn="ctr">
              <a:solidFill>
                <a:srgbClr val="0070C0"/>
              </a:solidFill>
              <a:prstDash val="sysDash"/>
              <a:round/>
              <a:headEnd type="none" w="med" len="med"/>
              <a:tailEnd type="triangle"/>
            </a:ln>
          </p:spPr>
        </p:cxnSp>
        <p:sp>
          <p:nvSpPr>
            <p:cNvPr id="135" name="箭头: 下 56"/>
            <p:cNvSpPr/>
            <p:nvPr/>
          </p:nvSpPr>
          <p:spPr>
            <a:xfrm>
              <a:off x="9576768" y="4424503"/>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36" name="箭头: 下 56"/>
            <p:cNvSpPr/>
            <p:nvPr/>
          </p:nvSpPr>
          <p:spPr>
            <a:xfrm>
              <a:off x="9576768" y="4665168"/>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37" name="箭头: 下 43"/>
            <p:cNvSpPr/>
            <p:nvPr/>
          </p:nvSpPr>
          <p:spPr>
            <a:xfrm>
              <a:off x="9585373" y="4910280"/>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38" name="箭头: 下 38"/>
            <p:cNvSpPr/>
            <p:nvPr/>
          </p:nvSpPr>
          <p:spPr>
            <a:xfrm>
              <a:off x="9576142" y="5137392"/>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39" name="箭头: 下 78"/>
            <p:cNvSpPr/>
            <p:nvPr/>
          </p:nvSpPr>
          <p:spPr>
            <a:xfrm>
              <a:off x="11099907" y="4420209"/>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40" name="箭头: 下 78"/>
            <p:cNvSpPr/>
            <p:nvPr/>
          </p:nvSpPr>
          <p:spPr>
            <a:xfrm>
              <a:off x="11108162" y="4660239"/>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cxnSp>
          <p:nvCxnSpPr>
            <p:cNvPr id="141" name="直接箭头连接符 140"/>
            <p:cNvCxnSpPr/>
            <p:nvPr/>
          </p:nvCxnSpPr>
          <p:spPr bwMode="auto">
            <a:xfrm flipV="1">
              <a:off x="10498652" y="4420425"/>
              <a:ext cx="522605" cy="1629410"/>
            </a:xfrm>
            <a:prstGeom prst="straightConnector1">
              <a:avLst/>
            </a:prstGeom>
            <a:solidFill>
              <a:srgbClr val="808000"/>
            </a:solidFill>
            <a:ln w="9525" cap="flat" cmpd="sng" algn="ctr">
              <a:solidFill>
                <a:srgbClr val="0070C0"/>
              </a:solidFill>
              <a:prstDash val="sysDash"/>
              <a:round/>
              <a:headEnd type="none" w="med" len="med"/>
              <a:tailEnd type="triangle"/>
            </a:ln>
          </p:spPr>
        </p:cxnSp>
        <p:sp>
          <p:nvSpPr>
            <p:cNvPr id="142" name="箭头: 下 38"/>
            <p:cNvSpPr/>
            <p:nvPr/>
          </p:nvSpPr>
          <p:spPr>
            <a:xfrm>
              <a:off x="9587572" y="5371707"/>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43" name="箭头: 下 38"/>
            <p:cNvSpPr/>
            <p:nvPr/>
          </p:nvSpPr>
          <p:spPr>
            <a:xfrm>
              <a:off x="9585032" y="5614277"/>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44" name="箭头: 下 51"/>
            <p:cNvSpPr/>
            <p:nvPr/>
          </p:nvSpPr>
          <p:spPr>
            <a:xfrm>
              <a:off x="11115393" y="4902369"/>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45" name="箭头: 下 51"/>
            <p:cNvSpPr/>
            <p:nvPr/>
          </p:nvSpPr>
          <p:spPr>
            <a:xfrm>
              <a:off x="10342598" y="4420404"/>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46" name="箭头: 下 51"/>
            <p:cNvSpPr/>
            <p:nvPr/>
          </p:nvSpPr>
          <p:spPr>
            <a:xfrm>
              <a:off x="10342598" y="4660434"/>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47" name="箭头: 下 51"/>
            <p:cNvSpPr/>
            <p:nvPr/>
          </p:nvSpPr>
          <p:spPr>
            <a:xfrm>
              <a:off x="10342598" y="4890304"/>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48" name="箭头: 下 51"/>
            <p:cNvSpPr/>
            <p:nvPr/>
          </p:nvSpPr>
          <p:spPr>
            <a:xfrm>
              <a:off x="10342598" y="5117634"/>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49" name="箭头: 下 51"/>
            <p:cNvSpPr/>
            <p:nvPr/>
          </p:nvSpPr>
          <p:spPr>
            <a:xfrm>
              <a:off x="10342598" y="5371634"/>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50" name="箭头: 下 51"/>
            <p:cNvSpPr/>
            <p:nvPr/>
          </p:nvSpPr>
          <p:spPr>
            <a:xfrm>
              <a:off x="10342598" y="5605949"/>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51" name="箭头: 下 51"/>
            <p:cNvSpPr/>
            <p:nvPr/>
          </p:nvSpPr>
          <p:spPr>
            <a:xfrm>
              <a:off x="10342598" y="5865029"/>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52" name="箭头: 下 51"/>
            <p:cNvSpPr/>
            <p:nvPr/>
          </p:nvSpPr>
          <p:spPr>
            <a:xfrm>
              <a:off x="11135078" y="5144939"/>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53" name="箭头: 下 51"/>
            <p:cNvSpPr/>
            <p:nvPr/>
          </p:nvSpPr>
          <p:spPr>
            <a:xfrm>
              <a:off x="11140158" y="5364649"/>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54" name="箭头: 下 51"/>
            <p:cNvSpPr/>
            <p:nvPr/>
          </p:nvSpPr>
          <p:spPr>
            <a:xfrm>
              <a:off x="11140793" y="5605949"/>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pic>
          <p:nvPicPr>
            <p:cNvPr id="156" name="图片 155"/>
            <p:cNvPicPr>
              <a:picLocks noChangeAspect="1"/>
            </p:cNvPicPr>
            <p:nvPr/>
          </p:nvPicPr>
          <p:blipFill>
            <a:blip r:embed="rId4"/>
            <a:stretch>
              <a:fillRect/>
            </a:stretch>
          </p:blipFill>
          <p:spPr>
            <a:xfrm>
              <a:off x="624840" y="2115185"/>
              <a:ext cx="5158105" cy="4321810"/>
            </a:xfrm>
            <a:prstGeom prst="rect">
              <a:avLst/>
            </a:prstGeom>
          </p:spPr>
        </p:pic>
        <p:sp>
          <p:nvSpPr>
            <p:cNvPr id="157" name="箭头: 下 42"/>
            <p:cNvSpPr/>
            <p:nvPr/>
          </p:nvSpPr>
          <p:spPr>
            <a:xfrm>
              <a:off x="2177506" y="4449236"/>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58" name="箭头: 下 42"/>
            <p:cNvSpPr/>
            <p:nvPr/>
          </p:nvSpPr>
          <p:spPr>
            <a:xfrm>
              <a:off x="2177506" y="4682916"/>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59" name="箭头: 下 42"/>
            <p:cNvSpPr/>
            <p:nvPr/>
          </p:nvSpPr>
          <p:spPr>
            <a:xfrm>
              <a:off x="2177506" y="4916596"/>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60" name="箭头: 下 42"/>
            <p:cNvSpPr/>
            <p:nvPr/>
          </p:nvSpPr>
          <p:spPr>
            <a:xfrm>
              <a:off x="2177506" y="5168691"/>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61" name="箭头: 下 42"/>
            <p:cNvSpPr/>
            <p:nvPr/>
          </p:nvSpPr>
          <p:spPr>
            <a:xfrm>
              <a:off x="2177506" y="5405546"/>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62" name="箭头: 下 42"/>
            <p:cNvSpPr/>
            <p:nvPr/>
          </p:nvSpPr>
          <p:spPr>
            <a:xfrm>
              <a:off x="2177506" y="5637956"/>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63" name="箭头: 下 42"/>
            <p:cNvSpPr/>
            <p:nvPr/>
          </p:nvSpPr>
          <p:spPr>
            <a:xfrm>
              <a:off x="3068411" y="4449236"/>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64" name="箭头: 下 42"/>
            <p:cNvSpPr/>
            <p:nvPr/>
          </p:nvSpPr>
          <p:spPr>
            <a:xfrm>
              <a:off x="3068411" y="4690536"/>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65" name="箭头: 下 42"/>
            <p:cNvSpPr/>
            <p:nvPr/>
          </p:nvSpPr>
          <p:spPr>
            <a:xfrm>
              <a:off x="3068411" y="4913421"/>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66" name="箭头: 下 42"/>
            <p:cNvSpPr/>
            <p:nvPr/>
          </p:nvSpPr>
          <p:spPr>
            <a:xfrm>
              <a:off x="3068411" y="5145196"/>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67" name="箭头: 下 42"/>
            <p:cNvSpPr/>
            <p:nvPr/>
          </p:nvSpPr>
          <p:spPr>
            <a:xfrm>
              <a:off x="3068411" y="5410626"/>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68" name="箭头: 下 42"/>
            <p:cNvSpPr/>
            <p:nvPr/>
          </p:nvSpPr>
          <p:spPr>
            <a:xfrm>
              <a:off x="3068411" y="5624621"/>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69" name="箭头: 下 42"/>
            <p:cNvSpPr/>
            <p:nvPr/>
          </p:nvSpPr>
          <p:spPr>
            <a:xfrm>
              <a:off x="3806281" y="4442251"/>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70" name="箭头: 下 42"/>
            <p:cNvSpPr/>
            <p:nvPr/>
          </p:nvSpPr>
          <p:spPr>
            <a:xfrm>
              <a:off x="3806281" y="4679106"/>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71" name="箭头: 下 42"/>
            <p:cNvSpPr/>
            <p:nvPr/>
          </p:nvSpPr>
          <p:spPr>
            <a:xfrm>
              <a:off x="3806281" y="4891831"/>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72" name="箭头: 下 42"/>
            <p:cNvSpPr/>
            <p:nvPr/>
          </p:nvSpPr>
          <p:spPr>
            <a:xfrm>
              <a:off x="3806281" y="5156626"/>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73" name="箭头: 下 42"/>
            <p:cNvSpPr/>
            <p:nvPr/>
          </p:nvSpPr>
          <p:spPr>
            <a:xfrm>
              <a:off x="3806281" y="5401101"/>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74" name="箭头: 下 42"/>
            <p:cNvSpPr/>
            <p:nvPr/>
          </p:nvSpPr>
          <p:spPr>
            <a:xfrm>
              <a:off x="3806281" y="5634146"/>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75" name="箭头: 下 42"/>
            <p:cNvSpPr/>
            <p:nvPr/>
          </p:nvSpPr>
          <p:spPr>
            <a:xfrm>
              <a:off x="4582886" y="4434631"/>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76" name="箭头: 下 42"/>
            <p:cNvSpPr/>
            <p:nvPr/>
          </p:nvSpPr>
          <p:spPr>
            <a:xfrm>
              <a:off x="4582886" y="4682916"/>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77" name="箭头: 下 42"/>
            <p:cNvSpPr/>
            <p:nvPr/>
          </p:nvSpPr>
          <p:spPr>
            <a:xfrm>
              <a:off x="4582886" y="4872781"/>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78" name="箭头: 下 42"/>
            <p:cNvSpPr/>
            <p:nvPr/>
          </p:nvSpPr>
          <p:spPr>
            <a:xfrm>
              <a:off x="4582886" y="5142656"/>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79" name="箭头: 下 42"/>
            <p:cNvSpPr/>
            <p:nvPr/>
          </p:nvSpPr>
          <p:spPr>
            <a:xfrm>
              <a:off x="4582886" y="5371891"/>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80" name="箭头: 下 42"/>
            <p:cNvSpPr/>
            <p:nvPr/>
          </p:nvSpPr>
          <p:spPr>
            <a:xfrm>
              <a:off x="4582886" y="5605571"/>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81" name="箭头: 下 42"/>
            <p:cNvSpPr/>
            <p:nvPr/>
          </p:nvSpPr>
          <p:spPr>
            <a:xfrm>
              <a:off x="5349331" y="4449236"/>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82" name="箭头: 下 42"/>
            <p:cNvSpPr/>
            <p:nvPr/>
          </p:nvSpPr>
          <p:spPr>
            <a:xfrm>
              <a:off x="5349331" y="4676566"/>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83" name="箭头: 下 42"/>
            <p:cNvSpPr/>
            <p:nvPr/>
          </p:nvSpPr>
          <p:spPr>
            <a:xfrm>
              <a:off x="5349331" y="4903896"/>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84" name="箭头: 下 42"/>
            <p:cNvSpPr/>
            <p:nvPr/>
          </p:nvSpPr>
          <p:spPr>
            <a:xfrm>
              <a:off x="5349331" y="5142656"/>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85" name="箭头: 下 42"/>
            <p:cNvSpPr/>
            <p:nvPr/>
          </p:nvSpPr>
          <p:spPr>
            <a:xfrm>
              <a:off x="5349331" y="5375701"/>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86" name="箭头: 下 42"/>
            <p:cNvSpPr/>
            <p:nvPr/>
          </p:nvSpPr>
          <p:spPr>
            <a:xfrm>
              <a:off x="5349331" y="5614461"/>
              <a:ext cx="86109" cy="148136"/>
            </a:xfrm>
            <a:prstGeom prst="downArrow">
              <a:avLst/>
            </a:prstGeom>
            <a:solidFill>
              <a:srgbClr val="FF0000"/>
            </a:solidFill>
            <a:ln w="3175" cap="flat" cmpd="sng" algn="ctr">
              <a:no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grpSp>
      <p:sp>
        <p:nvSpPr>
          <p:cNvPr id="10" name="文本框 21"/>
          <p:cNvSpPr txBox="1"/>
          <p:nvPr/>
        </p:nvSpPr>
        <p:spPr>
          <a:xfrm>
            <a:off x="596759" y="1646736"/>
            <a:ext cx="7585216" cy="230832"/>
          </a:xfrm>
          <a:prstGeom prst="rect">
            <a:avLst/>
          </a:prstGeom>
          <a:noFill/>
        </p:spPr>
        <p:txBody>
          <a:bodyPr wrap="square" rtlCol="0">
            <a:spAutoFit/>
          </a:bodyPr>
          <a:lstStyle>
            <a:defPPr>
              <a:defRPr lang="zh-CN"/>
            </a:defPPr>
            <a:lvl1pPr marL="90170" indent="-90170">
              <a:spcBef>
                <a:spcPts val="300"/>
              </a:spcBef>
              <a:buFont typeface="Arial" panose="020B0604020202020204" pitchFamily="34" charset="0"/>
              <a:buChar char="•"/>
              <a:defRPr sz="900" b="0">
                <a:solidFill>
                  <a:srgbClr val="FFFFFF"/>
                </a:solidFill>
                <a:latin typeface="Arial" panose="020B0604020202020204" pitchFamily="34" charset="0"/>
                <a:ea typeface="思源黑体 CN Regular" panose="020B0500000000000000" charset="-122"/>
                <a:cs typeface="Arial" panose="020B0604020202020204" pitchFamily="34" charset="0"/>
              </a:defRPr>
            </a:lvl1pPr>
          </a:lstStyle>
          <a:p>
            <a:r>
              <a:rPr lang="en-US" altLang="zh-CN" dirty="0"/>
              <a:t>The readings of measuring tools can be transmitted to the designated area of excel, which facilitates data management and improves efficiency.</a:t>
            </a:r>
            <a:endParaRPr lang="zh-CN" alt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图片 6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5109" y="0"/>
            <a:ext cx="12190815" cy="6858000"/>
          </a:xfrm>
          <a:prstGeom prst="rect">
            <a:avLst/>
          </a:prstGeom>
        </p:spPr>
      </p:pic>
      <p:sp>
        <p:nvSpPr>
          <p:cNvPr id="30" name="矩形: 圆角 29"/>
          <p:cNvSpPr/>
          <p:nvPr/>
        </p:nvSpPr>
        <p:spPr>
          <a:xfrm>
            <a:off x="10677525" y="361913"/>
            <a:ext cx="1514474" cy="438150"/>
          </a:xfrm>
          <a:prstGeom prst="roundRect">
            <a:avLst>
              <a:gd name="adj" fmla="val 0"/>
            </a:avLst>
          </a:prstGeom>
          <a:gradFill>
            <a:gsLst>
              <a:gs pos="0">
                <a:srgbClr val="00956E"/>
              </a:gs>
              <a:gs pos="100000">
                <a:srgbClr val="00684D"/>
              </a:gs>
            </a:gsLst>
            <a:lin ang="21594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3" name="图片 3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72158" y="473742"/>
            <a:ext cx="872101" cy="214492"/>
          </a:xfrm>
          <a:prstGeom prst="rect">
            <a:avLst/>
          </a:prstGeom>
        </p:spPr>
      </p:pic>
      <p:sp>
        <p:nvSpPr>
          <p:cNvPr id="27" name="矩形 26"/>
          <p:cNvSpPr/>
          <p:nvPr/>
        </p:nvSpPr>
        <p:spPr>
          <a:xfrm>
            <a:off x="654426" y="724463"/>
            <a:ext cx="46800" cy="492854"/>
          </a:xfrm>
          <a:prstGeom prst="rect">
            <a:avLst/>
          </a:prstGeom>
          <a:solidFill>
            <a:srgbClr val="0068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5" name="矩形 34"/>
          <p:cNvSpPr/>
          <p:nvPr/>
        </p:nvSpPr>
        <p:spPr>
          <a:xfrm>
            <a:off x="-10795" y="1542238"/>
            <a:ext cx="3748055" cy="837461"/>
          </a:xfrm>
          <a:prstGeom prst="rect">
            <a:avLst/>
          </a:prstGeom>
          <a:gradFill>
            <a:gsLst>
              <a:gs pos="0">
                <a:srgbClr val="00966F"/>
              </a:gs>
              <a:gs pos="63000">
                <a:srgbClr val="00684D"/>
              </a:gs>
            </a:gsLst>
            <a:lin ang="3600000" scaled="0"/>
          </a:gradFill>
          <a:ln>
            <a:noFill/>
          </a:ln>
        </p:spPr>
        <p:style>
          <a:lnRef idx="0">
            <a:scrgbClr r="0" g="0" b="0"/>
          </a:lnRef>
          <a:fillRef idx="0">
            <a:scrgbClr r="0" g="0" b="0"/>
          </a:fillRef>
          <a:effectRef idx="0">
            <a:scrgbClr r="0" g="0" b="0"/>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3" name="矩形: 一个圆顶角，剪去另一个顶角 12"/>
          <p:cNvSpPr/>
          <p:nvPr/>
        </p:nvSpPr>
        <p:spPr>
          <a:xfrm>
            <a:off x="8445523" y="4157657"/>
            <a:ext cx="3740240" cy="2697458"/>
          </a:xfrm>
          <a:prstGeom prst="snipRoundRect">
            <a:avLst>
              <a:gd name="adj1" fmla="val 14850"/>
              <a:gd name="adj2" fmla="val 0"/>
            </a:avLst>
          </a:prstGeom>
          <a:solidFill>
            <a:srgbClr val="FFFFFF"/>
          </a:solidFill>
          <a:ln>
            <a:noFill/>
          </a:ln>
          <a:effectLst>
            <a:outerShdw blurRad="50800" dist="50800" dir="5400000" algn="ctr" rotWithShape="0">
              <a:schemeClr val="bg2">
                <a:lumMod val="40000"/>
                <a:lumOff val="60000"/>
              </a:schemeClr>
            </a:outerShdw>
          </a:effectLst>
        </p:spPr>
        <p:style>
          <a:lnRef idx="0">
            <a:scrgbClr r="0" g="0" b="0"/>
          </a:lnRef>
          <a:fillRef idx="0">
            <a:scrgbClr r="0" g="0" b="0"/>
          </a:fillRef>
          <a:effectRef idx="0">
            <a:scrgbClr r="0" g="0" b="0"/>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3" name="文本框 2"/>
          <p:cNvSpPr txBox="1"/>
          <p:nvPr/>
        </p:nvSpPr>
        <p:spPr>
          <a:xfrm>
            <a:off x="767715" y="662920"/>
            <a:ext cx="10454005" cy="1194173"/>
          </a:xfrm>
          <a:prstGeom prst="rect">
            <a:avLst/>
          </a:prstGeom>
          <a:noFill/>
        </p:spPr>
        <p:txBody>
          <a:bodyPr wrap="square">
            <a:spAutoFit/>
          </a:bodyPr>
          <a:lstStyle>
            <a:defPPr>
              <a:defRPr lang="zh-CN"/>
            </a:defPPr>
            <a:lvl1pPr marL="450850" indent="-450850">
              <a:lnSpc>
                <a:spcPct val="85000"/>
              </a:lnSpc>
              <a:buClr>
                <a:srgbClr val="3366FF"/>
              </a:buClr>
              <a:defRPr sz="2800">
                <a:solidFill>
                  <a:srgbClr val="00684D"/>
                </a:solidFill>
                <a:latin typeface="Arial Black" panose="020B0A04020102090204" pitchFamily="34" charset="0"/>
                <a:ea typeface="思源黑体 CN Heavy" panose="020B0A00000000000000" pitchFamily="34" charset="-122"/>
              </a:defRPr>
            </a:lvl1pPr>
          </a:lstStyle>
          <a:p>
            <a:r>
              <a:rPr lang="en-US" altLang="zh-CN" dirty="0">
                <a:sym typeface="+mn-ea"/>
              </a:rPr>
              <a:t>Wireless Data Transmission System of Digital</a:t>
            </a:r>
            <a:endParaRPr lang="en-US" altLang="zh-CN" dirty="0">
              <a:sym typeface="+mn-ea"/>
            </a:endParaRPr>
          </a:p>
          <a:p>
            <a:r>
              <a:rPr lang="en-US" altLang="zh-CN" sz="2800" dirty="0">
                <a:solidFill>
                  <a:srgbClr val="00684D"/>
                </a:solidFill>
                <a:latin typeface="思源黑体 CN Heavy" panose="020B0A00000000000000" pitchFamily="34" charset="-122"/>
                <a:ea typeface="思源黑体 CN Heavy" panose="020B0A00000000000000" pitchFamily="34" charset="-122"/>
              </a:rPr>
              <a:t> </a:t>
            </a:r>
            <a:r>
              <a:rPr lang="en-US" altLang="zh-CN" sz="2800" dirty="0">
                <a:solidFill>
                  <a:srgbClr val="00684D"/>
                </a:solidFill>
                <a:latin typeface="Arial Black" panose="020B0A04020102090204" pitchFamily="34" charset="0"/>
                <a:ea typeface="思源黑体 CN Heavy" panose="020B0A00000000000000" pitchFamily="34" charset="-122"/>
                <a:cs typeface="Arial Black" panose="020B0A04020102090204" pitchFamily="34" charset="0"/>
                <a:sym typeface="+mn-ea"/>
              </a:rPr>
              <a:t>Indicators (Remote control) 7213</a:t>
            </a:r>
            <a:endParaRPr lang="zh-CN" altLang="en-US" sz="2800" dirty="0">
              <a:solidFill>
                <a:srgbClr val="00684D"/>
              </a:solidFill>
              <a:latin typeface="Arial Black" panose="020B0A04020102090204" pitchFamily="34" charset="0"/>
              <a:ea typeface="思源黑体 CN Heavy" panose="020B0A00000000000000" pitchFamily="34" charset="-122"/>
              <a:cs typeface="Arial Black" panose="020B0A04020102090204" pitchFamily="34" charset="0"/>
            </a:endParaRPr>
          </a:p>
          <a:p>
            <a:r>
              <a:rPr lang="en-US" altLang="zh-CN" dirty="0">
                <a:sym typeface="+mn-ea"/>
              </a:rPr>
              <a:t> </a:t>
            </a:r>
            <a:endParaRPr lang="en-US" altLang="zh-CN" dirty="0">
              <a:sym typeface="+mn-ea"/>
            </a:endParaRPr>
          </a:p>
        </p:txBody>
      </p:sp>
      <p:sp>
        <p:nvSpPr>
          <p:cNvPr id="32" name="文本框 31"/>
          <p:cNvSpPr txBox="1"/>
          <p:nvPr/>
        </p:nvSpPr>
        <p:spPr>
          <a:xfrm>
            <a:off x="5338939" y="2382949"/>
            <a:ext cx="1458885" cy="215444"/>
          </a:xfrm>
          <a:prstGeom prst="rect">
            <a:avLst/>
          </a:prstGeom>
          <a:noFill/>
        </p:spPr>
        <p:txBody>
          <a:bodyPr wrap="square" rtlCol="0">
            <a:spAutoFit/>
          </a:bodyPr>
          <a:lstStyle>
            <a:defPPr>
              <a:defRPr lang="zh-CN"/>
            </a:defPPr>
            <a:lvl1pPr>
              <a:defRPr sz="900" b="1">
                <a:solidFill>
                  <a:srgbClr val="9B9B9B"/>
                </a:solidFill>
                <a:latin typeface="Arial" panose="020B0604020202020204" pitchFamily="34" charset="0"/>
                <a:ea typeface="思源黑体 CN Regular" panose="020B0500000000000000" charset="-122"/>
                <a:cs typeface="Arial" panose="020B0604020202020204" pitchFamily="34" charset="0"/>
              </a:defRPr>
            </a:lvl1pPr>
          </a:lstStyle>
          <a:p>
            <a:r>
              <a:rPr lang="en-US" altLang="zh-CN" sz="800" dirty="0">
                <a:sym typeface="+mn-ea"/>
              </a:rPr>
              <a:t>Transmitter</a:t>
            </a:r>
            <a:endParaRPr lang="en-US" altLang="zh-CN" sz="800" dirty="0">
              <a:sym typeface="+mn-ea"/>
            </a:endParaRPr>
          </a:p>
        </p:txBody>
      </p:sp>
      <p:pic>
        <p:nvPicPr>
          <p:cNvPr id="36" name="图片 3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47845" y="1612470"/>
            <a:ext cx="950198" cy="957892"/>
          </a:xfrm>
          <a:prstGeom prst="rect">
            <a:avLst/>
          </a:prstGeom>
        </p:spPr>
      </p:pic>
      <p:cxnSp>
        <p:nvCxnSpPr>
          <p:cNvPr id="34" name="直接连接符 33"/>
          <p:cNvCxnSpPr/>
          <p:nvPr/>
        </p:nvCxnSpPr>
        <p:spPr bwMode="auto">
          <a:xfrm flipV="1">
            <a:off x="5969073" y="1844377"/>
            <a:ext cx="924291" cy="566077"/>
          </a:xfrm>
          <a:prstGeom prst="line">
            <a:avLst/>
          </a:prstGeom>
          <a:solidFill>
            <a:srgbClr val="808000"/>
          </a:solidFill>
          <a:ln w="12700" cap="flat" cmpd="sng" algn="ctr">
            <a:solidFill>
              <a:srgbClr val="FF0000"/>
            </a:solidFill>
            <a:prstDash val="solid"/>
            <a:round/>
            <a:headEnd type="none" w="med" len="med"/>
            <a:tailEnd type="none" w="med" len="med"/>
          </a:ln>
        </p:spPr>
      </p:cxnSp>
      <p:pic>
        <p:nvPicPr>
          <p:cNvPr id="38" name="图片 3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25556" y="2643201"/>
            <a:ext cx="950198" cy="957892"/>
          </a:xfrm>
          <a:prstGeom prst="rect">
            <a:avLst/>
          </a:prstGeom>
        </p:spPr>
      </p:pic>
      <p:pic>
        <p:nvPicPr>
          <p:cNvPr id="39" name="图片 3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93364" y="3548593"/>
            <a:ext cx="950198" cy="957892"/>
          </a:xfrm>
          <a:prstGeom prst="rect">
            <a:avLst/>
          </a:prstGeom>
        </p:spPr>
      </p:pic>
      <p:pic>
        <p:nvPicPr>
          <p:cNvPr id="43" name="图片 4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28892" y="5996052"/>
            <a:ext cx="1020314" cy="798775"/>
          </a:xfrm>
          <a:prstGeom prst="rect">
            <a:avLst/>
          </a:prstGeom>
        </p:spPr>
      </p:pic>
      <p:pic>
        <p:nvPicPr>
          <p:cNvPr id="44" name="图片 4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21060" y="5334715"/>
            <a:ext cx="1020314" cy="798775"/>
          </a:xfrm>
          <a:prstGeom prst="rect">
            <a:avLst/>
          </a:prstGeom>
        </p:spPr>
      </p:pic>
      <p:pic>
        <p:nvPicPr>
          <p:cNvPr id="45" name="图片 4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77932" y="4505761"/>
            <a:ext cx="1020314" cy="798775"/>
          </a:xfrm>
          <a:prstGeom prst="rect">
            <a:avLst/>
          </a:prstGeom>
        </p:spPr>
      </p:pic>
      <p:sp>
        <p:nvSpPr>
          <p:cNvPr id="47" name="文本框 46"/>
          <p:cNvSpPr txBox="1"/>
          <p:nvPr/>
        </p:nvSpPr>
        <p:spPr>
          <a:xfrm>
            <a:off x="5690385" y="3120513"/>
            <a:ext cx="1458885" cy="215444"/>
          </a:xfrm>
          <a:prstGeom prst="rect">
            <a:avLst/>
          </a:prstGeom>
          <a:noFill/>
        </p:spPr>
        <p:txBody>
          <a:bodyPr wrap="square" rtlCol="0">
            <a:spAutoFit/>
          </a:bodyPr>
          <a:lstStyle>
            <a:defPPr>
              <a:defRPr lang="zh-CN"/>
            </a:defPPr>
            <a:lvl1pPr>
              <a:defRPr sz="900" b="1">
                <a:solidFill>
                  <a:srgbClr val="9B9B9B"/>
                </a:solidFill>
                <a:latin typeface="Arial" panose="020B0604020202020204" pitchFamily="34" charset="0"/>
                <a:ea typeface="思源黑体 CN Regular" panose="020B0500000000000000" charset="-122"/>
                <a:cs typeface="Arial" panose="020B0604020202020204" pitchFamily="34" charset="0"/>
              </a:defRPr>
            </a:lvl1pPr>
          </a:lstStyle>
          <a:p>
            <a:r>
              <a:rPr lang="en-US" altLang="zh-CN" sz="800" dirty="0">
                <a:sym typeface="+mn-ea"/>
              </a:rPr>
              <a:t>Transmitter</a:t>
            </a:r>
            <a:endParaRPr lang="en-US" altLang="zh-CN" sz="800" dirty="0">
              <a:sym typeface="+mn-ea"/>
            </a:endParaRPr>
          </a:p>
        </p:txBody>
      </p:sp>
      <p:sp>
        <p:nvSpPr>
          <p:cNvPr id="48" name="文本框 47"/>
          <p:cNvSpPr txBox="1"/>
          <p:nvPr/>
        </p:nvSpPr>
        <p:spPr>
          <a:xfrm>
            <a:off x="5879502" y="3833095"/>
            <a:ext cx="1458885" cy="215444"/>
          </a:xfrm>
          <a:prstGeom prst="rect">
            <a:avLst/>
          </a:prstGeom>
          <a:noFill/>
        </p:spPr>
        <p:txBody>
          <a:bodyPr wrap="square" rtlCol="0">
            <a:spAutoFit/>
          </a:bodyPr>
          <a:lstStyle>
            <a:defPPr>
              <a:defRPr lang="zh-CN"/>
            </a:defPPr>
            <a:lvl1pPr>
              <a:defRPr sz="900" b="1">
                <a:solidFill>
                  <a:srgbClr val="9B9B9B"/>
                </a:solidFill>
                <a:latin typeface="Arial" panose="020B0604020202020204" pitchFamily="34" charset="0"/>
                <a:ea typeface="思源黑体 CN Regular" panose="020B0500000000000000" charset="-122"/>
                <a:cs typeface="Arial" panose="020B0604020202020204" pitchFamily="34" charset="0"/>
              </a:defRPr>
            </a:lvl1pPr>
          </a:lstStyle>
          <a:p>
            <a:r>
              <a:rPr lang="en-US" altLang="zh-CN" sz="800" dirty="0">
                <a:sym typeface="+mn-ea"/>
              </a:rPr>
              <a:t>Transmitter</a:t>
            </a:r>
            <a:endParaRPr lang="en-US" altLang="zh-CN" sz="800" dirty="0">
              <a:sym typeface="+mn-ea"/>
            </a:endParaRPr>
          </a:p>
        </p:txBody>
      </p:sp>
      <p:sp>
        <p:nvSpPr>
          <p:cNvPr id="49" name="文本框 48"/>
          <p:cNvSpPr txBox="1"/>
          <p:nvPr/>
        </p:nvSpPr>
        <p:spPr>
          <a:xfrm>
            <a:off x="5862826" y="4562208"/>
            <a:ext cx="1458885" cy="215444"/>
          </a:xfrm>
          <a:prstGeom prst="rect">
            <a:avLst/>
          </a:prstGeom>
          <a:noFill/>
        </p:spPr>
        <p:txBody>
          <a:bodyPr wrap="square" rtlCol="0">
            <a:spAutoFit/>
          </a:bodyPr>
          <a:lstStyle>
            <a:defPPr>
              <a:defRPr lang="zh-CN"/>
            </a:defPPr>
            <a:lvl1pPr>
              <a:defRPr sz="900" b="1">
                <a:solidFill>
                  <a:srgbClr val="9B9B9B"/>
                </a:solidFill>
                <a:latin typeface="Arial" panose="020B0604020202020204" pitchFamily="34" charset="0"/>
                <a:ea typeface="思源黑体 CN Regular" panose="020B0500000000000000" charset="-122"/>
                <a:cs typeface="Arial" panose="020B0604020202020204" pitchFamily="34" charset="0"/>
              </a:defRPr>
            </a:lvl1pPr>
          </a:lstStyle>
          <a:p>
            <a:r>
              <a:rPr lang="en-US" altLang="zh-CN" sz="800" dirty="0">
                <a:sym typeface="+mn-ea"/>
              </a:rPr>
              <a:t>Transmitter</a:t>
            </a:r>
            <a:endParaRPr lang="en-US" altLang="zh-CN" sz="800" dirty="0">
              <a:sym typeface="+mn-ea"/>
            </a:endParaRPr>
          </a:p>
        </p:txBody>
      </p:sp>
      <p:sp>
        <p:nvSpPr>
          <p:cNvPr id="50" name="文本框 49"/>
          <p:cNvSpPr txBox="1"/>
          <p:nvPr/>
        </p:nvSpPr>
        <p:spPr>
          <a:xfrm>
            <a:off x="5709550" y="5288172"/>
            <a:ext cx="1458885" cy="215444"/>
          </a:xfrm>
          <a:prstGeom prst="rect">
            <a:avLst/>
          </a:prstGeom>
          <a:noFill/>
        </p:spPr>
        <p:txBody>
          <a:bodyPr wrap="square" rtlCol="0">
            <a:spAutoFit/>
          </a:bodyPr>
          <a:lstStyle>
            <a:defPPr>
              <a:defRPr lang="zh-CN"/>
            </a:defPPr>
            <a:lvl1pPr>
              <a:defRPr sz="900" b="1">
                <a:solidFill>
                  <a:srgbClr val="9B9B9B"/>
                </a:solidFill>
                <a:latin typeface="Arial" panose="020B0604020202020204" pitchFamily="34" charset="0"/>
                <a:ea typeface="思源黑体 CN Regular" panose="020B0500000000000000" charset="-122"/>
                <a:cs typeface="Arial" panose="020B0604020202020204" pitchFamily="34" charset="0"/>
              </a:defRPr>
            </a:lvl1pPr>
          </a:lstStyle>
          <a:p>
            <a:r>
              <a:rPr lang="en-US" altLang="zh-CN" sz="800" dirty="0">
                <a:sym typeface="+mn-ea"/>
              </a:rPr>
              <a:t>Transmitter</a:t>
            </a:r>
            <a:endParaRPr lang="en-US" altLang="zh-CN" sz="800" dirty="0">
              <a:sym typeface="+mn-ea"/>
            </a:endParaRPr>
          </a:p>
        </p:txBody>
      </p:sp>
      <p:sp>
        <p:nvSpPr>
          <p:cNvPr id="51" name="文本框 50"/>
          <p:cNvSpPr txBox="1"/>
          <p:nvPr/>
        </p:nvSpPr>
        <p:spPr>
          <a:xfrm>
            <a:off x="5356231" y="6014330"/>
            <a:ext cx="1458885" cy="215444"/>
          </a:xfrm>
          <a:prstGeom prst="rect">
            <a:avLst/>
          </a:prstGeom>
          <a:noFill/>
        </p:spPr>
        <p:txBody>
          <a:bodyPr wrap="square" rtlCol="0">
            <a:spAutoFit/>
          </a:bodyPr>
          <a:lstStyle/>
          <a:p>
            <a:r>
              <a:rPr lang="en-US" altLang="zh-CN" sz="800" b="1" dirty="0">
                <a:solidFill>
                  <a:srgbClr val="9B9B9B"/>
                </a:solidFill>
                <a:latin typeface="Arial" panose="020B0604020202020204" pitchFamily="34" charset="0"/>
                <a:ea typeface="思源黑体 CN Regular" panose="020B0500000000000000" charset="-122"/>
                <a:cs typeface="Arial" panose="020B0604020202020204" pitchFamily="34" charset="0"/>
                <a:sym typeface="+mn-ea"/>
              </a:rPr>
              <a:t>Transmitter</a:t>
            </a:r>
            <a:endParaRPr lang="en-US" altLang="zh-CN" sz="800" b="1" dirty="0">
              <a:solidFill>
                <a:srgbClr val="9B9B9B"/>
              </a:solidFill>
              <a:latin typeface="Arial" panose="020B0604020202020204" pitchFamily="34" charset="0"/>
              <a:ea typeface="思源黑体 CN Regular" panose="020B0500000000000000" charset="-122"/>
              <a:cs typeface="Arial" panose="020B0604020202020204" pitchFamily="34" charset="0"/>
              <a:sym typeface="+mn-ea"/>
            </a:endParaRPr>
          </a:p>
        </p:txBody>
      </p:sp>
      <p:cxnSp>
        <p:nvCxnSpPr>
          <p:cNvPr id="53" name="直接连接符 52"/>
          <p:cNvCxnSpPr>
            <a:stCxn id="48" idx="0"/>
          </p:cNvCxnSpPr>
          <p:nvPr/>
        </p:nvCxnSpPr>
        <p:spPr bwMode="auto">
          <a:xfrm flipV="1">
            <a:off x="6608945" y="3777854"/>
            <a:ext cx="826196" cy="55241"/>
          </a:xfrm>
          <a:prstGeom prst="line">
            <a:avLst/>
          </a:prstGeom>
          <a:solidFill>
            <a:srgbClr val="808000"/>
          </a:solidFill>
          <a:ln w="12700" cap="flat" cmpd="sng" algn="ctr">
            <a:solidFill>
              <a:srgbClr val="FF0000"/>
            </a:solidFill>
            <a:prstDash val="solid"/>
            <a:round/>
            <a:headEnd type="none" w="med" len="med"/>
            <a:tailEnd type="none" w="med" len="med"/>
          </a:ln>
        </p:spPr>
      </p:cxnSp>
      <p:cxnSp>
        <p:nvCxnSpPr>
          <p:cNvPr id="55" name="直接连接符 54"/>
          <p:cNvCxnSpPr/>
          <p:nvPr/>
        </p:nvCxnSpPr>
        <p:spPr bwMode="auto">
          <a:xfrm>
            <a:off x="6623948" y="4707887"/>
            <a:ext cx="714295" cy="0"/>
          </a:xfrm>
          <a:prstGeom prst="line">
            <a:avLst/>
          </a:prstGeom>
          <a:solidFill>
            <a:srgbClr val="808000"/>
          </a:solidFill>
          <a:ln w="12700" cap="flat" cmpd="sng" algn="ctr">
            <a:solidFill>
              <a:srgbClr val="FF0000"/>
            </a:solidFill>
            <a:prstDash val="solid"/>
            <a:round/>
            <a:headEnd type="none" w="med" len="med"/>
            <a:tailEnd type="none" w="med" len="med"/>
          </a:ln>
        </p:spPr>
      </p:cxnSp>
      <p:cxnSp>
        <p:nvCxnSpPr>
          <p:cNvPr id="57" name="直接连接符 56"/>
          <p:cNvCxnSpPr/>
          <p:nvPr/>
        </p:nvCxnSpPr>
        <p:spPr bwMode="auto">
          <a:xfrm>
            <a:off x="6464903" y="5452479"/>
            <a:ext cx="512392" cy="84939"/>
          </a:xfrm>
          <a:prstGeom prst="line">
            <a:avLst/>
          </a:prstGeom>
          <a:solidFill>
            <a:srgbClr val="808000"/>
          </a:solidFill>
          <a:ln w="12700" cap="flat" cmpd="sng" algn="ctr">
            <a:solidFill>
              <a:srgbClr val="FF0000"/>
            </a:solidFill>
            <a:prstDash val="solid"/>
            <a:round/>
            <a:headEnd type="none" w="med" len="med"/>
            <a:tailEnd type="none" w="med" len="med"/>
          </a:ln>
        </p:spPr>
      </p:cxnSp>
      <p:cxnSp>
        <p:nvCxnSpPr>
          <p:cNvPr id="59" name="直接连接符 58"/>
          <p:cNvCxnSpPr/>
          <p:nvPr/>
        </p:nvCxnSpPr>
        <p:spPr bwMode="auto">
          <a:xfrm>
            <a:off x="5935735" y="6008589"/>
            <a:ext cx="441325" cy="194945"/>
          </a:xfrm>
          <a:prstGeom prst="line">
            <a:avLst/>
          </a:prstGeom>
          <a:solidFill>
            <a:srgbClr val="808000"/>
          </a:solidFill>
          <a:ln w="12700" cap="flat" cmpd="sng" algn="ctr">
            <a:solidFill>
              <a:srgbClr val="FF0000"/>
            </a:solidFill>
            <a:prstDash val="solid"/>
            <a:round/>
            <a:headEnd type="none" w="med" len="med"/>
            <a:tailEnd type="none" w="med" len="med"/>
          </a:ln>
        </p:spPr>
      </p:cxnSp>
      <p:cxnSp>
        <p:nvCxnSpPr>
          <p:cNvPr id="68" name="直接连接符 67"/>
          <p:cNvCxnSpPr>
            <a:stCxn id="47" idx="0"/>
          </p:cNvCxnSpPr>
          <p:nvPr/>
        </p:nvCxnSpPr>
        <p:spPr bwMode="auto">
          <a:xfrm flipV="1">
            <a:off x="6419828" y="2882656"/>
            <a:ext cx="835342" cy="237857"/>
          </a:xfrm>
          <a:prstGeom prst="line">
            <a:avLst/>
          </a:prstGeom>
          <a:solidFill>
            <a:srgbClr val="808000"/>
          </a:solidFill>
          <a:ln w="12700" cap="flat" cmpd="sng" algn="ctr">
            <a:solidFill>
              <a:srgbClr val="FF0000"/>
            </a:solidFill>
            <a:prstDash val="solid"/>
            <a:round/>
            <a:headEnd type="none" w="med" len="med"/>
            <a:tailEnd type="none" w="med" len="med"/>
          </a:ln>
        </p:spPr>
      </p:cxnSp>
      <p:sp>
        <p:nvSpPr>
          <p:cNvPr id="25" name="圆角矩形标注 41"/>
          <p:cNvSpPr>
            <a:spLocks noChangeArrowheads="1"/>
          </p:cNvSpPr>
          <p:nvPr/>
        </p:nvSpPr>
        <p:spPr bwMode="auto">
          <a:xfrm>
            <a:off x="503951" y="3221056"/>
            <a:ext cx="3527164" cy="2060192"/>
          </a:xfrm>
          <a:prstGeom prst="roundRect">
            <a:avLst>
              <a:gd name="adj" fmla="val 3722"/>
            </a:avLst>
          </a:prstGeom>
          <a:solidFill>
            <a:srgbClr val="FFFFFF"/>
          </a:solidFill>
          <a:ln w="6350" algn="ctr">
            <a:noFill/>
            <a:round/>
          </a:ln>
          <a:effectLst>
            <a:outerShdw blurRad="50800" dist="38100" dir="2700000" algn="tl" rotWithShape="0">
              <a:prstClr val="black">
                <a:alpha val="40000"/>
              </a:prstClr>
            </a:outerShdw>
          </a:effectLst>
        </p:spPr>
        <p:txBody>
          <a:bodyPr anchor="ctr"/>
          <a:lstStyle/>
          <a:p>
            <a:pPr>
              <a:lnSpc>
                <a:spcPct val="150000"/>
              </a:lnSpc>
              <a:spcBef>
                <a:spcPts val="300"/>
              </a:spcBef>
              <a:buFont typeface="Arial" panose="020B0604020202020204" pitchFamily="34" charset="0"/>
              <a:buChar char="•"/>
              <a:defRPr/>
            </a:pPr>
            <a:endParaRPr lang="en-US" altLang="zh-CN" sz="1600" b="0" dirty="0">
              <a:solidFill>
                <a:srgbClr val="FFFFFF"/>
              </a:solidFill>
              <a:latin typeface="思源黑体 Medium" panose="020B0600000000000000" pitchFamily="34" charset="-122"/>
              <a:ea typeface="思源黑体 Medium" panose="020B0600000000000000" pitchFamily="34" charset="-122"/>
            </a:endParaRPr>
          </a:p>
        </p:txBody>
      </p:sp>
      <p:pic>
        <p:nvPicPr>
          <p:cNvPr id="31" name="图片 3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24839" y="3270123"/>
            <a:ext cx="2180744" cy="1790785"/>
          </a:xfrm>
          <a:prstGeom prst="rect">
            <a:avLst/>
          </a:prstGeom>
        </p:spPr>
      </p:pic>
      <p:cxnSp>
        <p:nvCxnSpPr>
          <p:cNvPr id="52" name="直接连接符 51"/>
          <p:cNvCxnSpPr/>
          <p:nvPr/>
        </p:nvCxnSpPr>
        <p:spPr bwMode="auto">
          <a:xfrm flipH="1" flipV="1">
            <a:off x="1358341" y="4294981"/>
            <a:ext cx="199901" cy="175633"/>
          </a:xfrm>
          <a:prstGeom prst="line">
            <a:avLst/>
          </a:prstGeom>
          <a:solidFill>
            <a:srgbClr val="808000"/>
          </a:solidFill>
          <a:ln w="19050" cap="flat" cmpd="sng" algn="ctr">
            <a:solidFill>
              <a:srgbClr val="FF0000"/>
            </a:solidFill>
            <a:prstDash val="solid"/>
            <a:round/>
            <a:headEnd type="none" w="med" len="med"/>
            <a:tailEnd type="none" w="med" len="med"/>
          </a:ln>
        </p:spPr>
      </p:cxnSp>
      <p:sp>
        <p:nvSpPr>
          <p:cNvPr id="60" name="文本框 59"/>
          <p:cNvSpPr txBox="1"/>
          <p:nvPr/>
        </p:nvSpPr>
        <p:spPr>
          <a:xfrm>
            <a:off x="799307" y="4993220"/>
            <a:ext cx="1458885" cy="215444"/>
          </a:xfrm>
          <a:prstGeom prst="rect">
            <a:avLst/>
          </a:prstGeom>
          <a:noFill/>
        </p:spPr>
        <p:txBody>
          <a:bodyPr wrap="square" rtlCol="0">
            <a:spAutoFit/>
          </a:bodyPr>
          <a:lstStyle>
            <a:defPPr>
              <a:defRPr lang="zh-CN"/>
            </a:defPPr>
            <a:lvl1pPr algn="ctr">
              <a:defRPr sz="800" b="0">
                <a:solidFill>
                  <a:srgbClr val="9B9B9B"/>
                </a:solidFill>
                <a:latin typeface="Arial" panose="020B0604020202020204" pitchFamily="34" charset="0"/>
                <a:ea typeface="思源黑体 CN Regular" panose="020B0500000000000000" charset="-122"/>
                <a:cs typeface="Arial" panose="020B0604020202020204" pitchFamily="34" charset="0"/>
              </a:defRPr>
            </a:lvl1pPr>
          </a:lstStyle>
          <a:p>
            <a:r>
              <a:rPr lang="en-US" altLang="zh-CN" dirty="0"/>
              <a:t>receiver</a:t>
            </a:r>
            <a:endParaRPr lang="en-US" altLang="zh-CN" dirty="0"/>
          </a:p>
        </p:txBody>
      </p:sp>
      <p:sp>
        <p:nvSpPr>
          <p:cNvPr id="61" name="文本框 60"/>
          <p:cNvSpPr txBox="1"/>
          <p:nvPr/>
        </p:nvSpPr>
        <p:spPr>
          <a:xfrm>
            <a:off x="723967" y="4079316"/>
            <a:ext cx="755505" cy="338554"/>
          </a:xfrm>
          <a:prstGeom prst="rect">
            <a:avLst/>
          </a:prstGeom>
          <a:noFill/>
        </p:spPr>
        <p:txBody>
          <a:bodyPr wrap="square" rtlCol="0">
            <a:spAutoFit/>
          </a:bodyPr>
          <a:lstStyle/>
          <a:p>
            <a:pPr algn="ctr"/>
            <a:r>
              <a:rPr lang="en-US" altLang="zh-CN" sz="800" b="0" dirty="0">
                <a:solidFill>
                  <a:srgbClr val="9B9B9B"/>
                </a:solidFill>
                <a:latin typeface="Arial" panose="020B0604020202020204" pitchFamily="34" charset="0"/>
                <a:ea typeface="思源黑体 CN Regular" panose="020B0500000000000000" charset="-122"/>
                <a:cs typeface="Arial" panose="020B0604020202020204" pitchFamily="34" charset="0"/>
              </a:rPr>
              <a:t>transmit button</a:t>
            </a:r>
            <a:endParaRPr lang="zh-CN" altLang="en-US" sz="800" b="0" kern="0" dirty="0">
              <a:solidFill>
                <a:srgbClr val="231916"/>
              </a:solidFill>
              <a:effectLst/>
              <a:latin typeface="Arial" panose="020B0604020202020204" pitchFamily="34" charset="0"/>
              <a:ea typeface="思源黑体 CN Regular" panose="020B0500000000000000" charset="-122"/>
              <a:cs typeface="Arial" panose="020B0604020202020204" pitchFamily="34" charset="0"/>
            </a:endParaRPr>
          </a:p>
        </p:txBody>
      </p:sp>
      <p:cxnSp>
        <p:nvCxnSpPr>
          <p:cNvPr id="65" name="直接连接符 64"/>
          <p:cNvCxnSpPr/>
          <p:nvPr/>
        </p:nvCxnSpPr>
        <p:spPr bwMode="auto">
          <a:xfrm flipV="1">
            <a:off x="1558242" y="4707528"/>
            <a:ext cx="285750" cy="269167"/>
          </a:xfrm>
          <a:prstGeom prst="line">
            <a:avLst/>
          </a:prstGeom>
          <a:solidFill>
            <a:srgbClr val="808000"/>
          </a:solidFill>
          <a:ln w="19050" cap="flat" cmpd="sng" algn="ctr">
            <a:solidFill>
              <a:srgbClr val="FF0000"/>
            </a:solidFill>
            <a:prstDash val="solid"/>
            <a:round/>
            <a:headEnd type="none" w="med" len="med"/>
            <a:tailEnd type="none" w="med" len="med"/>
          </a:ln>
        </p:spPr>
      </p:cxnSp>
      <p:pic>
        <p:nvPicPr>
          <p:cNvPr id="37" name="图片 3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927836">
            <a:off x="1490866" y="4182013"/>
            <a:ext cx="213223" cy="213223"/>
          </a:xfrm>
          <a:prstGeom prst="rect">
            <a:avLst/>
          </a:prstGeom>
        </p:spPr>
      </p:pic>
      <p:pic>
        <p:nvPicPr>
          <p:cNvPr id="40" name="图片 3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781353">
            <a:off x="6815699" y="1533111"/>
            <a:ext cx="213223" cy="213223"/>
          </a:xfrm>
          <a:prstGeom prst="rect">
            <a:avLst/>
          </a:prstGeom>
        </p:spPr>
      </p:pic>
      <p:pic>
        <p:nvPicPr>
          <p:cNvPr id="41" name="图片 4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781353">
            <a:off x="7215902" y="2617736"/>
            <a:ext cx="213223" cy="213223"/>
          </a:xfrm>
          <a:prstGeom prst="rect">
            <a:avLst/>
          </a:prstGeom>
        </p:spPr>
      </p:pic>
      <p:pic>
        <p:nvPicPr>
          <p:cNvPr id="42" name="图片 4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781353">
            <a:off x="7434790" y="3523868"/>
            <a:ext cx="213223" cy="213223"/>
          </a:xfrm>
          <a:prstGeom prst="rect">
            <a:avLst/>
          </a:prstGeom>
        </p:spPr>
      </p:pic>
      <p:pic>
        <p:nvPicPr>
          <p:cNvPr id="46" name="图片 4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308543">
            <a:off x="7427946" y="4493651"/>
            <a:ext cx="213223" cy="213223"/>
          </a:xfrm>
          <a:prstGeom prst="rect">
            <a:avLst/>
          </a:prstGeom>
        </p:spPr>
      </p:pic>
      <p:pic>
        <p:nvPicPr>
          <p:cNvPr id="54" name="图片 5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781353">
            <a:off x="6985302" y="5272588"/>
            <a:ext cx="213223" cy="213223"/>
          </a:xfrm>
          <a:prstGeom prst="rect">
            <a:avLst/>
          </a:prstGeom>
        </p:spPr>
      </p:pic>
      <p:pic>
        <p:nvPicPr>
          <p:cNvPr id="56" name="图片 5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308543">
            <a:off x="6446048" y="5954848"/>
            <a:ext cx="213223" cy="213223"/>
          </a:xfrm>
          <a:prstGeom prst="rect">
            <a:avLst/>
          </a:prstGeom>
        </p:spPr>
      </p:pic>
      <p:sp>
        <p:nvSpPr>
          <p:cNvPr id="9" name="文本框 8"/>
          <p:cNvSpPr txBox="1"/>
          <p:nvPr/>
        </p:nvSpPr>
        <p:spPr>
          <a:xfrm>
            <a:off x="8691880" y="6266180"/>
            <a:ext cx="3349625" cy="438150"/>
          </a:xfrm>
          <a:prstGeom prst="rect">
            <a:avLst/>
          </a:prstGeom>
          <a:noFill/>
        </p:spPr>
        <p:txBody>
          <a:bodyPr wrap="square" rtlCol="0">
            <a:noAutofit/>
          </a:bodyPr>
          <a:lstStyle/>
          <a:p>
            <a:pPr algn="l"/>
            <a:r>
              <a:rPr lang="en-US" altLang="zh-CN" sz="900" b="0" dirty="0">
                <a:solidFill>
                  <a:schemeClr val="bg1">
                    <a:lumMod val="10000"/>
                  </a:schemeClr>
                </a:solidFill>
                <a:latin typeface="Arial" panose="020B0604020202020204" pitchFamily="34" charset="0"/>
                <a:ea typeface="思源黑体 CN Regular" panose="020B0500000000000000" charset="-122"/>
                <a:cs typeface="Arial" panose="020B0604020202020204" pitchFamily="34" charset="0"/>
              </a:rPr>
              <a:t>The button on receiver is pressed once, the readings of all digital indicators are transmitted</a:t>
            </a:r>
            <a:endParaRPr lang="en-US" altLang="zh-CN" sz="900" b="0" dirty="0">
              <a:solidFill>
                <a:schemeClr val="bg1">
                  <a:lumMod val="10000"/>
                </a:schemeClr>
              </a:solidFill>
              <a:latin typeface="Arial" panose="020B0604020202020204" pitchFamily="34" charset="0"/>
              <a:ea typeface="思源黑体 CN Regular" panose="020B0500000000000000" charset="-122"/>
              <a:cs typeface="Arial" panose="020B0604020202020204" pitchFamily="34" charset="0"/>
            </a:endParaRPr>
          </a:p>
        </p:txBody>
      </p:sp>
      <p:cxnSp>
        <p:nvCxnSpPr>
          <p:cNvPr id="11" name="直接连接符 10"/>
          <p:cNvCxnSpPr/>
          <p:nvPr/>
        </p:nvCxnSpPr>
        <p:spPr bwMode="auto">
          <a:xfrm>
            <a:off x="8723408" y="6258182"/>
            <a:ext cx="3173416" cy="0"/>
          </a:xfrm>
          <a:prstGeom prst="line">
            <a:avLst/>
          </a:prstGeom>
          <a:ln w="12700">
            <a:solidFill>
              <a:schemeClr val="bg1">
                <a:lumMod val="65000"/>
              </a:schemeClr>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2" name="直接连接符 11"/>
          <p:cNvCxnSpPr/>
          <p:nvPr/>
        </p:nvCxnSpPr>
        <p:spPr bwMode="auto">
          <a:xfrm>
            <a:off x="8723408" y="6648707"/>
            <a:ext cx="3173416" cy="0"/>
          </a:xfrm>
          <a:prstGeom prst="line">
            <a:avLst/>
          </a:prstGeom>
          <a:ln w="12700">
            <a:solidFill>
              <a:schemeClr val="bg1">
                <a:lumMod val="65000"/>
              </a:schemeClr>
            </a:solidFill>
            <a:headEnd type="none" w="med" len="med"/>
            <a:tailEnd type="none" w="med" len="med"/>
          </a:ln>
        </p:spPr>
        <p:style>
          <a:lnRef idx="1">
            <a:schemeClr val="dk1"/>
          </a:lnRef>
          <a:fillRef idx="0">
            <a:schemeClr val="dk1"/>
          </a:fillRef>
          <a:effectRef idx="0">
            <a:schemeClr val="dk1"/>
          </a:effectRef>
          <a:fontRef idx="minor">
            <a:schemeClr val="tx1"/>
          </a:fontRef>
        </p:style>
      </p:cxnSp>
      <p:pic>
        <p:nvPicPr>
          <p:cNvPr id="2" name="图片 1" descr="7213"/>
          <p:cNvPicPr>
            <a:picLocks noChangeAspect="1"/>
          </p:cNvPicPr>
          <p:nvPr/>
        </p:nvPicPr>
        <p:blipFill>
          <a:blip r:embed="rId7"/>
          <a:stretch>
            <a:fillRect/>
          </a:stretch>
        </p:blipFill>
        <p:spPr>
          <a:xfrm>
            <a:off x="8484870" y="4672330"/>
            <a:ext cx="3556635" cy="1467485"/>
          </a:xfrm>
          <a:prstGeom prst="rect">
            <a:avLst/>
          </a:prstGeom>
        </p:spPr>
      </p:pic>
      <p:cxnSp>
        <p:nvCxnSpPr>
          <p:cNvPr id="7" name="直接连接符 6"/>
          <p:cNvCxnSpPr/>
          <p:nvPr/>
        </p:nvCxnSpPr>
        <p:spPr bwMode="auto">
          <a:xfrm flipV="1">
            <a:off x="9011061" y="4562206"/>
            <a:ext cx="0" cy="217170"/>
          </a:xfrm>
          <a:prstGeom prst="line">
            <a:avLst/>
          </a:prstGeom>
          <a:solidFill>
            <a:srgbClr val="808000"/>
          </a:solidFill>
          <a:ln w="12700" cap="flat" cmpd="sng" algn="ctr">
            <a:solidFill>
              <a:srgbClr val="FF0000"/>
            </a:solidFill>
            <a:prstDash val="solid"/>
            <a:round/>
            <a:headEnd type="none" w="med" len="med"/>
            <a:tailEnd type="none" w="med" len="med"/>
          </a:ln>
        </p:spPr>
      </p:cxnSp>
      <p:cxnSp>
        <p:nvCxnSpPr>
          <p:cNvPr id="8" name="直接连接符 7"/>
          <p:cNvCxnSpPr/>
          <p:nvPr/>
        </p:nvCxnSpPr>
        <p:spPr bwMode="auto">
          <a:xfrm flipV="1">
            <a:off x="9592721" y="4570461"/>
            <a:ext cx="0" cy="199390"/>
          </a:xfrm>
          <a:prstGeom prst="line">
            <a:avLst/>
          </a:prstGeom>
          <a:solidFill>
            <a:srgbClr val="808000"/>
          </a:solidFill>
          <a:ln w="12700" cap="flat" cmpd="sng" algn="ctr">
            <a:solidFill>
              <a:srgbClr val="FF0000"/>
            </a:solidFill>
            <a:prstDash val="solid"/>
            <a:round/>
            <a:headEnd type="none" w="med" len="med"/>
            <a:tailEnd type="none" w="med" len="med"/>
          </a:ln>
        </p:spPr>
      </p:cxnSp>
      <p:cxnSp>
        <p:nvCxnSpPr>
          <p:cNvPr id="14" name="直接连接符 13"/>
          <p:cNvCxnSpPr/>
          <p:nvPr/>
        </p:nvCxnSpPr>
        <p:spPr bwMode="auto">
          <a:xfrm flipV="1">
            <a:off x="10186446" y="4583161"/>
            <a:ext cx="0" cy="199390"/>
          </a:xfrm>
          <a:prstGeom prst="line">
            <a:avLst/>
          </a:prstGeom>
          <a:solidFill>
            <a:srgbClr val="808000"/>
          </a:solidFill>
          <a:ln w="12700" cap="flat" cmpd="sng" algn="ctr">
            <a:solidFill>
              <a:srgbClr val="FF0000"/>
            </a:solidFill>
            <a:prstDash val="solid"/>
            <a:round/>
            <a:headEnd type="none" w="med" len="med"/>
            <a:tailEnd type="none" w="med" len="med"/>
          </a:ln>
        </p:spPr>
      </p:cxnSp>
      <p:cxnSp>
        <p:nvCxnSpPr>
          <p:cNvPr id="15" name="直接连接符 14"/>
          <p:cNvCxnSpPr/>
          <p:nvPr/>
        </p:nvCxnSpPr>
        <p:spPr bwMode="auto">
          <a:xfrm flipV="1">
            <a:off x="10663331" y="4562206"/>
            <a:ext cx="0" cy="199390"/>
          </a:xfrm>
          <a:prstGeom prst="line">
            <a:avLst/>
          </a:prstGeom>
          <a:solidFill>
            <a:srgbClr val="808000"/>
          </a:solidFill>
          <a:ln w="12700" cap="flat" cmpd="sng" algn="ctr">
            <a:solidFill>
              <a:srgbClr val="FF0000"/>
            </a:solidFill>
            <a:prstDash val="solid"/>
            <a:round/>
            <a:headEnd type="none" w="med" len="med"/>
            <a:tailEnd type="none" w="med" len="med"/>
          </a:ln>
        </p:spPr>
      </p:cxnSp>
      <p:cxnSp>
        <p:nvCxnSpPr>
          <p:cNvPr id="16" name="直接连接符 15"/>
          <p:cNvCxnSpPr/>
          <p:nvPr/>
        </p:nvCxnSpPr>
        <p:spPr bwMode="auto">
          <a:xfrm flipV="1">
            <a:off x="11222131" y="4583161"/>
            <a:ext cx="0" cy="199390"/>
          </a:xfrm>
          <a:prstGeom prst="line">
            <a:avLst/>
          </a:prstGeom>
          <a:solidFill>
            <a:srgbClr val="808000"/>
          </a:solidFill>
          <a:ln w="12700" cap="flat" cmpd="sng" algn="ctr">
            <a:solidFill>
              <a:srgbClr val="FF0000"/>
            </a:solidFill>
            <a:prstDash val="solid"/>
            <a:round/>
            <a:headEnd type="none" w="med" len="med"/>
            <a:tailEnd type="none" w="med" len="med"/>
          </a:ln>
        </p:spPr>
      </p:cxnSp>
      <p:cxnSp>
        <p:nvCxnSpPr>
          <p:cNvPr id="17" name="直接连接符 16"/>
          <p:cNvCxnSpPr/>
          <p:nvPr/>
        </p:nvCxnSpPr>
        <p:spPr bwMode="auto">
          <a:xfrm flipV="1">
            <a:off x="11772676" y="4607926"/>
            <a:ext cx="0" cy="199390"/>
          </a:xfrm>
          <a:prstGeom prst="line">
            <a:avLst/>
          </a:prstGeom>
          <a:solidFill>
            <a:srgbClr val="808000"/>
          </a:solidFill>
          <a:ln w="12700" cap="flat" cmpd="sng" algn="ctr">
            <a:solidFill>
              <a:srgbClr val="FF0000"/>
            </a:solidFill>
            <a:prstDash val="solid"/>
            <a:round/>
            <a:headEnd type="none" w="med" len="med"/>
            <a:tailEnd type="none" w="med" len="med"/>
          </a:ln>
        </p:spPr>
      </p:cxnSp>
      <p:sp>
        <p:nvSpPr>
          <p:cNvPr id="18" name="文本框 17"/>
          <p:cNvSpPr txBox="1"/>
          <p:nvPr/>
        </p:nvSpPr>
        <p:spPr>
          <a:xfrm>
            <a:off x="8550910" y="4378325"/>
            <a:ext cx="906145" cy="215444"/>
          </a:xfrm>
          <a:prstGeom prst="rect">
            <a:avLst/>
          </a:prstGeom>
        </p:spPr>
        <p:txBody>
          <a:bodyPr wrap="square">
            <a:spAutoFit/>
            <a:extLst>
              <a:ext uri="{4A0BC546-FE56-4ADE-93B0-CB8AF2F6F144}">
                <wpsdc:textFrameExt xmlns:wpsdc="http://www.wps.cn/officeDocument/2022/drawingmlCustomData" type="text"/>
              </a:ext>
            </a:extLst>
          </a:bodyPr>
          <a:lstStyle/>
          <a:p>
            <a:pPr algn="ctr"/>
            <a:r>
              <a:rPr lang="en-US" altLang="zh-CN" sz="800" dirty="0">
                <a:latin typeface="Arial" panose="020B0604020202020204" pitchFamily="34" charset="0"/>
                <a:ea typeface="微软雅黑" panose="020B0503020204020204" charset="-122"/>
              </a:rPr>
              <a:t>channel 1</a:t>
            </a:r>
            <a:endParaRPr lang="en-US" altLang="zh-CN" sz="800" dirty="0">
              <a:latin typeface="Arial" panose="020B0604020202020204" pitchFamily="34" charset="0"/>
              <a:ea typeface="微软雅黑" panose="020B0503020204020204" charset="-122"/>
            </a:endParaRPr>
          </a:p>
        </p:txBody>
      </p:sp>
      <p:sp>
        <p:nvSpPr>
          <p:cNvPr id="19" name="文本框 18"/>
          <p:cNvSpPr txBox="1"/>
          <p:nvPr/>
        </p:nvSpPr>
        <p:spPr>
          <a:xfrm>
            <a:off x="9208135" y="4373245"/>
            <a:ext cx="756285" cy="215444"/>
          </a:xfrm>
          <a:prstGeom prst="rect">
            <a:avLst/>
          </a:prstGeom>
        </p:spPr>
        <p:txBody>
          <a:bodyPr wrap="square">
            <a:spAutoFit/>
            <a:extLst>
              <a:ext uri="{4A0BC546-FE56-4ADE-93B0-CB8AF2F6F144}">
                <wpsdc:textFrameExt xmlns:wpsdc="http://www.wps.cn/officeDocument/2022/drawingmlCustomData" type="text"/>
              </a:ext>
            </a:extLst>
          </a:bodyPr>
          <a:lstStyle/>
          <a:p>
            <a:pPr algn="ctr"/>
            <a:r>
              <a:rPr lang="en-US" altLang="zh-CN" sz="800" dirty="0">
                <a:latin typeface="Arial" panose="020B0604020202020204" pitchFamily="34" charset="0"/>
                <a:ea typeface="微软雅黑" panose="020B0503020204020204" charset="-122"/>
              </a:rPr>
              <a:t>channel 2</a:t>
            </a:r>
            <a:endParaRPr lang="en-US" altLang="zh-CN" sz="800" dirty="0">
              <a:latin typeface="Arial" panose="020B0604020202020204" pitchFamily="34" charset="0"/>
              <a:ea typeface="微软雅黑" panose="020B0503020204020204" charset="-122"/>
            </a:endParaRPr>
          </a:p>
        </p:txBody>
      </p:sp>
      <p:sp>
        <p:nvSpPr>
          <p:cNvPr id="20" name="文本框 19"/>
          <p:cNvSpPr txBox="1"/>
          <p:nvPr/>
        </p:nvSpPr>
        <p:spPr>
          <a:xfrm>
            <a:off x="9741535" y="4370070"/>
            <a:ext cx="756285" cy="252095"/>
          </a:xfrm>
          <a:prstGeom prst="rect">
            <a:avLst/>
          </a:prstGeom>
        </p:spPr>
        <p:txBody>
          <a:bodyPr wrap="square">
            <a:noAutofit/>
            <a:extLst>
              <a:ext uri="{4A0BC546-FE56-4ADE-93B0-CB8AF2F6F144}">
                <wpsdc:textFrameExt xmlns:wpsdc="http://www.wps.cn/officeDocument/2022/drawingmlCustomData" type="text"/>
              </a:ext>
            </a:extLst>
          </a:bodyPr>
          <a:lstStyle/>
          <a:p>
            <a:pPr algn="ctr"/>
            <a:r>
              <a:rPr lang="en-US" altLang="zh-CN" sz="800" dirty="0">
                <a:latin typeface="Arial" panose="020B0604020202020204" pitchFamily="34" charset="0"/>
                <a:ea typeface="微软雅黑" panose="020B0503020204020204" charset="-122"/>
              </a:rPr>
              <a:t>channel 3</a:t>
            </a:r>
            <a:endParaRPr lang="en-US" altLang="zh-CN" sz="800" dirty="0">
              <a:latin typeface="Arial" panose="020B0604020202020204" pitchFamily="34" charset="0"/>
              <a:ea typeface="微软雅黑" panose="020B0503020204020204" charset="-122"/>
            </a:endParaRPr>
          </a:p>
        </p:txBody>
      </p:sp>
      <p:sp>
        <p:nvSpPr>
          <p:cNvPr id="21" name="文本框 20"/>
          <p:cNvSpPr txBox="1"/>
          <p:nvPr/>
        </p:nvSpPr>
        <p:spPr>
          <a:xfrm>
            <a:off x="10285095" y="4362450"/>
            <a:ext cx="756285" cy="215444"/>
          </a:xfrm>
          <a:prstGeom prst="rect">
            <a:avLst/>
          </a:prstGeom>
        </p:spPr>
        <p:txBody>
          <a:bodyPr wrap="square">
            <a:spAutoFit/>
            <a:extLst>
              <a:ext uri="{4A0BC546-FE56-4ADE-93B0-CB8AF2F6F144}">
                <wpsdc:textFrameExt xmlns:wpsdc="http://www.wps.cn/officeDocument/2022/drawingmlCustomData" type="text"/>
              </a:ext>
            </a:extLst>
          </a:bodyPr>
          <a:lstStyle/>
          <a:p>
            <a:pPr algn="ctr"/>
            <a:r>
              <a:rPr lang="en-US" altLang="zh-CN" sz="800" dirty="0">
                <a:latin typeface="Arial" panose="020B0604020202020204" pitchFamily="34" charset="0"/>
                <a:ea typeface="微软雅黑" panose="020B0503020204020204" charset="-122"/>
              </a:rPr>
              <a:t>channel 4</a:t>
            </a:r>
            <a:endParaRPr lang="en-US" altLang="zh-CN" sz="800" dirty="0">
              <a:latin typeface="Arial" panose="020B0604020202020204" pitchFamily="34" charset="0"/>
              <a:ea typeface="微软雅黑" panose="020B0503020204020204" charset="-122"/>
            </a:endParaRPr>
          </a:p>
        </p:txBody>
      </p:sp>
      <p:sp>
        <p:nvSpPr>
          <p:cNvPr id="22" name="文本框 21"/>
          <p:cNvSpPr txBox="1"/>
          <p:nvPr/>
        </p:nvSpPr>
        <p:spPr>
          <a:xfrm>
            <a:off x="10843895" y="4365625"/>
            <a:ext cx="756285" cy="215444"/>
          </a:xfrm>
          <a:prstGeom prst="rect">
            <a:avLst/>
          </a:prstGeom>
        </p:spPr>
        <p:txBody>
          <a:bodyPr wrap="square">
            <a:spAutoFit/>
            <a:extLst>
              <a:ext uri="{4A0BC546-FE56-4ADE-93B0-CB8AF2F6F144}">
                <wpsdc:textFrameExt xmlns:wpsdc="http://www.wps.cn/officeDocument/2022/drawingmlCustomData" type="text"/>
              </a:ext>
            </a:extLst>
          </a:bodyPr>
          <a:lstStyle/>
          <a:p>
            <a:pPr algn="ctr"/>
            <a:r>
              <a:rPr lang="en-US" altLang="zh-CN" sz="800">
                <a:latin typeface="Arial" panose="020B0604020202020204" pitchFamily="34" charset="0"/>
                <a:ea typeface="微软雅黑" panose="020B0503020204020204" charset="-122"/>
              </a:rPr>
              <a:t>channel 5</a:t>
            </a:r>
            <a:endParaRPr lang="en-US" altLang="zh-CN" sz="800">
              <a:latin typeface="Arial" panose="020B0604020202020204" pitchFamily="34" charset="0"/>
              <a:ea typeface="微软雅黑" panose="020B0503020204020204" charset="-122"/>
            </a:endParaRPr>
          </a:p>
        </p:txBody>
      </p:sp>
      <p:sp>
        <p:nvSpPr>
          <p:cNvPr id="23" name="文本框 22"/>
          <p:cNvSpPr txBox="1"/>
          <p:nvPr/>
        </p:nvSpPr>
        <p:spPr>
          <a:xfrm>
            <a:off x="11429365" y="4364355"/>
            <a:ext cx="756285" cy="215444"/>
          </a:xfrm>
          <a:prstGeom prst="rect">
            <a:avLst/>
          </a:prstGeom>
        </p:spPr>
        <p:txBody>
          <a:bodyPr wrap="square">
            <a:spAutoFit/>
            <a:extLst>
              <a:ext uri="{4A0BC546-FE56-4ADE-93B0-CB8AF2F6F144}">
                <wpsdc:textFrameExt xmlns:wpsdc="http://www.wps.cn/officeDocument/2022/drawingmlCustomData" type="text"/>
              </a:ext>
            </a:extLst>
          </a:bodyPr>
          <a:lstStyle/>
          <a:p>
            <a:pPr algn="ctr"/>
            <a:r>
              <a:rPr lang="en-US" altLang="zh-CN" sz="800">
                <a:latin typeface="Arial" panose="020B0604020202020204" pitchFamily="34" charset="0"/>
                <a:ea typeface="微软雅黑" panose="020B0503020204020204" charset="-122"/>
              </a:rPr>
              <a:t>channel 6</a:t>
            </a:r>
            <a:endParaRPr lang="en-US" altLang="zh-CN" sz="800">
              <a:latin typeface="Arial" panose="020B0604020202020204" pitchFamily="34" charset="0"/>
              <a:ea typeface="微软雅黑" panose="020B0503020204020204" charset="-122"/>
            </a:endParaRPr>
          </a:p>
        </p:txBody>
      </p:sp>
      <p:sp>
        <p:nvSpPr>
          <p:cNvPr id="58" name="文本框 21"/>
          <p:cNvSpPr txBox="1"/>
          <p:nvPr/>
        </p:nvSpPr>
        <p:spPr>
          <a:xfrm>
            <a:off x="601429" y="1633598"/>
            <a:ext cx="3182631" cy="671979"/>
          </a:xfrm>
          <a:prstGeom prst="rect">
            <a:avLst/>
          </a:prstGeom>
          <a:noFill/>
        </p:spPr>
        <p:txBody>
          <a:bodyPr wrap="square" rtlCol="0">
            <a:spAutoFit/>
          </a:bodyPr>
          <a:lstStyle>
            <a:defPPr>
              <a:defRPr lang="zh-CN"/>
            </a:defPPr>
            <a:lvl1pPr>
              <a:spcBef>
                <a:spcPts val="200"/>
              </a:spcBef>
              <a:buFont typeface="Arial" panose="020B0604020202020204" pitchFamily="34" charset="0"/>
              <a:buChar char="•"/>
              <a:defRPr sz="900" b="0">
                <a:solidFill>
                  <a:srgbClr val="FFFFFF"/>
                </a:solidFill>
                <a:latin typeface="Arial" panose="020B0604020202020204" pitchFamily="34" charset="0"/>
                <a:ea typeface="思源黑体 CN Regular" panose="020B0500000000000000" charset="-122"/>
                <a:cs typeface="Arial" panose="020B0604020202020204" pitchFamily="34" charset="0"/>
              </a:defRPr>
            </a:lvl1pPr>
          </a:lstStyle>
          <a:p>
            <a:pPr marL="90170" indent="-90170"/>
            <a:r>
              <a:rPr lang="en-US" altLang="zh-CN" dirty="0"/>
              <a:t>Digital indicator connects to a transmitter to send data, and receiver received data</a:t>
            </a:r>
            <a:endParaRPr lang="en-US" altLang="zh-CN" dirty="0"/>
          </a:p>
          <a:p>
            <a:pPr marL="90170" indent="-90170"/>
            <a:r>
              <a:rPr lang="en-US" altLang="zh-CN" dirty="0"/>
              <a:t>Trigger the </a:t>
            </a:r>
            <a:r>
              <a:rPr lang="en-US" altLang="zh-CN" dirty="0">
                <a:sym typeface="+mn-ea"/>
              </a:rPr>
              <a:t>transmit</a:t>
            </a:r>
            <a:r>
              <a:rPr lang="en-US" altLang="zh-CN" dirty="0"/>
              <a:t> button of receiver to transfer data from multiple digital indicators to computer/phone</a:t>
            </a:r>
            <a:endParaRPr lang="en-US" altLang="zh-CN"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592" y="0"/>
            <a:ext cx="12190815" cy="6858000"/>
          </a:xfrm>
          <a:prstGeom prst="rect">
            <a:avLst/>
          </a:prstGeom>
        </p:spPr>
      </p:pic>
      <p:sp>
        <p:nvSpPr>
          <p:cNvPr id="7" name="文本框 6"/>
          <p:cNvSpPr txBox="1"/>
          <p:nvPr/>
        </p:nvSpPr>
        <p:spPr>
          <a:xfrm>
            <a:off x="2671720" y="2142678"/>
            <a:ext cx="5774338" cy="335156"/>
          </a:xfrm>
          <a:prstGeom prst="rect">
            <a:avLst/>
          </a:prstGeom>
          <a:noFill/>
        </p:spPr>
        <p:txBody>
          <a:bodyPr wrap="none" rtlCol="0">
            <a:spAutoFit/>
          </a:bodyPr>
          <a:lstStyle/>
          <a:p>
            <a:pPr>
              <a:lnSpc>
                <a:spcPct val="150000"/>
              </a:lnSpc>
            </a:pPr>
            <a:r>
              <a:rPr lang="en-US" altLang="zh-CN" sz="1200" b="1" kern="0" dirty="0">
                <a:solidFill>
                  <a:schemeClr val="tx1">
                    <a:lumMod val="65000"/>
                    <a:lumOff val="35000"/>
                  </a:schemeClr>
                </a:solidFill>
                <a:latin typeface="Arial" panose="020B0604020202020204" pitchFamily="34" charset="0"/>
                <a:ea typeface="思源黑体 CN Bold" panose="020B0800000000000000" pitchFamily="34" charset="-122"/>
                <a:cs typeface="Arial" panose="020B0604020202020204" pitchFamily="34" charset="0"/>
              </a:rPr>
              <a:t>Transmission distance: 15m (external transmitter), 10m (built-in transmitter).</a:t>
            </a:r>
            <a:endParaRPr lang="en-US" altLang="zh-CN" sz="1200" b="1" kern="0" dirty="0">
              <a:solidFill>
                <a:schemeClr val="tx1">
                  <a:lumMod val="65000"/>
                  <a:lumOff val="35000"/>
                </a:schemeClr>
              </a:solidFill>
              <a:latin typeface="Arial" panose="020B0604020202020204" pitchFamily="34" charset="0"/>
              <a:ea typeface="思源黑体 CN Bold" panose="020B0800000000000000" pitchFamily="34" charset="-122"/>
              <a:cs typeface="Arial" panose="020B0604020202020204" pitchFamily="34" charset="0"/>
            </a:endParaRPr>
          </a:p>
        </p:txBody>
      </p:sp>
      <p:sp>
        <p:nvSpPr>
          <p:cNvPr id="8" name="文本框 7"/>
          <p:cNvSpPr txBox="1"/>
          <p:nvPr/>
        </p:nvSpPr>
        <p:spPr>
          <a:xfrm>
            <a:off x="2671720" y="2952570"/>
            <a:ext cx="5222905" cy="335156"/>
          </a:xfrm>
          <a:prstGeom prst="rect">
            <a:avLst/>
          </a:prstGeom>
          <a:noFill/>
        </p:spPr>
        <p:txBody>
          <a:bodyPr wrap="none" rtlCol="0">
            <a:spAutoFit/>
          </a:bodyPr>
          <a:lstStyle>
            <a:defPPr>
              <a:defRPr lang="zh-CN"/>
            </a:defPPr>
            <a:lvl1pPr>
              <a:lnSpc>
                <a:spcPct val="150000"/>
              </a:lnSpc>
              <a:defRPr sz="1200" b="1" kern="0">
                <a:solidFill>
                  <a:schemeClr val="tx1">
                    <a:lumMod val="65000"/>
                    <a:lumOff val="35000"/>
                  </a:schemeClr>
                </a:solidFill>
                <a:effectLst/>
                <a:latin typeface="Arial" panose="020B0604020202020204" pitchFamily="34" charset="0"/>
                <a:ea typeface="思源黑体 CN Bold" panose="020B0800000000000000" pitchFamily="34" charset="-122"/>
                <a:cs typeface="Arial" panose="020B0604020202020204" pitchFamily="34" charset="0"/>
              </a:defRPr>
            </a:lvl1pPr>
          </a:lstStyle>
          <a:p>
            <a:r>
              <a:rPr lang="en-US" altLang="zh-CN" dirty="0"/>
              <a:t>Stable data transfer within the effective range, no data loss or errors.</a:t>
            </a:r>
            <a:endParaRPr lang="en-US" altLang="zh-CN" dirty="0"/>
          </a:p>
        </p:txBody>
      </p:sp>
      <p:sp>
        <p:nvSpPr>
          <p:cNvPr id="9" name="文本框 8"/>
          <p:cNvSpPr txBox="1"/>
          <p:nvPr/>
        </p:nvSpPr>
        <p:spPr>
          <a:xfrm>
            <a:off x="2671720" y="3674110"/>
            <a:ext cx="6878806" cy="461665"/>
          </a:xfrm>
          <a:prstGeom prst="rect">
            <a:avLst/>
          </a:prstGeom>
          <a:noFill/>
        </p:spPr>
        <p:txBody>
          <a:bodyPr wrap="none" rtlCol="0">
            <a:spAutoFit/>
          </a:bodyPr>
          <a:lstStyle>
            <a:defPPr>
              <a:defRPr lang="zh-CN"/>
            </a:defPPr>
            <a:lvl1pPr>
              <a:lnSpc>
                <a:spcPct val="150000"/>
              </a:lnSpc>
              <a:defRPr sz="1200" b="1" kern="0">
                <a:solidFill>
                  <a:schemeClr val="tx1">
                    <a:lumMod val="65000"/>
                    <a:lumOff val="35000"/>
                  </a:schemeClr>
                </a:solidFill>
                <a:effectLst/>
                <a:latin typeface="Arial" panose="020B0604020202020204" pitchFamily="34" charset="0"/>
                <a:ea typeface="思源黑体 CN Bold" panose="020B0800000000000000" pitchFamily="34" charset="-122"/>
                <a:cs typeface="Arial" panose="020B0604020202020204" pitchFamily="34" charset="0"/>
              </a:defRPr>
            </a:lvl1pPr>
          </a:lstStyle>
          <a:p>
            <a:pPr>
              <a:lnSpc>
                <a:spcPct val="100000"/>
              </a:lnSpc>
            </a:pPr>
            <a:r>
              <a:rPr lang="en-US" altLang="zh-CN" dirty="0"/>
              <a:t>Point-to-point transfer between measuring tools and collection </a:t>
            </a:r>
            <a:r>
              <a:rPr lang="en-US" altLang="zh-CN" dirty="0">
                <a:sym typeface="+mn-ea"/>
              </a:rPr>
              <a:t>terminal, with memory after </a:t>
            </a:r>
            <a:endParaRPr lang="en-US" altLang="zh-CN" dirty="0">
              <a:sym typeface="+mn-ea"/>
            </a:endParaRPr>
          </a:p>
          <a:p>
            <a:pPr>
              <a:lnSpc>
                <a:spcPct val="100000"/>
              </a:lnSpc>
            </a:pPr>
            <a:r>
              <a:rPr lang="en-US" altLang="zh-CN" dirty="0">
                <a:sym typeface="+mn-ea"/>
              </a:rPr>
              <a:t>pairing—no need to reconnect.</a:t>
            </a:r>
            <a:endParaRPr lang="en-US" altLang="zh-CN" dirty="0"/>
          </a:p>
        </p:txBody>
      </p:sp>
      <p:sp>
        <p:nvSpPr>
          <p:cNvPr id="10" name="文本框 9"/>
          <p:cNvSpPr txBox="1"/>
          <p:nvPr/>
        </p:nvSpPr>
        <p:spPr>
          <a:xfrm>
            <a:off x="2671720" y="4568190"/>
            <a:ext cx="7082388" cy="276999"/>
          </a:xfrm>
          <a:prstGeom prst="rect">
            <a:avLst/>
          </a:prstGeom>
          <a:noFill/>
        </p:spPr>
        <p:txBody>
          <a:bodyPr wrap="none" rtlCol="0">
            <a:spAutoFit/>
          </a:bodyPr>
          <a:lstStyle>
            <a:defPPr>
              <a:defRPr lang="zh-CN"/>
            </a:defPPr>
            <a:lvl1pPr>
              <a:lnSpc>
                <a:spcPct val="100000"/>
              </a:lnSpc>
              <a:defRPr sz="1200" b="1" kern="0">
                <a:solidFill>
                  <a:schemeClr val="tx1">
                    <a:lumMod val="65000"/>
                    <a:lumOff val="35000"/>
                  </a:schemeClr>
                </a:solidFill>
                <a:effectLst/>
                <a:latin typeface="Arial" panose="020B0604020202020204" pitchFamily="34" charset="0"/>
                <a:ea typeface="思源黑体 CN Bold" panose="020B0800000000000000" pitchFamily="34" charset="-122"/>
                <a:cs typeface="Arial" panose="020B0604020202020204" pitchFamily="34" charset="0"/>
              </a:defRPr>
            </a:lvl1pPr>
          </a:lstStyle>
          <a:p>
            <a:r>
              <a:rPr lang="en-US" altLang="zh-CN" dirty="0"/>
              <a:t>Data can be transferred normally after rebooting the computer/phone, </a:t>
            </a:r>
            <a:r>
              <a:rPr lang="en-US" altLang="zh-CN" dirty="0">
                <a:sym typeface="+mn-ea"/>
              </a:rPr>
              <a:t>no connection required.</a:t>
            </a:r>
            <a:endParaRPr lang="en-US" altLang="zh-CN" dirty="0"/>
          </a:p>
        </p:txBody>
      </p:sp>
      <p:sp>
        <p:nvSpPr>
          <p:cNvPr id="11" name="文本框 10"/>
          <p:cNvSpPr txBox="1"/>
          <p:nvPr/>
        </p:nvSpPr>
        <p:spPr>
          <a:xfrm>
            <a:off x="2671720" y="5311942"/>
            <a:ext cx="6288901" cy="335156"/>
          </a:xfrm>
          <a:prstGeom prst="rect">
            <a:avLst/>
          </a:prstGeom>
          <a:noFill/>
        </p:spPr>
        <p:txBody>
          <a:bodyPr wrap="none" rtlCol="0">
            <a:spAutoFit/>
          </a:bodyPr>
          <a:lstStyle>
            <a:defPPr>
              <a:defRPr lang="zh-CN"/>
            </a:defPPr>
            <a:lvl1pPr>
              <a:lnSpc>
                <a:spcPct val="100000"/>
              </a:lnSpc>
              <a:defRPr sz="1200" b="1" kern="0">
                <a:solidFill>
                  <a:schemeClr val="tx1">
                    <a:lumMod val="65000"/>
                    <a:lumOff val="35000"/>
                  </a:schemeClr>
                </a:solidFill>
                <a:effectLst/>
                <a:latin typeface="Arial" panose="020B0604020202020204" pitchFamily="34" charset="0"/>
                <a:ea typeface="思源黑体 CN Bold" panose="020B0800000000000000" pitchFamily="34" charset="-122"/>
                <a:cs typeface="Arial" panose="020B0604020202020204" pitchFamily="34" charset="0"/>
              </a:defRPr>
            </a:lvl1pPr>
          </a:lstStyle>
          <a:p>
            <a:pPr>
              <a:lnSpc>
                <a:spcPct val="150000"/>
              </a:lnSpc>
            </a:pPr>
            <a:r>
              <a:rPr lang="en-US" altLang="zh-CN" dirty="0"/>
              <a:t>When transferring data, data with ID number is for easy identification of the source.</a:t>
            </a:r>
            <a:endParaRPr lang="en-US" altLang="zh-CN" dirty="0"/>
          </a:p>
        </p:txBody>
      </p:sp>
      <p:sp>
        <p:nvSpPr>
          <p:cNvPr id="17" name="矩形: 圆角 16"/>
          <p:cNvSpPr/>
          <p:nvPr/>
        </p:nvSpPr>
        <p:spPr>
          <a:xfrm>
            <a:off x="10677525" y="361913"/>
            <a:ext cx="1514474" cy="438150"/>
          </a:xfrm>
          <a:prstGeom prst="roundRect">
            <a:avLst>
              <a:gd name="adj" fmla="val 0"/>
            </a:avLst>
          </a:prstGeom>
          <a:gradFill>
            <a:gsLst>
              <a:gs pos="0">
                <a:srgbClr val="00956E"/>
              </a:gs>
              <a:gs pos="100000">
                <a:srgbClr val="00684D"/>
              </a:gs>
            </a:gsLst>
            <a:lin ang="21594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8" name="图片 1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72158" y="473742"/>
            <a:ext cx="872101" cy="214492"/>
          </a:xfrm>
          <a:prstGeom prst="rect">
            <a:avLst/>
          </a:prstGeom>
        </p:spPr>
      </p:pic>
      <p:sp>
        <p:nvSpPr>
          <p:cNvPr id="19" name="矩形 18"/>
          <p:cNvSpPr/>
          <p:nvPr/>
        </p:nvSpPr>
        <p:spPr>
          <a:xfrm>
            <a:off x="654426" y="724463"/>
            <a:ext cx="46800" cy="492854"/>
          </a:xfrm>
          <a:prstGeom prst="rect">
            <a:avLst/>
          </a:prstGeom>
          <a:solidFill>
            <a:srgbClr val="0068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1" name="文本框 20"/>
          <p:cNvSpPr txBox="1"/>
          <p:nvPr/>
        </p:nvSpPr>
        <p:spPr>
          <a:xfrm>
            <a:off x="767715" y="874452"/>
            <a:ext cx="10454005" cy="461665"/>
          </a:xfrm>
          <a:prstGeom prst="rect">
            <a:avLst/>
          </a:prstGeom>
          <a:noFill/>
        </p:spPr>
        <p:txBody>
          <a:bodyPr wrap="square">
            <a:spAutoFit/>
          </a:bodyPr>
          <a:lstStyle>
            <a:defPPr>
              <a:defRPr lang="zh-CN"/>
            </a:defPPr>
            <a:lvl1pPr marL="450850" indent="-450850">
              <a:lnSpc>
                <a:spcPct val="85000"/>
              </a:lnSpc>
              <a:buClr>
                <a:srgbClr val="3366FF"/>
              </a:buClr>
              <a:defRPr sz="2800">
                <a:solidFill>
                  <a:srgbClr val="00684D"/>
                </a:solidFill>
                <a:latin typeface="Arial Black" panose="020B0A04020102090204" pitchFamily="34" charset="0"/>
                <a:ea typeface="思源黑体 CN Heavy" panose="020B0A00000000000000" pitchFamily="34" charset="-122"/>
              </a:defRPr>
            </a:lvl1pPr>
          </a:lstStyle>
          <a:p>
            <a:r>
              <a:rPr lang="en-US" altLang="zh-CN" dirty="0">
                <a:sym typeface="+mn-ea"/>
              </a:rPr>
              <a:t>Wireless Data Transmission 7315 -- Advantages</a:t>
            </a:r>
            <a:endParaRPr lang="en-US" altLang="zh-CN" dirty="0">
              <a:sym typeface="+mn-ea"/>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7" name="组合 66"/>
          <p:cNvGrpSpPr/>
          <p:nvPr/>
        </p:nvGrpSpPr>
        <p:grpSpPr>
          <a:xfrm>
            <a:off x="592" y="0"/>
            <a:ext cx="12191407" cy="6858000"/>
            <a:chOff x="592" y="0"/>
            <a:chExt cx="12191407" cy="6858000"/>
          </a:xfrm>
        </p:grpSpPr>
        <p:pic>
          <p:nvPicPr>
            <p:cNvPr id="68" name="图片 67"/>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592" y="0"/>
              <a:ext cx="12190815" cy="6858000"/>
            </a:xfrm>
            <a:prstGeom prst="rect">
              <a:avLst/>
            </a:prstGeom>
          </p:spPr>
        </p:pic>
        <p:sp>
          <p:nvSpPr>
            <p:cNvPr id="69" name="矩形: 圆角 68"/>
            <p:cNvSpPr/>
            <p:nvPr/>
          </p:nvSpPr>
          <p:spPr>
            <a:xfrm>
              <a:off x="10677525" y="361913"/>
              <a:ext cx="1514474" cy="438150"/>
            </a:xfrm>
            <a:prstGeom prst="roundRect">
              <a:avLst>
                <a:gd name="adj" fmla="val 0"/>
              </a:avLst>
            </a:prstGeom>
            <a:gradFill>
              <a:gsLst>
                <a:gs pos="0">
                  <a:srgbClr val="00956E"/>
                </a:gs>
                <a:gs pos="100000">
                  <a:srgbClr val="00684D"/>
                </a:gs>
              </a:gsLst>
              <a:lin ang="21594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0" name="图片 6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72158" y="473742"/>
              <a:ext cx="872101" cy="214492"/>
            </a:xfrm>
            <a:prstGeom prst="rect">
              <a:avLst/>
            </a:prstGeom>
          </p:spPr>
        </p:pic>
        <p:sp>
          <p:nvSpPr>
            <p:cNvPr id="71" name="矩形 70"/>
            <p:cNvSpPr/>
            <p:nvPr/>
          </p:nvSpPr>
          <p:spPr>
            <a:xfrm>
              <a:off x="654426" y="724463"/>
              <a:ext cx="46800" cy="492854"/>
            </a:xfrm>
            <a:prstGeom prst="rect">
              <a:avLst/>
            </a:prstGeom>
            <a:solidFill>
              <a:srgbClr val="0068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72" name="文本框 71"/>
          <p:cNvSpPr txBox="1"/>
          <p:nvPr/>
        </p:nvSpPr>
        <p:spPr>
          <a:xfrm>
            <a:off x="767715" y="662920"/>
            <a:ext cx="10454005" cy="827919"/>
          </a:xfrm>
          <a:prstGeom prst="rect">
            <a:avLst/>
          </a:prstGeom>
          <a:noFill/>
        </p:spPr>
        <p:txBody>
          <a:bodyPr wrap="square">
            <a:spAutoFit/>
          </a:bodyPr>
          <a:lstStyle>
            <a:defPPr>
              <a:defRPr lang="zh-CN"/>
            </a:defPPr>
            <a:lvl1pPr marL="450850" indent="-450850">
              <a:lnSpc>
                <a:spcPct val="85000"/>
              </a:lnSpc>
              <a:buClr>
                <a:srgbClr val="3366FF"/>
              </a:buClr>
              <a:defRPr sz="2800">
                <a:solidFill>
                  <a:srgbClr val="00684D"/>
                </a:solidFill>
                <a:latin typeface="Arial Black" panose="020B0A04020102090204" pitchFamily="34" charset="0"/>
                <a:ea typeface="思源黑体 CN Heavy" panose="020B0A00000000000000" pitchFamily="34" charset="-122"/>
              </a:defRPr>
            </a:lvl1pPr>
          </a:lstStyle>
          <a:p>
            <a:r>
              <a:rPr lang="en-US" altLang="zh-CN" dirty="0"/>
              <a:t>Wireless Data Transmission  VS. </a:t>
            </a:r>
            <a:endParaRPr lang="en-US" altLang="zh-CN" dirty="0"/>
          </a:p>
          <a:p>
            <a:r>
              <a:rPr lang="en-US" altLang="zh-CN" dirty="0"/>
              <a:t>Competitor Brands Advantages</a:t>
            </a:r>
            <a:endParaRPr lang="en-US" altLang="zh-CN" dirty="0"/>
          </a:p>
        </p:txBody>
      </p:sp>
      <p:grpSp>
        <p:nvGrpSpPr>
          <p:cNvPr id="79" name="组合 78"/>
          <p:cNvGrpSpPr/>
          <p:nvPr/>
        </p:nvGrpSpPr>
        <p:grpSpPr>
          <a:xfrm>
            <a:off x="604176" y="1647051"/>
            <a:ext cx="5295583" cy="1093094"/>
            <a:chOff x="604176" y="1559894"/>
            <a:chExt cx="5295583" cy="1093094"/>
          </a:xfrm>
        </p:grpSpPr>
        <p:sp>
          <p:nvSpPr>
            <p:cNvPr id="3" name="圆角矩形 46"/>
            <p:cNvSpPr/>
            <p:nvPr/>
          </p:nvSpPr>
          <p:spPr bwMode="auto">
            <a:xfrm>
              <a:off x="604176" y="1753692"/>
              <a:ext cx="5295583" cy="899296"/>
            </a:xfrm>
            <a:prstGeom prst="roundRect">
              <a:avLst>
                <a:gd name="adj" fmla="val 6489"/>
              </a:avLst>
            </a:prstGeom>
            <a:solidFill>
              <a:srgbClr val="FFFFFF"/>
            </a:solidFill>
            <a:ln w="6350" algn="ctr">
              <a:noFill/>
              <a:round/>
            </a:ln>
          </p:spPr>
          <p:txBody>
            <a:bodyPr rtlCol="0" anchor="ctr"/>
            <a:lstStyle/>
            <a:p>
              <a:pPr algn="ctr">
                <a:spcBef>
                  <a:spcPts val="300"/>
                </a:spcBef>
                <a:buFont typeface="Arial" panose="020B0604020202020204" pitchFamily="34" charset="0"/>
                <a:buChar char="•"/>
              </a:pPr>
              <a:endParaRPr lang="zh-CN" altLang="en-US" sz="1200" b="0" dirty="0">
                <a:latin typeface="Arial" panose="020B0604020202020204"/>
              </a:endParaRPr>
            </a:p>
          </p:txBody>
        </p:sp>
        <p:sp>
          <p:nvSpPr>
            <p:cNvPr id="4" name="文本框 3"/>
            <p:cNvSpPr txBox="1"/>
            <p:nvPr/>
          </p:nvSpPr>
          <p:spPr>
            <a:xfrm>
              <a:off x="1286492" y="1981526"/>
              <a:ext cx="4347995" cy="575607"/>
            </a:xfrm>
            <a:prstGeom prst="rect">
              <a:avLst/>
            </a:prstGeom>
            <a:noFill/>
          </p:spPr>
          <p:txBody>
            <a:bodyPr wrap="square" rtlCol="0">
              <a:spAutoFit/>
            </a:bodyPr>
            <a:lstStyle>
              <a:defPPr>
                <a:defRPr lang="zh-CN"/>
              </a:defPPr>
              <a:lvl1pPr marL="90170" indent="-90170" algn="just">
                <a:lnSpc>
                  <a:spcPct val="100000"/>
                </a:lnSpc>
                <a:spcBef>
                  <a:spcPts val="0"/>
                </a:spcBef>
                <a:buFont typeface="Arial" panose="020B0604020202020204" pitchFamily="34" charset="0"/>
                <a:buChar char="•"/>
                <a:defRPr sz="900" b="0" kern="0">
                  <a:solidFill>
                    <a:srgbClr val="00684D"/>
                  </a:solidFill>
                  <a:latin typeface="Arial" panose="020B0604020202020204" pitchFamily="34" charset="0"/>
                  <a:ea typeface="思源黑体 CN Medium" panose="020B0600000000000000" pitchFamily="34" charset="-122"/>
                  <a:cs typeface="Arial" panose="020B0604020202020204" pitchFamily="34" charset="0"/>
                </a:defRPr>
              </a:lvl1pPr>
            </a:lstStyle>
            <a:p>
              <a:pPr marL="0" indent="0" algn="l">
                <a:lnSpc>
                  <a:spcPct val="120000"/>
                </a:lnSpc>
                <a:buNone/>
              </a:pPr>
              <a:r>
                <a:rPr lang="en-US" altLang="zh-CN" dirty="0">
                  <a:solidFill>
                    <a:schemeClr val="tx1"/>
                  </a:solidFill>
                </a:rPr>
                <a:t>Our receivers feature multiple interfaces (USB, Type C, Micro USB, and Lightning), compatible with various system terminals such as computers, tablets, or phones </a:t>
              </a:r>
              <a:endParaRPr lang="en-US" altLang="zh-CN" dirty="0">
                <a:solidFill>
                  <a:schemeClr val="tx1"/>
                </a:solidFill>
              </a:endParaRPr>
            </a:p>
            <a:p>
              <a:pPr marL="0" indent="0" algn="l">
                <a:lnSpc>
                  <a:spcPct val="120000"/>
                </a:lnSpc>
                <a:buNone/>
              </a:pPr>
              <a:r>
                <a:rPr lang="en-US" altLang="zh-CN" dirty="0">
                  <a:solidFill>
                    <a:schemeClr val="tx1"/>
                  </a:solidFill>
                </a:rPr>
                <a:t>running Windows, Android, or iOS.</a:t>
              </a:r>
              <a:endParaRPr lang="zh-CN" altLang="en-US" dirty="0">
                <a:solidFill>
                  <a:schemeClr val="tx1"/>
                </a:solidFill>
              </a:endParaRPr>
            </a:p>
          </p:txBody>
        </p:sp>
        <p:sp>
          <p:nvSpPr>
            <p:cNvPr id="5" name="文本框 4"/>
            <p:cNvSpPr txBox="1"/>
            <p:nvPr/>
          </p:nvSpPr>
          <p:spPr>
            <a:xfrm>
              <a:off x="604176" y="1974183"/>
              <a:ext cx="675436" cy="584775"/>
            </a:xfrm>
            <a:prstGeom prst="rect">
              <a:avLst/>
            </a:prstGeom>
            <a:noFill/>
          </p:spPr>
          <p:txBody>
            <a:bodyPr wrap="square" rtlCol="0">
              <a:spAutoFit/>
            </a:bodyPr>
            <a:lstStyle/>
            <a:p>
              <a:pPr algn="l"/>
              <a:r>
                <a:rPr lang="en-US" altLang="zh-CN" sz="3200" b="0" kern="0" dirty="0">
                  <a:solidFill>
                    <a:srgbClr val="231916"/>
                  </a:solidFill>
                  <a:effectLst/>
                  <a:latin typeface="126-CAI978" panose="04030405020B02020C03" pitchFamily="82" charset="0"/>
                  <a:ea typeface="楷体_GB2312" panose="02010609030101010101" pitchFamily="49" charset="-122"/>
                </a:rPr>
                <a:t>01</a:t>
              </a:r>
              <a:endParaRPr lang="zh-CN" altLang="en-US" sz="3200" b="0" kern="0" dirty="0">
                <a:solidFill>
                  <a:srgbClr val="231916"/>
                </a:solidFill>
                <a:effectLst/>
                <a:latin typeface="126-CAI978" panose="04030405020B02020C03" pitchFamily="82" charset="0"/>
                <a:ea typeface="楷体_GB2312" panose="02010609030101010101" pitchFamily="49" charset="-122"/>
              </a:endParaRPr>
            </a:p>
          </p:txBody>
        </p:sp>
        <p:sp>
          <p:nvSpPr>
            <p:cNvPr id="7" name="矩形 6"/>
            <p:cNvSpPr/>
            <p:nvPr/>
          </p:nvSpPr>
          <p:spPr>
            <a:xfrm>
              <a:off x="1340770" y="1613187"/>
              <a:ext cx="1790178" cy="275929"/>
            </a:xfrm>
            <a:prstGeom prst="rect">
              <a:avLst/>
            </a:prstGeom>
            <a:solidFill>
              <a:srgbClr val="249C74"/>
            </a:solidFill>
            <a:ln w="3175" cap="flat" cmpd="sng" algn="ctr">
              <a:noFill/>
              <a:prstDash val="solid"/>
              <a:miter lim="800000"/>
            </a:ln>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8" name="文本框 7"/>
            <p:cNvSpPr txBox="1"/>
            <p:nvPr/>
          </p:nvSpPr>
          <p:spPr>
            <a:xfrm>
              <a:off x="1388163" y="1559894"/>
              <a:ext cx="1742785" cy="339452"/>
            </a:xfrm>
            <a:prstGeom prst="rect">
              <a:avLst/>
            </a:prstGeom>
            <a:noFill/>
          </p:spPr>
          <p:txBody>
            <a:bodyPr wrap="none" rtlCol="0">
              <a:spAutoFit/>
            </a:bodyPr>
            <a:lstStyle/>
            <a:p>
              <a:pPr>
                <a:lnSpc>
                  <a:spcPct val="150000"/>
                </a:lnSpc>
              </a:pPr>
              <a:r>
                <a:rPr lang="en-US" altLang="zh-CN" sz="1200" kern="0" dirty="0">
                  <a:solidFill>
                    <a:schemeClr val="bg1"/>
                  </a:solidFill>
                  <a:latin typeface="Arial Black" panose="020B0A04020102090204" pitchFamily="34" charset="0"/>
                  <a:ea typeface="思源黑体 CN Medium" panose="020B0600000000000000" pitchFamily="34" charset="-122"/>
                  <a:cs typeface="Arial" panose="020B0604020202020204" pitchFamily="34" charset="0"/>
                </a:rPr>
                <a:t>High Compatibility‌</a:t>
              </a:r>
              <a:endParaRPr lang="zh-CN" altLang="en-US" sz="1200" kern="0" dirty="0">
                <a:solidFill>
                  <a:schemeClr val="bg1"/>
                </a:solidFill>
                <a:latin typeface="Arial Black" panose="020B0A04020102090204" pitchFamily="34" charset="0"/>
                <a:ea typeface="思源黑体 CN Medium" panose="020B0600000000000000" pitchFamily="34" charset="-122"/>
                <a:cs typeface="Arial" panose="020B0604020202020204" pitchFamily="34" charset="0"/>
              </a:endParaRPr>
            </a:p>
          </p:txBody>
        </p:sp>
      </p:grpSp>
      <p:grpSp>
        <p:nvGrpSpPr>
          <p:cNvPr id="78" name="组合 77"/>
          <p:cNvGrpSpPr/>
          <p:nvPr/>
        </p:nvGrpSpPr>
        <p:grpSpPr>
          <a:xfrm>
            <a:off x="6292243" y="1647051"/>
            <a:ext cx="5295583" cy="1141539"/>
            <a:chOff x="6292243" y="1576684"/>
            <a:chExt cx="5295583" cy="1141539"/>
          </a:xfrm>
        </p:grpSpPr>
        <p:sp>
          <p:nvSpPr>
            <p:cNvPr id="10" name="圆角矩形 46"/>
            <p:cNvSpPr/>
            <p:nvPr/>
          </p:nvSpPr>
          <p:spPr bwMode="auto">
            <a:xfrm>
              <a:off x="6292243" y="1776826"/>
              <a:ext cx="5295583" cy="941397"/>
            </a:xfrm>
            <a:prstGeom prst="roundRect">
              <a:avLst>
                <a:gd name="adj" fmla="val 7466"/>
              </a:avLst>
            </a:prstGeom>
            <a:solidFill>
              <a:srgbClr val="FFFFFF"/>
            </a:solidFill>
            <a:ln w="6350" algn="ctr">
              <a:noFill/>
              <a:round/>
            </a:ln>
          </p:spPr>
          <p:txBody>
            <a:bodyPr rtlCol="0" anchor="ctr"/>
            <a:lstStyle/>
            <a:p>
              <a:pPr algn="ctr">
                <a:spcBef>
                  <a:spcPts val="300"/>
                </a:spcBef>
                <a:buFont typeface="Arial" panose="020B0604020202020204" pitchFamily="34" charset="0"/>
                <a:buChar char="•"/>
              </a:pPr>
              <a:endParaRPr lang="zh-CN" altLang="en-US" sz="1200" b="0" dirty="0">
                <a:latin typeface="Arial" panose="020B0604020202020204"/>
              </a:endParaRPr>
            </a:p>
          </p:txBody>
        </p:sp>
        <p:sp>
          <p:nvSpPr>
            <p:cNvPr id="14" name="矩形 13"/>
            <p:cNvSpPr/>
            <p:nvPr/>
          </p:nvSpPr>
          <p:spPr>
            <a:xfrm>
              <a:off x="7028837" y="1632517"/>
              <a:ext cx="2432428" cy="275929"/>
            </a:xfrm>
            <a:prstGeom prst="rect">
              <a:avLst/>
            </a:prstGeom>
            <a:solidFill>
              <a:srgbClr val="249C74"/>
            </a:solidFill>
            <a:ln w="3175" cap="flat" cmpd="sng" algn="ctr">
              <a:noFill/>
              <a:prstDash val="solid"/>
              <a:miter lim="800000"/>
            </a:ln>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5" name="文本框 14"/>
            <p:cNvSpPr txBox="1"/>
            <p:nvPr/>
          </p:nvSpPr>
          <p:spPr>
            <a:xfrm>
              <a:off x="7076230" y="1576684"/>
              <a:ext cx="2334293" cy="339452"/>
            </a:xfrm>
            <a:prstGeom prst="rect">
              <a:avLst/>
            </a:prstGeom>
            <a:noFill/>
          </p:spPr>
          <p:txBody>
            <a:bodyPr wrap="none" rtlCol="0">
              <a:spAutoFit/>
            </a:bodyPr>
            <a:lstStyle/>
            <a:p>
              <a:pPr>
                <a:lnSpc>
                  <a:spcPct val="150000"/>
                </a:lnSpc>
              </a:pPr>
              <a:r>
                <a:rPr lang="en-US" altLang="zh-CN" sz="1200" kern="0" dirty="0">
                  <a:solidFill>
                    <a:schemeClr val="bg1"/>
                  </a:solidFill>
                  <a:latin typeface="Arial Black" panose="020B0A04020102090204" pitchFamily="34" charset="0"/>
                  <a:ea typeface="思源黑体 CN Medium" panose="020B0600000000000000" pitchFamily="34" charset="-122"/>
                  <a:cs typeface="Arial" panose="020B0604020202020204" pitchFamily="34" charset="0"/>
                </a:rPr>
                <a:t>Comprehensive Coverage‌</a:t>
              </a:r>
              <a:endParaRPr lang="zh-CN" altLang="en-US" sz="1200" kern="0" dirty="0">
                <a:solidFill>
                  <a:schemeClr val="bg1"/>
                </a:solidFill>
                <a:latin typeface="Arial Black" panose="020B0A04020102090204" pitchFamily="34" charset="0"/>
                <a:ea typeface="思源黑体 CN Medium" panose="020B0600000000000000" pitchFamily="34" charset="-122"/>
                <a:cs typeface="Arial" panose="020B0604020202020204" pitchFamily="34" charset="0"/>
              </a:endParaRPr>
            </a:p>
          </p:txBody>
        </p:sp>
        <p:sp>
          <p:nvSpPr>
            <p:cNvPr id="12" name="文本框 11"/>
            <p:cNvSpPr txBox="1"/>
            <p:nvPr/>
          </p:nvSpPr>
          <p:spPr>
            <a:xfrm>
              <a:off x="6292243" y="1984034"/>
              <a:ext cx="675436" cy="584775"/>
            </a:xfrm>
            <a:prstGeom prst="rect">
              <a:avLst/>
            </a:prstGeom>
            <a:noFill/>
          </p:spPr>
          <p:txBody>
            <a:bodyPr wrap="square" rtlCol="0">
              <a:spAutoFit/>
            </a:bodyPr>
            <a:lstStyle/>
            <a:p>
              <a:pPr algn="l"/>
              <a:r>
                <a:rPr lang="en-US" altLang="zh-CN" sz="3200" b="0" kern="0" dirty="0">
                  <a:solidFill>
                    <a:srgbClr val="231916"/>
                  </a:solidFill>
                  <a:effectLst/>
                  <a:latin typeface="126-CAI978" panose="04030405020B02020C03" pitchFamily="82" charset="0"/>
                  <a:ea typeface="楷体_GB2312" panose="02010609030101010101" pitchFamily="49" charset="-122"/>
                </a:rPr>
                <a:t>02</a:t>
              </a:r>
              <a:endParaRPr lang="zh-CN" altLang="en-US" sz="3200" b="0" kern="0" dirty="0">
                <a:solidFill>
                  <a:srgbClr val="231916"/>
                </a:solidFill>
                <a:effectLst/>
                <a:latin typeface="126-CAI978" panose="04030405020B02020C03" pitchFamily="82" charset="0"/>
                <a:ea typeface="楷体_GB2312" panose="02010609030101010101" pitchFamily="49" charset="-122"/>
              </a:endParaRPr>
            </a:p>
          </p:txBody>
        </p:sp>
        <p:sp>
          <p:nvSpPr>
            <p:cNvPr id="13" name="文本框 12"/>
            <p:cNvSpPr txBox="1"/>
            <p:nvPr/>
          </p:nvSpPr>
          <p:spPr>
            <a:xfrm>
              <a:off x="6974559" y="2036270"/>
              <a:ext cx="4372997" cy="590931"/>
            </a:xfrm>
            <a:prstGeom prst="rect">
              <a:avLst/>
            </a:prstGeom>
            <a:noFill/>
          </p:spPr>
          <p:txBody>
            <a:bodyPr wrap="square" rtlCol="0">
              <a:spAutoFit/>
            </a:bodyPr>
            <a:lstStyle>
              <a:defPPr>
                <a:defRPr lang="zh-CN"/>
              </a:defPPr>
              <a:lvl1pPr indent="0">
                <a:lnSpc>
                  <a:spcPct val="120000"/>
                </a:lnSpc>
                <a:spcBef>
                  <a:spcPts val="0"/>
                </a:spcBef>
                <a:buFont typeface="Arial" panose="020B0604020202020204" pitchFamily="34" charset="0"/>
                <a:buNone/>
                <a:defRPr sz="900" b="0" kern="0">
                  <a:latin typeface="Arial" panose="020B0604020202020204" pitchFamily="34" charset="0"/>
                  <a:ea typeface="思源黑体 CN Medium" panose="020B0600000000000000" pitchFamily="34" charset="-122"/>
                  <a:cs typeface="Arial" panose="020B0604020202020204" pitchFamily="34" charset="0"/>
                </a:defRPr>
              </a:lvl1pPr>
            </a:lstStyle>
            <a:p>
              <a:r>
                <a:rPr lang="en-US" altLang="zh-CN" dirty="0"/>
                <a:t>Three product categories: built-in wireless transmitters, external wireless </a:t>
              </a:r>
              <a:endParaRPr lang="en-US" altLang="zh-CN" dirty="0"/>
            </a:p>
            <a:p>
              <a:r>
                <a:rPr lang="en-US" altLang="zh-CN" dirty="0"/>
                <a:t>transmitters, and all-in-one transmitters. our wireless data transmission capability </a:t>
              </a:r>
              <a:endParaRPr lang="en-US" altLang="zh-CN" dirty="0"/>
            </a:p>
            <a:p>
              <a:r>
                <a:rPr lang="en-US" altLang="zh-CN" dirty="0"/>
                <a:t>comprehensively covers commonly used measuring tools and instruments.</a:t>
              </a:r>
              <a:endParaRPr lang="zh-CN" altLang="en-US" dirty="0"/>
            </a:p>
          </p:txBody>
        </p:sp>
      </p:grpSp>
      <p:grpSp>
        <p:nvGrpSpPr>
          <p:cNvPr id="80" name="组合 79"/>
          <p:cNvGrpSpPr/>
          <p:nvPr/>
        </p:nvGrpSpPr>
        <p:grpSpPr>
          <a:xfrm>
            <a:off x="6292241" y="2910727"/>
            <a:ext cx="5295583" cy="787595"/>
            <a:chOff x="604176" y="4595724"/>
            <a:chExt cx="5295583" cy="787595"/>
          </a:xfrm>
        </p:grpSpPr>
        <p:sp>
          <p:nvSpPr>
            <p:cNvPr id="24" name="圆角矩形 46"/>
            <p:cNvSpPr/>
            <p:nvPr/>
          </p:nvSpPr>
          <p:spPr bwMode="auto">
            <a:xfrm>
              <a:off x="604176" y="4784110"/>
              <a:ext cx="5295583" cy="599209"/>
            </a:xfrm>
            <a:prstGeom prst="roundRect">
              <a:avLst>
                <a:gd name="adj" fmla="val 6489"/>
              </a:avLst>
            </a:prstGeom>
            <a:solidFill>
              <a:srgbClr val="FFFFFF"/>
            </a:solidFill>
            <a:ln w="6350" algn="ctr">
              <a:noFill/>
              <a:round/>
            </a:ln>
          </p:spPr>
          <p:txBody>
            <a:bodyPr rtlCol="0" anchor="ctr"/>
            <a:lstStyle/>
            <a:p>
              <a:pPr algn="ctr">
                <a:spcBef>
                  <a:spcPts val="300"/>
                </a:spcBef>
                <a:buFont typeface="Arial" panose="020B0604020202020204" pitchFamily="34" charset="0"/>
                <a:buChar char="•"/>
              </a:pPr>
              <a:endParaRPr lang="zh-CN" altLang="en-US" sz="1200" b="0" dirty="0">
                <a:latin typeface="Arial" panose="020B0604020202020204"/>
              </a:endParaRPr>
            </a:p>
          </p:txBody>
        </p:sp>
        <p:sp>
          <p:nvSpPr>
            <p:cNvPr id="25" name="文本框 24"/>
            <p:cNvSpPr txBox="1"/>
            <p:nvPr/>
          </p:nvSpPr>
          <p:spPr>
            <a:xfrm>
              <a:off x="604176" y="4791383"/>
              <a:ext cx="675436" cy="584775"/>
            </a:xfrm>
            <a:prstGeom prst="rect">
              <a:avLst/>
            </a:prstGeom>
            <a:noFill/>
          </p:spPr>
          <p:txBody>
            <a:bodyPr wrap="square" rtlCol="0">
              <a:spAutoFit/>
            </a:bodyPr>
            <a:lstStyle/>
            <a:p>
              <a:pPr algn="l"/>
              <a:r>
                <a:rPr lang="en-US" altLang="zh-CN" sz="3200" b="0" kern="0" dirty="0">
                  <a:solidFill>
                    <a:srgbClr val="231916"/>
                  </a:solidFill>
                  <a:effectLst/>
                  <a:latin typeface="126-CAI978" panose="04030405020B02020C03" pitchFamily="82" charset="0"/>
                  <a:ea typeface="楷体_GB2312" panose="02010609030101010101" pitchFamily="49" charset="-122"/>
                </a:rPr>
                <a:t>04</a:t>
              </a:r>
              <a:endParaRPr lang="zh-CN" altLang="en-US" sz="3200" b="0" kern="0" dirty="0">
                <a:solidFill>
                  <a:srgbClr val="231916"/>
                </a:solidFill>
                <a:effectLst/>
                <a:latin typeface="126-CAI978" panose="04030405020B02020C03" pitchFamily="82" charset="0"/>
                <a:ea typeface="楷体_GB2312" panose="02010609030101010101" pitchFamily="49" charset="-122"/>
              </a:endParaRPr>
            </a:p>
          </p:txBody>
        </p:sp>
        <p:sp>
          <p:nvSpPr>
            <p:cNvPr id="28" name="矩形 27"/>
            <p:cNvSpPr/>
            <p:nvPr/>
          </p:nvSpPr>
          <p:spPr>
            <a:xfrm>
              <a:off x="1340771" y="4651557"/>
              <a:ext cx="2301590" cy="275929"/>
            </a:xfrm>
            <a:prstGeom prst="rect">
              <a:avLst/>
            </a:prstGeom>
            <a:solidFill>
              <a:srgbClr val="249C74"/>
            </a:solidFill>
            <a:ln w="3175" cap="flat" cmpd="sng" algn="ctr">
              <a:noFill/>
              <a:prstDash val="solid"/>
              <a:miter lim="800000"/>
            </a:ln>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29" name="文本框 28"/>
            <p:cNvSpPr txBox="1"/>
            <p:nvPr/>
          </p:nvSpPr>
          <p:spPr>
            <a:xfrm>
              <a:off x="1388163" y="4595724"/>
              <a:ext cx="2188420" cy="339452"/>
            </a:xfrm>
            <a:prstGeom prst="rect">
              <a:avLst/>
            </a:prstGeom>
            <a:noFill/>
          </p:spPr>
          <p:txBody>
            <a:bodyPr wrap="none" rtlCol="0">
              <a:spAutoFit/>
            </a:bodyPr>
            <a:lstStyle>
              <a:defPPr>
                <a:defRPr lang="zh-CN"/>
              </a:defPPr>
              <a:lvl1pPr>
                <a:lnSpc>
                  <a:spcPct val="150000"/>
                </a:lnSpc>
                <a:defRPr sz="1200" kern="0">
                  <a:solidFill>
                    <a:schemeClr val="bg1"/>
                  </a:solidFill>
                  <a:latin typeface="Arial Black" panose="020B0A04020102090204" pitchFamily="34" charset="0"/>
                  <a:ea typeface="思源黑体 CN Medium" panose="020B0600000000000000" pitchFamily="34" charset="-122"/>
                  <a:cs typeface="Arial" panose="020B0604020202020204" pitchFamily="34" charset="0"/>
                </a:defRPr>
              </a:lvl1pPr>
            </a:lstStyle>
            <a:p>
              <a:r>
                <a:rPr lang="en-US" altLang="zh-CN" dirty="0"/>
                <a:t>User-Friendly Operation‌</a:t>
              </a:r>
              <a:endParaRPr lang="zh-CN" altLang="en-US" dirty="0"/>
            </a:p>
          </p:txBody>
        </p:sp>
        <p:sp>
          <p:nvSpPr>
            <p:cNvPr id="27" name="文本框 26"/>
            <p:cNvSpPr txBox="1"/>
            <p:nvPr/>
          </p:nvSpPr>
          <p:spPr>
            <a:xfrm>
              <a:off x="1286492" y="5039780"/>
              <a:ext cx="4432899" cy="243208"/>
            </a:xfrm>
            <a:prstGeom prst="rect">
              <a:avLst/>
            </a:prstGeom>
            <a:noFill/>
          </p:spPr>
          <p:txBody>
            <a:bodyPr wrap="square" rtlCol="0">
              <a:spAutoFit/>
            </a:bodyPr>
            <a:lstStyle>
              <a:defPPr>
                <a:defRPr lang="zh-CN"/>
              </a:defPPr>
              <a:lvl1pPr indent="0">
                <a:lnSpc>
                  <a:spcPct val="120000"/>
                </a:lnSpc>
                <a:spcBef>
                  <a:spcPts val="0"/>
                </a:spcBef>
                <a:buFont typeface="Arial" panose="020B0604020202020204" pitchFamily="34" charset="0"/>
                <a:buNone/>
                <a:defRPr sz="900" b="0" kern="0">
                  <a:latin typeface="Arial" panose="020B0604020202020204" pitchFamily="34" charset="0"/>
                  <a:ea typeface="思源黑体 CN Medium" panose="020B0600000000000000" pitchFamily="34" charset="-122"/>
                  <a:cs typeface="Arial" panose="020B0604020202020204" pitchFamily="34" charset="0"/>
                </a:defRPr>
              </a:lvl1pPr>
            </a:lstStyle>
            <a:p>
              <a:r>
                <a:rPr lang="en-US" altLang="zh-CN" dirty="0"/>
                <a:t>Simplified device pairing, unpairing, and data transfer processes for effortless setup.</a:t>
              </a:r>
              <a:endParaRPr lang="zh-CN" altLang="en-US" dirty="0"/>
            </a:p>
          </p:txBody>
        </p:sp>
      </p:grpSp>
      <p:grpSp>
        <p:nvGrpSpPr>
          <p:cNvPr id="81" name="组合 80"/>
          <p:cNvGrpSpPr/>
          <p:nvPr/>
        </p:nvGrpSpPr>
        <p:grpSpPr>
          <a:xfrm>
            <a:off x="604176" y="3788861"/>
            <a:ext cx="5295583" cy="936685"/>
            <a:chOff x="604176" y="5544583"/>
            <a:chExt cx="5295583" cy="936685"/>
          </a:xfrm>
        </p:grpSpPr>
        <p:sp>
          <p:nvSpPr>
            <p:cNvPr id="31" name="圆角矩形 46"/>
            <p:cNvSpPr/>
            <p:nvPr/>
          </p:nvSpPr>
          <p:spPr bwMode="auto">
            <a:xfrm>
              <a:off x="604176" y="5732468"/>
              <a:ext cx="5295583" cy="748800"/>
            </a:xfrm>
            <a:prstGeom prst="roundRect">
              <a:avLst>
                <a:gd name="adj" fmla="val 6489"/>
              </a:avLst>
            </a:prstGeom>
            <a:solidFill>
              <a:srgbClr val="FFFFFF"/>
            </a:solidFill>
            <a:ln w="6350" algn="ctr">
              <a:noFill/>
              <a:round/>
            </a:ln>
          </p:spPr>
          <p:txBody>
            <a:bodyPr rtlCol="0" anchor="ctr"/>
            <a:lstStyle/>
            <a:p>
              <a:pPr algn="ctr">
                <a:spcBef>
                  <a:spcPts val="300"/>
                </a:spcBef>
                <a:buFont typeface="Arial" panose="020B0604020202020204" pitchFamily="34" charset="0"/>
                <a:buChar char="•"/>
              </a:pPr>
              <a:endParaRPr lang="zh-CN" altLang="en-US" sz="1200" b="0" dirty="0">
                <a:latin typeface="Arial" panose="020B0604020202020204"/>
              </a:endParaRPr>
            </a:p>
          </p:txBody>
        </p:sp>
        <p:sp>
          <p:nvSpPr>
            <p:cNvPr id="32" name="文本框 31"/>
            <p:cNvSpPr txBox="1"/>
            <p:nvPr/>
          </p:nvSpPr>
          <p:spPr>
            <a:xfrm>
              <a:off x="604176" y="5876345"/>
              <a:ext cx="675436" cy="584775"/>
            </a:xfrm>
            <a:prstGeom prst="rect">
              <a:avLst/>
            </a:prstGeom>
            <a:noFill/>
          </p:spPr>
          <p:txBody>
            <a:bodyPr wrap="square" rtlCol="0">
              <a:spAutoFit/>
            </a:bodyPr>
            <a:lstStyle/>
            <a:p>
              <a:pPr algn="l"/>
              <a:r>
                <a:rPr lang="en-US" altLang="zh-CN" sz="3200" b="0" kern="0" dirty="0">
                  <a:solidFill>
                    <a:srgbClr val="231916"/>
                  </a:solidFill>
                  <a:effectLst/>
                  <a:latin typeface="126-CAI978" panose="04030405020B02020C03" pitchFamily="82" charset="0"/>
                  <a:ea typeface="楷体_GB2312" panose="02010609030101010101" pitchFamily="49" charset="-122"/>
                </a:rPr>
                <a:t>05</a:t>
              </a:r>
              <a:endParaRPr lang="zh-CN" altLang="en-US" sz="3200" b="0" kern="0" dirty="0">
                <a:solidFill>
                  <a:srgbClr val="231916"/>
                </a:solidFill>
                <a:effectLst/>
                <a:latin typeface="126-CAI978" panose="04030405020B02020C03" pitchFamily="82" charset="0"/>
                <a:ea typeface="楷体_GB2312" panose="02010609030101010101" pitchFamily="49" charset="-122"/>
              </a:endParaRPr>
            </a:p>
          </p:txBody>
        </p:sp>
        <p:sp>
          <p:nvSpPr>
            <p:cNvPr id="35" name="矩形 34"/>
            <p:cNvSpPr/>
            <p:nvPr/>
          </p:nvSpPr>
          <p:spPr>
            <a:xfrm>
              <a:off x="1340770" y="5600416"/>
              <a:ext cx="2857850" cy="275929"/>
            </a:xfrm>
            <a:prstGeom prst="rect">
              <a:avLst/>
            </a:prstGeom>
            <a:solidFill>
              <a:srgbClr val="249C74"/>
            </a:solidFill>
            <a:ln w="3175" cap="flat" cmpd="sng" algn="ctr">
              <a:noFill/>
              <a:prstDash val="solid"/>
              <a:miter lim="800000"/>
            </a:ln>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36" name="文本框 35"/>
            <p:cNvSpPr txBox="1"/>
            <p:nvPr/>
          </p:nvSpPr>
          <p:spPr>
            <a:xfrm>
              <a:off x="1388163" y="5544583"/>
              <a:ext cx="2744662" cy="339452"/>
            </a:xfrm>
            <a:prstGeom prst="rect">
              <a:avLst/>
            </a:prstGeom>
            <a:noFill/>
          </p:spPr>
          <p:txBody>
            <a:bodyPr wrap="none" rtlCol="0">
              <a:spAutoFit/>
            </a:bodyPr>
            <a:lstStyle>
              <a:defPPr>
                <a:defRPr lang="zh-CN"/>
              </a:defPPr>
              <a:lvl1pPr>
                <a:lnSpc>
                  <a:spcPct val="150000"/>
                </a:lnSpc>
                <a:defRPr sz="1200" kern="0">
                  <a:solidFill>
                    <a:schemeClr val="bg1"/>
                  </a:solidFill>
                  <a:latin typeface="Arial Black" panose="020B0A04020102090204" pitchFamily="34" charset="0"/>
                  <a:ea typeface="思源黑体 CN Medium" panose="020B0600000000000000" pitchFamily="34" charset="-122"/>
                  <a:cs typeface="Arial" panose="020B0604020202020204" pitchFamily="34" charset="0"/>
                </a:defRPr>
              </a:lvl1pPr>
            </a:lstStyle>
            <a:p>
              <a:r>
                <a:rPr lang="en-US" altLang="zh-CN" dirty="0"/>
                <a:t>Persistent Binding Mechanism‌</a:t>
              </a:r>
              <a:endParaRPr lang="zh-CN" altLang="en-US" dirty="0"/>
            </a:p>
          </p:txBody>
        </p:sp>
        <p:sp>
          <p:nvSpPr>
            <p:cNvPr id="34" name="文本框 33"/>
            <p:cNvSpPr txBox="1"/>
            <p:nvPr/>
          </p:nvSpPr>
          <p:spPr>
            <a:xfrm>
              <a:off x="1286492" y="5974288"/>
              <a:ext cx="4257810" cy="409407"/>
            </a:xfrm>
            <a:prstGeom prst="rect">
              <a:avLst/>
            </a:prstGeom>
            <a:noFill/>
          </p:spPr>
          <p:txBody>
            <a:bodyPr wrap="square" rtlCol="0">
              <a:spAutoFit/>
            </a:bodyPr>
            <a:lstStyle>
              <a:defPPr>
                <a:defRPr lang="zh-CN"/>
              </a:defPPr>
              <a:lvl1pPr indent="0">
                <a:lnSpc>
                  <a:spcPct val="120000"/>
                </a:lnSpc>
                <a:spcBef>
                  <a:spcPts val="0"/>
                </a:spcBef>
                <a:buFont typeface="Arial" panose="020B0604020202020204" pitchFamily="34" charset="0"/>
                <a:buNone/>
                <a:defRPr sz="900" b="0" kern="0">
                  <a:latin typeface="Arial" panose="020B0604020202020204" pitchFamily="34" charset="0"/>
                  <a:ea typeface="思源黑体 CN Medium" panose="020B0600000000000000" pitchFamily="34" charset="-122"/>
                  <a:cs typeface="Arial" panose="020B0604020202020204" pitchFamily="34" charset="0"/>
                </a:defRPr>
              </a:lvl1pPr>
            </a:lstStyle>
            <a:p>
              <a:r>
                <a:rPr lang="en-US" altLang="zh-CN" dirty="0"/>
                <a:t>Single-pairing ensures continuous data transmission—no re-pairing required </a:t>
              </a:r>
              <a:endParaRPr lang="en-US" altLang="zh-CN" dirty="0"/>
            </a:p>
            <a:p>
              <a:r>
                <a:rPr lang="en-US" altLang="zh-CN" dirty="0"/>
                <a:t>when replacing terminals, instruments, or batteries.</a:t>
              </a:r>
              <a:endParaRPr lang="zh-CN" altLang="en-US" dirty="0"/>
            </a:p>
          </p:txBody>
        </p:sp>
      </p:grpSp>
      <p:grpSp>
        <p:nvGrpSpPr>
          <p:cNvPr id="37" name="组合 36"/>
          <p:cNvGrpSpPr/>
          <p:nvPr/>
        </p:nvGrpSpPr>
        <p:grpSpPr>
          <a:xfrm>
            <a:off x="6291649" y="3820459"/>
            <a:ext cx="5296175" cy="793760"/>
            <a:chOff x="6215450" y="1476252"/>
            <a:chExt cx="5296175" cy="793760"/>
          </a:xfrm>
        </p:grpSpPr>
        <p:sp>
          <p:nvSpPr>
            <p:cNvPr id="38" name="圆角矩形 46"/>
            <p:cNvSpPr/>
            <p:nvPr/>
          </p:nvSpPr>
          <p:spPr bwMode="auto">
            <a:xfrm>
              <a:off x="6215450" y="1672900"/>
              <a:ext cx="5296175" cy="573824"/>
            </a:xfrm>
            <a:prstGeom prst="roundRect">
              <a:avLst>
                <a:gd name="adj" fmla="val 6489"/>
              </a:avLst>
            </a:prstGeom>
            <a:solidFill>
              <a:srgbClr val="FFFFFF"/>
            </a:solidFill>
            <a:ln w="6350" algn="ctr">
              <a:noFill/>
              <a:round/>
            </a:ln>
          </p:spPr>
          <p:txBody>
            <a:bodyPr rtlCol="0" anchor="ctr"/>
            <a:lstStyle/>
            <a:p>
              <a:pPr algn="ctr">
                <a:spcBef>
                  <a:spcPts val="300"/>
                </a:spcBef>
                <a:buFont typeface="Arial" panose="020B0604020202020204" pitchFamily="34" charset="0"/>
                <a:buChar char="•"/>
              </a:pPr>
              <a:endParaRPr lang="zh-CN" altLang="en-US" sz="1200" b="0" dirty="0">
                <a:latin typeface="Arial" panose="020B0604020202020204"/>
              </a:endParaRPr>
            </a:p>
          </p:txBody>
        </p:sp>
        <p:sp>
          <p:nvSpPr>
            <p:cNvPr id="39" name="文本框 38"/>
            <p:cNvSpPr txBox="1"/>
            <p:nvPr/>
          </p:nvSpPr>
          <p:spPr>
            <a:xfrm>
              <a:off x="6898358" y="1898761"/>
              <a:ext cx="4192628" cy="274370"/>
            </a:xfrm>
            <a:prstGeom prst="rect">
              <a:avLst/>
            </a:prstGeom>
            <a:noFill/>
          </p:spPr>
          <p:txBody>
            <a:bodyPr wrap="square" rtlCol="0">
              <a:spAutoFit/>
            </a:bodyPr>
            <a:lstStyle>
              <a:defPPr>
                <a:defRPr lang="zh-CN"/>
              </a:defPPr>
              <a:lvl1pPr indent="0">
                <a:lnSpc>
                  <a:spcPct val="120000"/>
                </a:lnSpc>
                <a:spcBef>
                  <a:spcPts val="0"/>
                </a:spcBef>
                <a:buFont typeface="Arial" panose="020B0604020202020204" pitchFamily="34" charset="0"/>
                <a:buNone/>
                <a:defRPr sz="900" b="0" kern="0">
                  <a:latin typeface="Arial" panose="020B0604020202020204" pitchFamily="34" charset="0"/>
                  <a:ea typeface="思源黑体 CN Medium" panose="020B0600000000000000" pitchFamily="34" charset="-122"/>
                  <a:cs typeface="Arial" panose="020B0604020202020204" pitchFamily="34" charset="0"/>
                </a:defRPr>
              </a:lvl1pPr>
            </a:lstStyle>
            <a:p>
              <a:r>
                <a:rPr lang="en-US" altLang="zh-CN" dirty="0"/>
                <a:t>Operates for over ‌400,000 transmissions‌ on a single CR2032 battery.</a:t>
              </a:r>
              <a:endParaRPr lang="zh-CN" altLang="en-US" dirty="0"/>
            </a:p>
          </p:txBody>
        </p:sp>
        <p:sp>
          <p:nvSpPr>
            <p:cNvPr id="40" name="文本框 39"/>
            <p:cNvSpPr txBox="1"/>
            <p:nvPr/>
          </p:nvSpPr>
          <p:spPr>
            <a:xfrm>
              <a:off x="6216042" y="1685237"/>
              <a:ext cx="675436" cy="584775"/>
            </a:xfrm>
            <a:prstGeom prst="rect">
              <a:avLst/>
            </a:prstGeom>
            <a:noFill/>
          </p:spPr>
          <p:txBody>
            <a:bodyPr wrap="square" rtlCol="0">
              <a:spAutoFit/>
            </a:bodyPr>
            <a:lstStyle/>
            <a:p>
              <a:pPr algn="l"/>
              <a:r>
                <a:rPr lang="en-US" altLang="zh-CN" sz="3200" b="0" kern="0" dirty="0">
                  <a:solidFill>
                    <a:srgbClr val="231916"/>
                  </a:solidFill>
                  <a:effectLst/>
                  <a:latin typeface="126-CAI978" panose="04030405020B02020C03" pitchFamily="82" charset="0"/>
                  <a:ea typeface="楷体_GB2312" panose="02010609030101010101" pitchFamily="49" charset="-122"/>
                </a:rPr>
                <a:t>06</a:t>
              </a:r>
              <a:endParaRPr lang="zh-CN" altLang="en-US" sz="3200" b="0" kern="0" dirty="0">
                <a:solidFill>
                  <a:srgbClr val="231916"/>
                </a:solidFill>
                <a:effectLst/>
                <a:latin typeface="126-CAI978" panose="04030405020B02020C03" pitchFamily="82" charset="0"/>
                <a:ea typeface="楷体_GB2312" panose="02010609030101010101" pitchFamily="49" charset="-122"/>
              </a:endParaRPr>
            </a:p>
          </p:txBody>
        </p:sp>
        <p:sp>
          <p:nvSpPr>
            <p:cNvPr id="41" name="矩形 40"/>
            <p:cNvSpPr/>
            <p:nvPr/>
          </p:nvSpPr>
          <p:spPr>
            <a:xfrm>
              <a:off x="6952636" y="1529545"/>
              <a:ext cx="2766798" cy="275929"/>
            </a:xfrm>
            <a:prstGeom prst="rect">
              <a:avLst/>
            </a:prstGeom>
            <a:solidFill>
              <a:srgbClr val="249C74"/>
            </a:solidFill>
            <a:ln w="3175" cap="flat" cmpd="sng" algn="ctr">
              <a:noFill/>
              <a:prstDash val="solid"/>
              <a:miter lim="800000"/>
            </a:ln>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42" name="文本框 41"/>
            <p:cNvSpPr txBox="1"/>
            <p:nvPr/>
          </p:nvSpPr>
          <p:spPr>
            <a:xfrm>
              <a:off x="6974772" y="1476252"/>
              <a:ext cx="2744662" cy="339452"/>
            </a:xfrm>
            <a:prstGeom prst="rect">
              <a:avLst/>
            </a:prstGeom>
            <a:noFill/>
          </p:spPr>
          <p:txBody>
            <a:bodyPr wrap="none" rtlCol="0">
              <a:spAutoFit/>
            </a:bodyPr>
            <a:lstStyle/>
            <a:p>
              <a:pPr>
                <a:lnSpc>
                  <a:spcPct val="150000"/>
                </a:lnSpc>
              </a:pPr>
              <a:r>
                <a:rPr lang="en-US" altLang="zh-CN" sz="1200" kern="0" dirty="0">
                  <a:solidFill>
                    <a:schemeClr val="bg1"/>
                  </a:solidFill>
                  <a:latin typeface="Arial Black" panose="020B0A04020102090204" pitchFamily="34" charset="0"/>
                  <a:ea typeface="思源黑体 CN Medium" panose="020B0600000000000000" pitchFamily="34" charset="-122"/>
                  <a:cs typeface="Arial" panose="020B0604020202020204" pitchFamily="34" charset="0"/>
                </a:rPr>
                <a:t>Ultra-Low Power Consumption‌</a:t>
              </a:r>
              <a:endParaRPr lang="zh-CN" altLang="en-US" sz="1200" kern="0" dirty="0">
                <a:solidFill>
                  <a:schemeClr val="bg1"/>
                </a:solidFill>
                <a:latin typeface="Arial Black" panose="020B0A04020102090204" pitchFamily="34" charset="0"/>
                <a:ea typeface="思源黑体 CN Medium" panose="020B0600000000000000" pitchFamily="34" charset="-122"/>
                <a:cs typeface="Arial" panose="020B0604020202020204" pitchFamily="34" charset="0"/>
              </a:endParaRPr>
            </a:p>
          </p:txBody>
        </p:sp>
      </p:grpSp>
      <p:grpSp>
        <p:nvGrpSpPr>
          <p:cNvPr id="43" name="组合 42"/>
          <p:cNvGrpSpPr/>
          <p:nvPr/>
        </p:nvGrpSpPr>
        <p:grpSpPr>
          <a:xfrm>
            <a:off x="601142" y="4782532"/>
            <a:ext cx="5295583" cy="948943"/>
            <a:chOff x="6216042" y="2802867"/>
            <a:chExt cx="5295583" cy="948943"/>
          </a:xfrm>
        </p:grpSpPr>
        <p:sp>
          <p:nvSpPr>
            <p:cNvPr id="44" name="圆角矩形 46"/>
            <p:cNvSpPr/>
            <p:nvPr/>
          </p:nvSpPr>
          <p:spPr bwMode="auto">
            <a:xfrm>
              <a:off x="6216042" y="3003010"/>
              <a:ext cx="5295583" cy="748800"/>
            </a:xfrm>
            <a:prstGeom prst="roundRect">
              <a:avLst>
                <a:gd name="adj" fmla="val 7466"/>
              </a:avLst>
            </a:prstGeom>
            <a:solidFill>
              <a:srgbClr val="FFFFFF"/>
            </a:solidFill>
            <a:ln w="6350" algn="ctr">
              <a:noFill/>
              <a:round/>
            </a:ln>
          </p:spPr>
          <p:txBody>
            <a:bodyPr rtlCol="0" anchor="ctr"/>
            <a:lstStyle/>
            <a:p>
              <a:pPr algn="ctr">
                <a:spcBef>
                  <a:spcPts val="300"/>
                </a:spcBef>
                <a:buFont typeface="Arial" panose="020B0604020202020204" pitchFamily="34" charset="0"/>
                <a:buChar char="•"/>
              </a:pPr>
              <a:endParaRPr lang="zh-CN" altLang="en-US" sz="1200" b="0" dirty="0">
                <a:latin typeface="Arial" panose="020B0604020202020204"/>
              </a:endParaRPr>
            </a:p>
          </p:txBody>
        </p:sp>
        <p:sp>
          <p:nvSpPr>
            <p:cNvPr id="45" name="矩形 44"/>
            <p:cNvSpPr/>
            <p:nvPr/>
          </p:nvSpPr>
          <p:spPr>
            <a:xfrm>
              <a:off x="6952636" y="2858700"/>
              <a:ext cx="1251960" cy="275929"/>
            </a:xfrm>
            <a:prstGeom prst="rect">
              <a:avLst/>
            </a:prstGeom>
            <a:solidFill>
              <a:srgbClr val="249C74"/>
            </a:solidFill>
            <a:ln w="3175" cap="flat" cmpd="sng" algn="ctr">
              <a:noFill/>
              <a:prstDash val="solid"/>
              <a:miter lim="800000"/>
            </a:ln>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46" name="文本框 45"/>
            <p:cNvSpPr txBox="1"/>
            <p:nvPr/>
          </p:nvSpPr>
          <p:spPr>
            <a:xfrm>
              <a:off x="6974772" y="2802867"/>
              <a:ext cx="1229824" cy="340606"/>
            </a:xfrm>
            <a:prstGeom prst="rect">
              <a:avLst/>
            </a:prstGeom>
            <a:noFill/>
          </p:spPr>
          <p:txBody>
            <a:bodyPr wrap="none" rtlCol="0">
              <a:spAutoFit/>
            </a:bodyPr>
            <a:lstStyle/>
            <a:p>
              <a:pPr>
                <a:lnSpc>
                  <a:spcPct val="150000"/>
                </a:lnSpc>
              </a:pPr>
              <a:r>
                <a:rPr lang="en-US" altLang="zh-CN" sz="1200" kern="0" dirty="0">
                  <a:solidFill>
                    <a:schemeClr val="bg1"/>
                  </a:solidFill>
                  <a:latin typeface="Arial Black" panose="020B0A04020102090204" pitchFamily="34" charset="0"/>
                  <a:ea typeface="思源黑体 CN Medium" panose="020B0600000000000000" pitchFamily="34" charset="-122"/>
                  <a:cs typeface="Arial" panose="020B0604020202020204" pitchFamily="34" charset="0"/>
                </a:rPr>
                <a:t>Data Format</a:t>
              </a:r>
              <a:endParaRPr lang="zh-CN" altLang="en-US" sz="1200" kern="0" dirty="0">
                <a:solidFill>
                  <a:schemeClr val="bg1"/>
                </a:solidFill>
                <a:latin typeface="Arial Black" panose="020B0A04020102090204" pitchFamily="34" charset="0"/>
                <a:ea typeface="思源黑体 CN Medium" panose="020B0600000000000000" pitchFamily="34" charset="-122"/>
                <a:cs typeface="Arial" panose="020B0604020202020204" pitchFamily="34" charset="0"/>
              </a:endParaRPr>
            </a:p>
          </p:txBody>
        </p:sp>
        <p:sp>
          <p:nvSpPr>
            <p:cNvPr id="47" name="文本框 46"/>
            <p:cNvSpPr txBox="1"/>
            <p:nvPr/>
          </p:nvSpPr>
          <p:spPr>
            <a:xfrm>
              <a:off x="6216042" y="3110304"/>
              <a:ext cx="675436" cy="584775"/>
            </a:xfrm>
            <a:prstGeom prst="rect">
              <a:avLst/>
            </a:prstGeom>
            <a:noFill/>
          </p:spPr>
          <p:txBody>
            <a:bodyPr wrap="square" rtlCol="0">
              <a:spAutoFit/>
            </a:bodyPr>
            <a:lstStyle/>
            <a:p>
              <a:pPr algn="l"/>
              <a:r>
                <a:rPr lang="en-US" altLang="zh-CN" sz="3200" b="0" kern="0" dirty="0">
                  <a:solidFill>
                    <a:srgbClr val="231916"/>
                  </a:solidFill>
                  <a:effectLst/>
                  <a:latin typeface="126-CAI978" panose="04030405020B02020C03" pitchFamily="82" charset="0"/>
                  <a:ea typeface="楷体_GB2312" panose="02010609030101010101" pitchFamily="49" charset="-122"/>
                </a:rPr>
                <a:t>07</a:t>
              </a:r>
              <a:endParaRPr lang="zh-CN" altLang="en-US" sz="3200" b="0" kern="0" dirty="0">
                <a:solidFill>
                  <a:srgbClr val="231916"/>
                </a:solidFill>
                <a:effectLst/>
                <a:latin typeface="126-CAI978" panose="04030405020B02020C03" pitchFamily="82" charset="0"/>
                <a:ea typeface="楷体_GB2312" panose="02010609030101010101" pitchFamily="49" charset="-122"/>
              </a:endParaRPr>
            </a:p>
          </p:txBody>
        </p:sp>
        <p:sp>
          <p:nvSpPr>
            <p:cNvPr id="48" name="文本框 47"/>
            <p:cNvSpPr txBox="1"/>
            <p:nvPr/>
          </p:nvSpPr>
          <p:spPr>
            <a:xfrm>
              <a:off x="6890721" y="3237835"/>
              <a:ext cx="4558989" cy="409407"/>
            </a:xfrm>
            <a:prstGeom prst="rect">
              <a:avLst/>
            </a:prstGeom>
            <a:noFill/>
          </p:spPr>
          <p:txBody>
            <a:bodyPr wrap="square" rtlCol="0">
              <a:spAutoFit/>
            </a:bodyPr>
            <a:lstStyle>
              <a:defPPr>
                <a:defRPr lang="zh-CN"/>
              </a:defPPr>
              <a:lvl1pPr indent="0">
                <a:lnSpc>
                  <a:spcPct val="120000"/>
                </a:lnSpc>
                <a:spcBef>
                  <a:spcPts val="0"/>
                </a:spcBef>
                <a:buFont typeface="Arial" panose="020B0604020202020204" pitchFamily="34" charset="0"/>
                <a:buNone/>
                <a:defRPr sz="900" b="0" kern="0">
                  <a:latin typeface="Arial" panose="020B0604020202020204" pitchFamily="34" charset="0"/>
                  <a:ea typeface="思源黑体 CN Medium" panose="020B0600000000000000" pitchFamily="34" charset="-122"/>
                  <a:cs typeface="Arial" panose="020B0604020202020204" pitchFamily="34" charset="0"/>
                </a:defRPr>
              </a:lvl1pPr>
            </a:lstStyle>
            <a:p>
              <a:r>
                <a:rPr lang="en-US" altLang="zh-CN" dirty="0"/>
                <a:t>Supports multiple data </a:t>
              </a:r>
              <a:r>
                <a:rPr lang="en-US" altLang="zh-CN" dirty="0" err="1"/>
                <a:t>fomats</a:t>
              </a:r>
              <a:r>
                <a:rPr lang="en-US" altLang="zh-CN" dirty="0"/>
                <a:t>: e.g., Value + Enter, Value + TAB, ID number + Value </a:t>
              </a:r>
              <a:endParaRPr lang="en-US" altLang="zh-CN" dirty="0"/>
            </a:p>
            <a:p>
              <a:r>
                <a:rPr lang="en-US" altLang="zh-CN" dirty="0"/>
                <a:t>+ Enter, etc.</a:t>
              </a:r>
              <a:endParaRPr lang="zh-CN" altLang="en-US" dirty="0"/>
            </a:p>
          </p:txBody>
        </p:sp>
      </p:grpSp>
      <p:grpSp>
        <p:nvGrpSpPr>
          <p:cNvPr id="49" name="组合 48"/>
          <p:cNvGrpSpPr/>
          <p:nvPr/>
        </p:nvGrpSpPr>
        <p:grpSpPr>
          <a:xfrm>
            <a:off x="6291649" y="4736356"/>
            <a:ext cx="5296175" cy="779092"/>
            <a:chOff x="6215450" y="3904973"/>
            <a:chExt cx="5296175" cy="779092"/>
          </a:xfrm>
        </p:grpSpPr>
        <p:sp>
          <p:nvSpPr>
            <p:cNvPr id="50" name="圆角矩形 46"/>
            <p:cNvSpPr/>
            <p:nvPr/>
          </p:nvSpPr>
          <p:spPr bwMode="auto">
            <a:xfrm>
              <a:off x="6215450" y="4082557"/>
              <a:ext cx="5296175" cy="568119"/>
            </a:xfrm>
            <a:prstGeom prst="roundRect">
              <a:avLst>
                <a:gd name="adj" fmla="val 10401"/>
              </a:avLst>
            </a:prstGeom>
            <a:solidFill>
              <a:srgbClr val="FFFFFF"/>
            </a:solidFill>
            <a:ln w="6350" algn="ctr">
              <a:noFill/>
              <a:round/>
            </a:ln>
          </p:spPr>
          <p:txBody>
            <a:bodyPr rtlCol="0" anchor="ctr"/>
            <a:lstStyle/>
            <a:p>
              <a:pPr algn="ctr">
                <a:spcBef>
                  <a:spcPts val="300"/>
                </a:spcBef>
                <a:buFont typeface="Arial" panose="020B0604020202020204" pitchFamily="34" charset="0"/>
                <a:buChar char="•"/>
              </a:pPr>
              <a:endParaRPr lang="zh-CN" altLang="en-US" sz="1200" b="0" dirty="0">
                <a:latin typeface="Arial" panose="020B0604020202020204"/>
              </a:endParaRPr>
            </a:p>
          </p:txBody>
        </p:sp>
        <p:sp>
          <p:nvSpPr>
            <p:cNvPr id="51" name="矩形 50"/>
            <p:cNvSpPr/>
            <p:nvPr/>
          </p:nvSpPr>
          <p:spPr>
            <a:xfrm>
              <a:off x="6952636" y="3951280"/>
              <a:ext cx="1384120" cy="275929"/>
            </a:xfrm>
            <a:prstGeom prst="rect">
              <a:avLst/>
            </a:prstGeom>
            <a:solidFill>
              <a:srgbClr val="249C74"/>
            </a:solidFill>
            <a:ln w="3175" cap="flat" cmpd="sng" algn="ctr">
              <a:noFill/>
              <a:prstDash val="solid"/>
              <a:miter lim="800000"/>
            </a:ln>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52" name="文本框 51"/>
            <p:cNvSpPr txBox="1"/>
            <p:nvPr/>
          </p:nvSpPr>
          <p:spPr>
            <a:xfrm>
              <a:off x="6974772" y="3904973"/>
              <a:ext cx="1332416" cy="339452"/>
            </a:xfrm>
            <a:prstGeom prst="rect">
              <a:avLst/>
            </a:prstGeom>
            <a:noFill/>
          </p:spPr>
          <p:txBody>
            <a:bodyPr wrap="none" rtlCol="0">
              <a:spAutoFit/>
            </a:bodyPr>
            <a:lstStyle>
              <a:defPPr>
                <a:defRPr lang="ja-JP"/>
              </a:defPPr>
              <a:lvl1pPr algn="ctr">
                <a:lnSpc>
                  <a:spcPct val="150000"/>
                </a:lnSpc>
                <a:defRPr sz="1200" b="0" kern="0">
                  <a:solidFill>
                    <a:srgbClr val="FFFFFF"/>
                  </a:solidFill>
                  <a:latin typeface="思源黑体 CN Medium" panose="020B0600000000000000" pitchFamily="34" charset="-122"/>
                  <a:ea typeface="思源黑体 CN Medium" panose="020B0600000000000000" pitchFamily="34" charset="-122"/>
                </a:defRPr>
              </a:lvl1pPr>
            </a:lstStyle>
            <a:p>
              <a:pPr algn="l"/>
              <a:r>
                <a:rPr lang="en-US" altLang="zh-CN" dirty="0">
                  <a:solidFill>
                    <a:schemeClr val="bg1"/>
                  </a:solidFill>
                  <a:latin typeface="Arial Black" panose="020B0A04020102090204" pitchFamily="34" charset="0"/>
                  <a:cs typeface="Arial" panose="020B0604020202020204" pitchFamily="34" charset="0"/>
                </a:rPr>
                <a:t>Data Security‌</a:t>
              </a:r>
              <a:endParaRPr lang="zh-CN" altLang="en-US" dirty="0">
                <a:solidFill>
                  <a:schemeClr val="bg1"/>
                </a:solidFill>
                <a:latin typeface="Arial Black" panose="020B0A04020102090204" pitchFamily="34" charset="0"/>
                <a:cs typeface="Arial" panose="020B0604020202020204" pitchFamily="34" charset="0"/>
              </a:endParaRPr>
            </a:p>
          </p:txBody>
        </p:sp>
        <p:sp>
          <p:nvSpPr>
            <p:cNvPr id="53" name="文本框 52"/>
            <p:cNvSpPr txBox="1"/>
            <p:nvPr/>
          </p:nvSpPr>
          <p:spPr>
            <a:xfrm>
              <a:off x="6921583" y="4321271"/>
              <a:ext cx="3679743" cy="298608"/>
            </a:xfrm>
            <a:prstGeom prst="rect">
              <a:avLst/>
            </a:prstGeom>
            <a:noFill/>
          </p:spPr>
          <p:txBody>
            <a:bodyPr wrap="square" rtlCol="0">
              <a:spAutoFit/>
            </a:bodyPr>
            <a:lstStyle>
              <a:defPPr>
                <a:defRPr lang="zh-CN"/>
              </a:defPPr>
              <a:lvl1pPr indent="0">
                <a:lnSpc>
                  <a:spcPct val="120000"/>
                </a:lnSpc>
                <a:spcBef>
                  <a:spcPts val="0"/>
                </a:spcBef>
                <a:buFont typeface="Arial" panose="020B0604020202020204" pitchFamily="34" charset="0"/>
                <a:buNone/>
                <a:defRPr sz="900" b="0" kern="0">
                  <a:latin typeface="Arial" panose="020B0604020202020204" pitchFamily="34" charset="0"/>
                  <a:ea typeface="思源黑体 CN Medium" panose="020B0600000000000000" pitchFamily="34" charset="-122"/>
                  <a:cs typeface="Arial" panose="020B0604020202020204" pitchFamily="34" charset="0"/>
                </a:defRPr>
              </a:lvl1pPr>
            </a:lstStyle>
            <a:p>
              <a:r>
                <a:rPr lang="en-US" altLang="zh-CN" dirty="0"/>
                <a:t>Optional ‌AES128 encryption‌ for critical data protection.</a:t>
              </a:r>
              <a:endParaRPr lang="zh-CN" altLang="en-US" dirty="0"/>
            </a:p>
          </p:txBody>
        </p:sp>
        <p:sp>
          <p:nvSpPr>
            <p:cNvPr id="54" name="文本框 53"/>
            <p:cNvSpPr txBox="1"/>
            <p:nvPr/>
          </p:nvSpPr>
          <p:spPr>
            <a:xfrm>
              <a:off x="6216042" y="4099290"/>
              <a:ext cx="675436" cy="584775"/>
            </a:xfrm>
            <a:prstGeom prst="rect">
              <a:avLst/>
            </a:prstGeom>
            <a:noFill/>
          </p:spPr>
          <p:txBody>
            <a:bodyPr wrap="square" rtlCol="0">
              <a:spAutoFit/>
            </a:bodyPr>
            <a:lstStyle/>
            <a:p>
              <a:pPr algn="l"/>
              <a:r>
                <a:rPr lang="en-US" altLang="zh-CN" sz="3200" b="0" kern="0" dirty="0">
                  <a:solidFill>
                    <a:srgbClr val="231916"/>
                  </a:solidFill>
                  <a:effectLst/>
                  <a:latin typeface="126-CAI978" panose="04030405020B02020C03" pitchFamily="82" charset="0"/>
                  <a:ea typeface="楷体_GB2312" panose="02010609030101010101" pitchFamily="49" charset="-122"/>
                </a:rPr>
                <a:t>08</a:t>
              </a:r>
              <a:endParaRPr lang="zh-CN" altLang="en-US" sz="3200" b="0" kern="0" dirty="0">
                <a:solidFill>
                  <a:srgbClr val="231916"/>
                </a:solidFill>
                <a:effectLst/>
                <a:latin typeface="126-CAI978" panose="04030405020B02020C03" pitchFamily="82" charset="0"/>
                <a:ea typeface="楷体_GB2312" panose="02010609030101010101" pitchFamily="49" charset="-122"/>
              </a:endParaRPr>
            </a:p>
          </p:txBody>
        </p:sp>
      </p:grpSp>
      <p:grpSp>
        <p:nvGrpSpPr>
          <p:cNvPr id="55" name="组合 54"/>
          <p:cNvGrpSpPr/>
          <p:nvPr/>
        </p:nvGrpSpPr>
        <p:grpSpPr>
          <a:xfrm>
            <a:off x="601142" y="5788460"/>
            <a:ext cx="5295583" cy="802359"/>
            <a:chOff x="6162758" y="4719036"/>
            <a:chExt cx="5295583" cy="802359"/>
          </a:xfrm>
        </p:grpSpPr>
        <p:sp>
          <p:nvSpPr>
            <p:cNvPr id="56" name="圆角矩形 46"/>
            <p:cNvSpPr/>
            <p:nvPr/>
          </p:nvSpPr>
          <p:spPr bwMode="auto">
            <a:xfrm>
              <a:off x="6162758" y="4907422"/>
              <a:ext cx="5295583" cy="594086"/>
            </a:xfrm>
            <a:prstGeom prst="roundRect">
              <a:avLst>
                <a:gd name="adj" fmla="val 6489"/>
              </a:avLst>
            </a:prstGeom>
            <a:solidFill>
              <a:srgbClr val="FFFFFF"/>
            </a:solidFill>
            <a:ln w="6350" algn="ctr">
              <a:noFill/>
              <a:round/>
            </a:ln>
          </p:spPr>
          <p:txBody>
            <a:bodyPr rtlCol="0" anchor="ctr"/>
            <a:lstStyle/>
            <a:p>
              <a:pPr algn="ctr">
                <a:spcBef>
                  <a:spcPts val="300"/>
                </a:spcBef>
                <a:buFont typeface="Arial" panose="020B0604020202020204" pitchFamily="34" charset="0"/>
                <a:buChar char="•"/>
              </a:pPr>
              <a:endParaRPr lang="zh-CN" altLang="en-US" sz="1200" b="0" dirty="0">
                <a:latin typeface="Arial" panose="020B0604020202020204"/>
              </a:endParaRPr>
            </a:p>
          </p:txBody>
        </p:sp>
        <p:sp>
          <p:nvSpPr>
            <p:cNvPr id="57" name="文本框 56"/>
            <p:cNvSpPr txBox="1"/>
            <p:nvPr/>
          </p:nvSpPr>
          <p:spPr>
            <a:xfrm>
              <a:off x="6216042" y="4936620"/>
              <a:ext cx="675436" cy="584775"/>
            </a:xfrm>
            <a:prstGeom prst="rect">
              <a:avLst/>
            </a:prstGeom>
            <a:noFill/>
          </p:spPr>
          <p:txBody>
            <a:bodyPr wrap="square" rtlCol="0">
              <a:spAutoFit/>
            </a:bodyPr>
            <a:lstStyle/>
            <a:p>
              <a:pPr algn="l"/>
              <a:r>
                <a:rPr lang="en-US" altLang="zh-CN" sz="3200" b="0" kern="0" dirty="0">
                  <a:solidFill>
                    <a:srgbClr val="231916"/>
                  </a:solidFill>
                  <a:effectLst/>
                  <a:latin typeface="126-CAI978" panose="04030405020B02020C03" pitchFamily="82" charset="0"/>
                  <a:ea typeface="楷体_GB2312" panose="02010609030101010101" pitchFamily="49" charset="-122"/>
                </a:rPr>
                <a:t>09</a:t>
              </a:r>
              <a:endParaRPr lang="zh-CN" altLang="en-US" sz="3200" b="0" kern="0" dirty="0">
                <a:solidFill>
                  <a:srgbClr val="231916"/>
                </a:solidFill>
                <a:effectLst/>
                <a:latin typeface="126-CAI978" panose="04030405020B02020C03" pitchFamily="82" charset="0"/>
                <a:ea typeface="楷体_GB2312" panose="02010609030101010101" pitchFamily="49" charset="-122"/>
              </a:endParaRPr>
            </a:p>
          </p:txBody>
        </p:sp>
        <p:sp>
          <p:nvSpPr>
            <p:cNvPr id="58" name="矩形 57"/>
            <p:cNvSpPr/>
            <p:nvPr/>
          </p:nvSpPr>
          <p:spPr>
            <a:xfrm>
              <a:off x="6899352" y="4774869"/>
              <a:ext cx="1964264" cy="275929"/>
            </a:xfrm>
            <a:prstGeom prst="rect">
              <a:avLst/>
            </a:prstGeom>
            <a:solidFill>
              <a:srgbClr val="249C74"/>
            </a:solidFill>
            <a:ln w="3175" cap="flat" cmpd="sng" algn="ctr">
              <a:noFill/>
              <a:prstDash val="solid"/>
              <a:miter lim="800000"/>
            </a:ln>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59" name="文本框 58"/>
            <p:cNvSpPr txBox="1"/>
            <p:nvPr/>
          </p:nvSpPr>
          <p:spPr>
            <a:xfrm>
              <a:off x="6939524" y="4719036"/>
              <a:ext cx="1871025" cy="339452"/>
            </a:xfrm>
            <a:prstGeom prst="rect">
              <a:avLst/>
            </a:prstGeom>
            <a:noFill/>
          </p:spPr>
          <p:txBody>
            <a:bodyPr wrap="none" rtlCol="0">
              <a:spAutoFit/>
            </a:bodyPr>
            <a:lstStyle>
              <a:defPPr>
                <a:defRPr lang="ja-JP"/>
              </a:defPPr>
              <a:lvl1pPr algn="ctr">
                <a:lnSpc>
                  <a:spcPct val="150000"/>
                </a:lnSpc>
                <a:defRPr sz="1200" b="0" kern="0">
                  <a:solidFill>
                    <a:srgbClr val="FFFFFF"/>
                  </a:solidFill>
                  <a:latin typeface="思源黑体 CN Medium" panose="020B0600000000000000" pitchFamily="34" charset="-122"/>
                  <a:ea typeface="思源黑体 CN Medium" panose="020B0600000000000000" pitchFamily="34" charset="-122"/>
                </a:defRPr>
              </a:lvl1pPr>
            </a:lstStyle>
            <a:p>
              <a:pPr algn="l"/>
              <a:r>
                <a:rPr lang="en-US" altLang="zh-CN" dirty="0">
                  <a:solidFill>
                    <a:schemeClr val="bg1"/>
                  </a:solidFill>
                  <a:latin typeface="Arial Black" panose="020B0A04020102090204" pitchFamily="34" charset="0"/>
                  <a:cs typeface="Arial" panose="020B0604020202020204" pitchFamily="34" charset="0"/>
                </a:rPr>
                <a:t>Deep Customization‌</a:t>
              </a:r>
              <a:endParaRPr lang="zh-CN" altLang="en-US" dirty="0">
                <a:solidFill>
                  <a:schemeClr val="bg1"/>
                </a:solidFill>
                <a:latin typeface="Arial Black" panose="020B0A04020102090204" pitchFamily="34" charset="0"/>
                <a:cs typeface="Arial" panose="020B0604020202020204" pitchFamily="34" charset="0"/>
              </a:endParaRPr>
            </a:p>
          </p:txBody>
        </p:sp>
        <p:sp>
          <p:nvSpPr>
            <p:cNvPr id="60" name="文本框 59"/>
            <p:cNvSpPr txBox="1"/>
            <p:nvPr/>
          </p:nvSpPr>
          <p:spPr>
            <a:xfrm>
              <a:off x="6838194" y="5162114"/>
              <a:ext cx="4259412" cy="243208"/>
            </a:xfrm>
            <a:prstGeom prst="rect">
              <a:avLst/>
            </a:prstGeom>
            <a:noFill/>
          </p:spPr>
          <p:txBody>
            <a:bodyPr wrap="square" rtlCol="0">
              <a:spAutoFit/>
            </a:bodyPr>
            <a:lstStyle>
              <a:defPPr>
                <a:defRPr lang="zh-CN"/>
              </a:defPPr>
              <a:lvl1pPr indent="0">
                <a:lnSpc>
                  <a:spcPct val="120000"/>
                </a:lnSpc>
                <a:spcBef>
                  <a:spcPts val="0"/>
                </a:spcBef>
                <a:buFont typeface="Arial" panose="020B0604020202020204" pitchFamily="34" charset="0"/>
                <a:buNone/>
                <a:defRPr sz="900" b="0" kern="0">
                  <a:latin typeface="Arial" panose="020B0604020202020204" pitchFamily="34" charset="0"/>
                  <a:ea typeface="思源黑体 CN Medium" panose="020B0600000000000000" pitchFamily="34" charset="-122"/>
                  <a:cs typeface="Arial" panose="020B0604020202020204" pitchFamily="34" charset="0"/>
                </a:defRPr>
              </a:lvl1pPr>
            </a:lstStyle>
            <a:p>
              <a:r>
                <a:rPr lang="en-US" altLang="zh-CN" dirty="0"/>
                <a:t>Provides bespoke data transmission solutions tailored to client specifications.</a:t>
              </a:r>
              <a:endParaRPr lang="zh-CN" altLang="en-US" dirty="0"/>
            </a:p>
          </p:txBody>
        </p:sp>
      </p:grpSp>
      <p:grpSp>
        <p:nvGrpSpPr>
          <p:cNvPr id="61" name="组合 60"/>
          <p:cNvGrpSpPr/>
          <p:nvPr/>
        </p:nvGrpSpPr>
        <p:grpSpPr>
          <a:xfrm>
            <a:off x="6291649" y="5637583"/>
            <a:ext cx="5296175" cy="1189240"/>
            <a:chOff x="6215450" y="5544583"/>
            <a:chExt cx="5296175" cy="1189240"/>
          </a:xfrm>
        </p:grpSpPr>
        <p:sp>
          <p:nvSpPr>
            <p:cNvPr id="62" name="圆角矩形 46"/>
            <p:cNvSpPr/>
            <p:nvPr/>
          </p:nvSpPr>
          <p:spPr bwMode="auto">
            <a:xfrm>
              <a:off x="6215450" y="5732468"/>
              <a:ext cx="5296175" cy="753827"/>
            </a:xfrm>
            <a:prstGeom prst="roundRect">
              <a:avLst>
                <a:gd name="adj" fmla="val 6489"/>
              </a:avLst>
            </a:prstGeom>
            <a:solidFill>
              <a:srgbClr val="FFFFFF"/>
            </a:solidFill>
            <a:ln w="6350" algn="ctr">
              <a:noFill/>
              <a:round/>
            </a:ln>
          </p:spPr>
          <p:txBody>
            <a:bodyPr rtlCol="0" anchor="ctr"/>
            <a:lstStyle/>
            <a:p>
              <a:pPr algn="ctr">
                <a:spcBef>
                  <a:spcPts val="300"/>
                </a:spcBef>
                <a:buFont typeface="Arial" panose="020B0604020202020204" pitchFamily="34" charset="0"/>
                <a:buChar char="•"/>
              </a:pPr>
              <a:endParaRPr lang="zh-CN" altLang="en-US" sz="1200" b="0" dirty="0">
                <a:latin typeface="Arial" panose="020B0604020202020204"/>
              </a:endParaRPr>
            </a:p>
          </p:txBody>
        </p:sp>
        <p:sp>
          <p:nvSpPr>
            <p:cNvPr id="63" name="文本框 62"/>
            <p:cNvSpPr txBox="1"/>
            <p:nvPr/>
          </p:nvSpPr>
          <p:spPr>
            <a:xfrm>
              <a:off x="6216042" y="5889971"/>
              <a:ext cx="675436" cy="584775"/>
            </a:xfrm>
            <a:prstGeom prst="rect">
              <a:avLst/>
            </a:prstGeom>
            <a:noFill/>
          </p:spPr>
          <p:txBody>
            <a:bodyPr wrap="square" rtlCol="0">
              <a:spAutoFit/>
            </a:bodyPr>
            <a:lstStyle/>
            <a:p>
              <a:pPr algn="l"/>
              <a:r>
                <a:rPr lang="en-US" altLang="zh-CN" sz="3200" b="0" kern="0" dirty="0">
                  <a:solidFill>
                    <a:srgbClr val="231916"/>
                  </a:solidFill>
                  <a:effectLst/>
                  <a:latin typeface="126-CAI978" panose="04030405020B02020C03" pitchFamily="82" charset="0"/>
                  <a:ea typeface="楷体_GB2312" panose="02010609030101010101" pitchFamily="49" charset="-122"/>
                </a:rPr>
                <a:t>10</a:t>
              </a:r>
              <a:endParaRPr lang="zh-CN" altLang="en-US" sz="3200" b="0" kern="0" dirty="0">
                <a:solidFill>
                  <a:srgbClr val="231916"/>
                </a:solidFill>
                <a:effectLst/>
                <a:latin typeface="126-CAI978" panose="04030405020B02020C03" pitchFamily="82" charset="0"/>
                <a:ea typeface="楷体_GB2312" panose="02010609030101010101" pitchFamily="49" charset="-122"/>
              </a:endParaRPr>
            </a:p>
          </p:txBody>
        </p:sp>
        <p:sp>
          <p:nvSpPr>
            <p:cNvPr id="64" name="矩形 63"/>
            <p:cNvSpPr/>
            <p:nvPr/>
          </p:nvSpPr>
          <p:spPr>
            <a:xfrm>
              <a:off x="6952637" y="5600416"/>
              <a:ext cx="2930303" cy="275929"/>
            </a:xfrm>
            <a:prstGeom prst="rect">
              <a:avLst/>
            </a:prstGeom>
            <a:solidFill>
              <a:srgbClr val="249C74"/>
            </a:solidFill>
            <a:ln w="3175" cap="flat" cmpd="sng" algn="ctr">
              <a:noFill/>
              <a:prstDash val="solid"/>
              <a:miter lim="800000"/>
            </a:ln>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65" name="文本框 64"/>
            <p:cNvSpPr txBox="1"/>
            <p:nvPr/>
          </p:nvSpPr>
          <p:spPr>
            <a:xfrm>
              <a:off x="6974772" y="5544583"/>
              <a:ext cx="2908168" cy="339452"/>
            </a:xfrm>
            <a:prstGeom prst="rect">
              <a:avLst/>
            </a:prstGeom>
            <a:noFill/>
          </p:spPr>
          <p:txBody>
            <a:bodyPr wrap="none" rtlCol="0">
              <a:spAutoFit/>
            </a:bodyPr>
            <a:lstStyle>
              <a:defPPr>
                <a:defRPr lang="ja-JP"/>
              </a:defPPr>
              <a:lvl1pPr algn="ctr">
                <a:lnSpc>
                  <a:spcPct val="150000"/>
                </a:lnSpc>
                <a:defRPr sz="1200" b="0" kern="0">
                  <a:solidFill>
                    <a:srgbClr val="FFFFFF"/>
                  </a:solidFill>
                  <a:latin typeface="思源黑体 CN Medium" panose="020B0600000000000000" pitchFamily="34" charset="-122"/>
                  <a:ea typeface="思源黑体 CN Medium" panose="020B0600000000000000" pitchFamily="34" charset="-122"/>
                </a:defRPr>
              </a:lvl1pPr>
            </a:lstStyle>
            <a:p>
              <a:pPr algn="l"/>
              <a:r>
                <a:rPr lang="en-US" altLang="zh-CN" dirty="0">
                  <a:solidFill>
                    <a:schemeClr val="bg1"/>
                  </a:solidFill>
                  <a:latin typeface="Arial Black" panose="020B0A04020102090204" pitchFamily="34" charset="0"/>
                  <a:cs typeface="Arial" panose="020B0604020202020204" pitchFamily="34" charset="0"/>
                </a:rPr>
                <a:t>Advanced Analytics Capabilities‌</a:t>
              </a:r>
              <a:endParaRPr lang="zh-CN" altLang="en-US" dirty="0">
                <a:solidFill>
                  <a:schemeClr val="bg1"/>
                </a:solidFill>
                <a:latin typeface="Arial Black" panose="020B0A04020102090204" pitchFamily="34" charset="0"/>
                <a:cs typeface="Arial" panose="020B0604020202020204" pitchFamily="34" charset="0"/>
              </a:endParaRPr>
            </a:p>
          </p:txBody>
        </p:sp>
        <p:sp>
          <p:nvSpPr>
            <p:cNvPr id="66" name="文本框 65"/>
            <p:cNvSpPr txBox="1"/>
            <p:nvPr/>
          </p:nvSpPr>
          <p:spPr>
            <a:xfrm>
              <a:off x="6898358" y="5972461"/>
              <a:ext cx="4116443" cy="761362"/>
            </a:xfrm>
            <a:prstGeom prst="rect">
              <a:avLst/>
            </a:prstGeom>
            <a:noFill/>
          </p:spPr>
          <p:txBody>
            <a:bodyPr wrap="square" rtlCol="0">
              <a:spAutoFit/>
            </a:bodyPr>
            <a:lstStyle>
              <a:defPPr>
                <a:defRPr lang="zh-CN"/>
              </a:defPPr>
              <a:lvl1pPr indent="0">
                <a:lnSpc>
                  <a:spcPct val="120000"/>
                </a:lnSpc>
                <a:spcBef>
                  <a:spcPts val="0"/>
                </a:spcBef>
                <a:buFont typeface="Arial" panose="020B0604020202020204" pitchFamily="34" charset="0"/>
                <a:buNone/>
                <a:defRPr sz="900" b="0" kern="0">
                  <a:latin typeface="Arial" panose="020B0604020202020204" pitchFamily="34" charset="0"/>
                  <a:ea typeface="思源黑体 CN Medium" panose="020B0600000000000000" pitchFamily="34" charset="-122"/>
                  <a:cs typeface="Arial" panose="020B0604020202020204" pitchFamily="34" charset="0"/>
                </a:defRPr>
              </a:lvl1pPr>
            </a:lstStyle>
            <a:p>
              <a:r>
                <a:rPr lang="en-US" altLang="zh-CN" dirty="0"/>
                <a:t> Mature supporting software collects, aggregates, and analyzes measurement data, enabling streamlined, intelligent, and visualized data management.</a:t>
              </a:r>
              <a:endParaRPr lang="zh-CN" altLang="en-US" dirty="0"/>
            </a:p>
          </p:txBody>
        </p:sp>
      </p:grpSp>
      <p:grpSp>
        <p:nvGrpSpPr>
          <p:cNvPr id="84" name="组合 83"/>
          <p:cNvGrpSpPr/>
          <p:nvPr/>
        </p:nvGrpSpPr>
        <p:grpSpPr>
          <a:xfrm>
            <a:off x="604176" y="2797131"/>
            <a:ext cx="5295583" cy="934744"/>
            <a:chOff x="604176" y="2838886"/>
            <a:chExt cx="5295583" cy="934744"/>
          </a:xfrm>
        </p:grpSpPr>
        <p:sp>
          <p:nvSpPr>
            <p:cNvPr id="17" name="圆角矩形 46"/>
            <p:cNvSpPr/>
            <p:nvPr/>
          </p:nvSpPr>
          <p:spPr bwMode="auto">
            <a:xfrm>
              <a:off x="604176" y="3025995"/>
              <a:ext cx="5295583" cy="747635"/>
            </a:xfrm>
            <a:prstGeom prst="roundRect">
              <a:avLst>
                <a:gd name="adj" fmla="val 10401"/>
              </a:avLst>
            </a:prstGeom>
            <a:solidFill>
              <a:srgbClr val="FFFFFF"/>
            </a:solidFill>
            <a:ln w="6350" algn="ctr">
              <a:noFill/>
              <a:round/>
            </a:ln>
          </p:spPr>
          <p:txBody>
            <a:bodyPr rtlCol="0" anchor="ctr"/>
            <a:lstStyle/>
            <a:p>
              <a:pPr algn="ctr">
                <a:spcBef>
                  <a:spcPts val="300"/>
                </a:spcBef>
                <a:buFont typeface="Arial" panose="020B0604020202020204" pitchFamily="34" charset="0"/>
                <a:buChar char="•"/>
              </a:pPr>
              <a:endParaRPr lang="zh-CN" altLang="en-US" sz="1200" b="0" dirty="0">
                <a:latin typeface="Arial" panose="020B0604020202020204"/>
              </a:endParaRPr>
            </a:p>
          </p:txBody>
        </p:sp>
        <p:sp>
          <p:nvSpPr>
            <p:cNvPr id="21" name="矩形 20"/>
            <p:cNvSpPr/>
            <p:nvPr/>
          </p:nvSpPr>
          <p:spPr>
            <a:xfrm>
              <a:off x="1340770" y="2894719"/>
              <a:ext cx="3106819" cy="275929"/>
            </a:xfrm>
            <a:prstGeom prst="rect">
              <a:avLst/>
            </a:prstGeom>
            <a:solidFill>
              <a:srgbClr val="249C74"/>
            </a:solidFill>
            <a:ln w="3175" cap="flat" cmpd="sng" algn="ctr">
              <a:noFill/>
              <a:prstDash val="solid"/>
              <a:miter lim="800000"/>
            </a:ln>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22" name="文本框 21"/>
            <p:cNvSpPr txBox="1"/>
            <p:nvPr/>
          </p:nvSpPr>
          <p:spPr>
            <a:xfrm>
              <a:off x="1388163" y="2838886"/>
              <a:ext cx="3044423" cy="339452"/>
            </a:xfrm>
            <a:prstGeom prst="rect">
              <a:avLst/>
            </a:prstGeom>
            <a:noFill/>
          </p:spPr>
          <p:txBody>
            <a:bodyPr wrap="none" rtlCol="0">
              <a:spAutoFit/>
            </a:bodyPr>
            <a:lstStyle/>
            <a:p>
              <a:pPr>
                <a:lnSpc>
                  <a:spcPct val="150000"/>
                </a:lnSpc>
              </a:pPr>
              <a:r>
                <a:rPr lang="en-US" altLang="zh-CN" sz="1200" kern="0" dirty="0">
                  <a:solidFill>
                    <a:schemeClr val="bg1"/>
                  </a:solidFill>
                  <a:latin typeface="Arial Black" panose="020B0A04020102090204" pitchFamily="34" charset="0"/>
                  <a:ea typeface="思源黑体 CN Medium" panose="020B0600000000000000" pitchFamily="34" charset="-122"/>
                  <a:cs typeface="Arial" panose="020B0604020202020204" pitchFamily="34" charset="0"/>
                </a:rPr>
                <a:t>Diverse Communication Protocols‌</a:t>
              </a:r>
              <a:endParaRPr lang="zh-CN" altLang="en-US" sz="1200" kern="0" dirty="0">
                <a:solidFill>
                  <a:schemeClr val="bg1"/>
                </a:solidFill>
                <a:latin typeface="Arial Black" panose="020B0A04020102090204" pitchFamily="34" charset="0"/>
                <a:ea typeface="思源黑体 CN Medium" panose="020B0600000000000000" pitchFamily="34" charset="-122"/>
                <a:cs typeface="Arial" panose="020B0604020202020204" pitchFamily="34" charset="0"/>
              </a:endParaRPr>
            </a:p>
          </p:txBody>
        </p:sp>
        <p:sp>
          <p:nvSpPr>
            <p:cNvPr id="19" name="文本框 18"/>
            <p:cNvSpPr txBox="1"/>
            <p:nvPr/>
          </p:nvSpPr>
          <p:spPr>
            <a:xfrm>
              <a:off x="1286492" y="3280505"/>
              <a:ext cx="4372996" cy="409407"/>
            </a:xfrm>
            <a:prstGeom prst="rect">
              <a:avLst/>
            </a:prstGeom>
            <a:noFill/>
          </p:spPr>
          <p:txBody>
            <a:bodyPr wrap="square" rtlCol="0">
              <a:spAutoFit/>
            </a:bodyPr>
            <a:lstStyle>
              <a:defPPr>
                <a:defRPr lang="zh-CN"/>
              </a:defPPr>
              <a:lvl1pPr indent="0">
                <a:lnSpc>
                  <a:spcPct val="120000"/>
                </a:lnSpc>
                <a:spcBef>
                  <a:spcPts val="0"/>
                </a:spcBef>
                <a:buFont typeface="Arial" panose="020B0604020202020204" pitchFamily="34" charset="0"/>
                <a:buNone/>
                <a:defRPr sz="900" b="0" kern="0">
                  <a:latin typeface="Arial" panose="020B0604020202020204" pitchFamily="34" charset="0"/>
                  <a:ea typeface="思源黑体 CN Medium" panose="020B0600000000000000" pitchFamily="34" charset="-122"/>
                  <a:cs typeface="Arial" panose="020B0604020202020204" pitchFamily="34" charset="0"/>
                </a:defRPr>
              </a:lvl1pPr>
            </a:lstStyle>
            <a:p>
              <a:r>
                <a:rPr lang="en-US" altLang="zh-CN" dirty="0"/>
                <a:t>Supports both ‌emulated keyboard signals‌ and ‌serial port signals‌ to accommodate </a:t>
              </a:r>
              <a:endParaRPr lang="en-US" altLang="zh-CN" dirty="0"/>
            </a:p>
            <a:p>
              <a:r>
                <a:rPr lang="en-US" altLang="zh-CN" dirty="0"/>
                <a:t>varied industrial scenarios.</a:t>
              </a:r>
              <a:endParaRPr lang="zh-CN" altLang="en-US" dirty="0"/>
            </a:p>
          </p:txBody>
        </p:sp>
        <p:sp>
          <p:nvSpPr>
            <p:cNvPr id="20" name="文本框 19"/>
            <p:cNvSpPr txBox="1"/>
            <p:nvPr/>
          </p:nvSpPr>
          <p:spPr>
            <a:xfrm>
              <a:off x="604176" y="3168457"/>
              <a:ext cx="675436" cy="584775"/>
            </a:xfrm>
            <a:prstGeom prst="rect">
              <a:avLst/>
            </a:prstGeom>
            <a:noFill/>
          </p:spPr>
          <p:txBody>
            <a:bodyPr wrap="square" rtlCol="0">
              <a:spAutoFit/>
            </a:bodyPr>
            <a:lstStyle/>
            <a:p>
              <a:pPr algn="l"/>
              <a:r>
                <a:rPr lang="en-US" altLang="zh-CN" sz="3200" b="0" kern="0" dirty="0">
                  <a:solidFill>
                    <a:srgbClr val="231916"/>
                  </a:solidFill>
                  <a:effectLst/>
                  <a:latin typeface="126-CAI978" panose="04030405020B02020C03" pitchFamily="82" charset="0"/>
                  <a:ea typeface="楷体_GB2312" panose="02010609030101010101" pitchFamily="49" charset="-122"/>
                </a:rPr>
                <a:t>03</a:t>
              </a:r>
              <a:endParaRPr lang="zh-CN" altLang="en-US" sz="3200" b="0" kern="0" dirty="0">
                <a:solidFill>
                  <a:srgbClr val="231916"/>
                </a:solidFill>
                <a:effectLst/>
                <a:latin typeface="126-CAI978" panose="04030405020B02020C03" pitchFamily="82" charset="0"/>
                <a:ea typeface="楷体_GB2312" panose="02010609030101010101" pitchFamily="49" charset="-122"/>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298790" y="-498364"/>
            <a:ext cx="11994780" cy="8844077"/>
          </a:xfrm>
          <a:prstGeom prst="rect">
            <a:avLst/>
          </a:prstGeom>
        </p:spPr>
      </p:pic>
      <p:sp>
        <p:nvSpPr>
          <p:cNvPr id="12" name="矩形 11"/>
          <p:cNvSpPr/>
          <p:nvPr/>
        </p:nvSpPr>
        <p:spPr>
          <a:xfrm>
            <a:off x="0" y="0"/>
            <a:ext cx="12191999" cy="6858000"/>
          </a:xfrm>
          <a:prstGeom prst="rect">
            <a:avLst/>
          </a:prstGeom>
          <a:solidFill>
            <a:schemeClr val="bg1">
              <a:lumMod val="75000"/>
              <a:alpha val="95000"/>
            </a:schemeClr>
          </a:solidFill>
          <a:ln>
            <a:noFill/>
          </a:ln>
        </p:spPr>
        <p:style>
          <a:lnRef idx="0">
            <a:scrgbClr r="0" g="0" b="0"/>
          </a:lnRef>
          <a:fillRef idx="0">
            <a:scrgbClr r="0" g="0" b="0"/>
          </a:fillRef>
          <a:effectRef idx="0">
            <a:scrgbClr r="0" g="0" b="0"/>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7" name="矩形: 圆角 16"/>
          <p:cNvSpPr/>
          <p:nvPr/>
        </p:nvSpPr>
        <p:spPr>
          <a:xfrm>
            <a:off x="1352550" y="2202657"/>
            <a:ext cx="9563100" cy="2994835"/>
          </a:xfrm>
          <a:prstGeom prst="roundRect">
            <a:avLst>
              <a:gd name="adj" fmla="val 6932"/>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1468235" y="3342685"/>
            <a:ext cx="1912451" cy="1147430"/>
          </a:xfrm>
          <a:prstGeom prst="rect">
            <a:avLst/>
          </a:prstGeom>
          <a:noFill/>
        </p:spPr>
        <p:txBody>
          <a:bodyPr wrap="square">
            <a:spAutoFit/>
          </a:bodyPr>
          <a:lstStyle/>
          <a:p>
            <a:pPr marL="450850" indent="-450850" algn="ctr">
              <a:lnSpc>
                <a:spcPct val="85000"/>
              </a:lnSpc>
              <a:buClr>
                <a:srgbClr val="3366FF"/>
              </a:buClr>
              <a:buFont typeface="Wingdings" panose="05000000000000000000" pitchFamily="2" charset="2"/>
              <a:buNone/>
            </a:pPr>
            <a:r>
              <a:rPr lang="en-US" altLang="zh-CN" sz="8000" dirty="0">
                <a:solidFill>
                  <a:srgbClr val="00684D"/>
                </a:solidFill>
                <a:latin typeface="Arial Black" panose="020B0A04020102090204" pitchFamily="34" charset="0"/>
                <a:ea typeface="思源黑体 CN Bold" panose="020B0800000000000000" pitchFamily="34" charset="-122"/>
                <a:cs typeface="Arial" panose="020B0604020202020204" pitchFamily="34" charset="0"/>
              </a:rPr>
              <a:t>02</a:t>
            </a:r>
            <a:endParaRPr lang="zh-CN" altLang="en-US" sz="8000" dirty="0">
              <a:solidFill>
                <a:srgbClr val="00684D"/>
              </a:solidFill>
              <a:latin typeface="Arial Black" panose="020B0A04020102090204" pitchFamily="34" charset="0"/>
              <a:ea typeface="思源黑体 CN Bold" panose="020B0800000000000000" pitchFamily="34" charset="-122"/>
              <a:cs typeface="Arial" panose="020B0604020202020204" pitchFamily="34" charset="0"/>
            </a:endParaRPr>
          </a:p>
        </p:txBody>
      </p:sp>
      <p:sp>
        <p:nvSpPr>
          <p:cNvPr id="15" name="矩形 14"/>
          <p:cNvSpPr/>
          <p:nvPr/>
        </p:nvSpPr>
        <p:spPr>
          <a:xfrm>
            <a:off x="3530082" y="2198950"/>
            <a:ext cx="79375" cy="708025"/>
          </a:xfrm>
          <a:prstGeom prst="rect">
            <a:avLst/>
          </a:prstGeom>
          <a:solidFill>
            <a:srgbClr val="0068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圆角 1"/>
          <p:cNvSpPr/>
          <p:nvPr/>
        </p:nvSpPr>
        <p:spPr>
          <a:xfrm>
            <a:off x="10677525" y="361913"/>
            <a:ext cx="1514474" cy="438150"/>
          </a:xfrm>
          <a:prstGeom prst="roundRect">
            <a:avLst>
              <a:gd name="adj" fmla="val 0"/>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8" name="图片 4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72157" y="471489"/>
            <a:ext cx="870223" cy="214492"/>
          </a:xfrm>
          <a:prstGeom prst="rect">
            <a:avLst/>
          </a:prstGeom>
        </p:spPr>
      </p:pic>
      <p:sp>
        <p:nvSpPr>
          <p:cNvPr id="4" name="Rectangle 5"/>
          <p:cNvSpPr>
            <a:spLocks noChangeArrowheads="1"/>
          </p:cNvSpPr>
          <p:nvPr/>
        </p:nvSpPr>
        <p:spPr bwMode="auto">
          <a:xfrm>
            <a:off x="451838" y="1986884"/>
            <a:ext cx="1432331" cy="721576"/>
          </a:xfrm>
          <a:prstGeom prst="rect">
            <a:avLst/>
          </a:prstGeom>
          <a:noFill/>
          <a:ln w="9525">
            <a:noFill/>
            <a:miter lim="800000"/>
          </a:ln>
        </p:spPr>
        <p:txBody>
          <a:bodyPr wrap="none" lIns="0" tIns="0" rIns="0" bIns="0" anchor="ctr"/>
          <a:lstStyle/>
          <a:p>
            <a:pPr marL="450850" indent="-450850" algn="ctr">
              <a:lnSpc>
                <a:spcPct val="85000"/>
              </a:lnSpc>
              <a:buClr>
                <a:srgbClr val="3366FF"/>
              </a:buClr>
              <a:buFont typeface="Wingdings" panose="05000000000000000000" pitchFamily="2" charset="2"/>
              <a:buNone/>
            </a:pPr>
            <a:endParaRPr lang="zh-CN" altLang="en-US" sz="4400" dirty="0">
              <a:solidFill>
                <a:schemeClr val="bg1">
                  <a:lumMod val="65000"/>
                </a:schemeClr>
              </a:solidFill>
              <a:latin typeface="Arial Black" panose="020B0A04020102090204" pitchFamily="34" charset="0"/>
              <a:ea typeface="思源黑体 CN Bold" panose="020B0800000000000000" pitchFamily="34" charset="-122"/>
              <a:cs typeface="Arial" panose="020B0604020202020204" pitchFamily="34" charset="0"/>
            </a:endParaRPr>
          </a:p>
        </p:txBody>
      </p:sp>
      <p:sp>
        <p:nvSpPr>
          <p:cNvPr id="9" name="文本框 8"/>
          <p:cNvSpPr txBox="1"/>
          <p:nvPr/>
        </p:nvSpPr>
        <p:spPr>
          <a:xfrm>
            <a:off x="3874770" y="3234425"/>
            <a:ext cx="3545938" cy="1077218"/>
          </a:xfrm>
          <a:prstGeom prst="rect">
            <a:avLst/>
          </a:prstGeom>
          <a:noFill/>
        </p:spPr>
        <p:txBody>
          <a:bodyPr wrap="square">
            <a:spAutoFit/>
          </a:bodyPr>
          <a:lstStyle>
            <a:defPPr>
              <a:defRPr lang="zh-CN"/>
            </a:defPPr>
            <a:lvl1pPr>
              <a:defRPr sz="3200">
                <a:solidFill>
                  <a:srgbClr val="00684D"/>
                </a:solidFill>
                <a:latin typeface="Arial Black" panose="020B0A04020102090204" pitchFamily="34" charset="0"/>
              </a:defRPr>
            </a:lvl1pPr>
          </a:lstStyle>
          <a:p>
            <a:r>
              <a:rPr lang="en-US" altLang="zh-CN" dirty="0">
                <a:sym typeface="+mn-ea"/>
              </a:rPr>
              <a:t>Wired Data Transmission</a:t>
            </a:r>
            <a:endParaRPr lang="zh-CN" altLang="en-US" dirty="0">
              <a:sym typeface="+mn-ea"/>
            </a:endParaRPr>
          </a:p>
        </p:txBody>
      </p:sp>
      <p:pic>
        <p:nvPicPr>
          <p:cNvPr id="3"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14792" y="3090524"/>
            <a:ext cx="2386504" cy="1399591"/>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592" y="0"/>
            <a:ext cx="12191407" cy="6858000"/>
            <a:chOff x="592" y="0"/>
            <a:chExt cx="12191407" cy="6858000"/>
          </a:xfrm>
        </p:grpSpPr>
        <p:pic>
          <p:nvPicPr>
            <p:cNvPr id="7" name="图片 6"/>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592" y="0"/>
              <a:ext cx="12190815" cy="6858000"/>
            </a:xfrm>
            <a:prstGeom prst="rect">
              <a:avLst/>
            </a:prstGeom>
          </p:spPr>
        </p:pic>
        <p:sp>
          <p:nvSpPr>
            <p:cNvPr id="10" name="矩形: 圆角 9"/>
            <p:cNvSpPr/>
            <p:nvPr/>
          </p:nvSpPr>
          <p:spPr>
            <a:xfrm>
              <a:off x="10677525" y="361913"/>
              <a:ext cx="1514474" cy="438150"/>
            </a:xfrm>
            <a:prstGeom prst="roundRect">
              <a:avLst>
                <a:gd name="adj" fmla="val 0"/>
              </a:avLst>
            </a:prstGeom>
            <a:gradFill>
              <a:gsLst>
                <a:gs pos="0">
                  <a:srgbClr val="00956E"/>
                </a:gs>
                <a:gs pos="100000">
                  <a:srgbClr val="00684D"/>
                </a:gs>
              </a:gsLst>
              <a:lin ang="21594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6" name="图片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72158" y="473742"/>
              <a:ext cx="872101" cy="214492"/>
            </a:xfrm>
            <a:prstGeom prst="rect">
              <a:avLst/>
            </a:prstGeom>
          </p:spPr>
        </p:pic>
        <p:sp>
          <p:nvSpPr>
            <p:cNvPr id="22" name="矩形 21"/>
            <p:cNvSpPr/>
            <p:nvPr/>
          </p:nvSpPr>
          <p:spPr>
            <a:xfrm>
              <a:off x="654426" y="724463"/>
              <a:ext cx="46800" cy="492854"/>
            </a:xfrm>
            <a:prstGeom prst="rect">
              <a:avLst/>
            </a:prstGeom>
            <a:solidFill>
              <a:srgbClr val="0068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24" name="圆角矩形 46"/>
          <p:cNvSpPr/>
          <p:nvPr/>
        </p:nvSpPr>
        <p:spPr bwMode="auto">
          <a:xfrm>
            <a:off x="6419088" y="4464270"/>
            <a:ext cx="5170883" cy="1922059"/>
          </a:xfrm>
          <a:prstGeom prst="roundRect">
            <a:avLst>
              <a:gd name="adj" fmla="val 3723"/>
            </a:avLst>
          </a:prstGeom>
          <a:gradFill>
            <a:gsLst>
              <a:gs pos="24000">
                <a:srgbClr val="E2EDE9">
                  <a:alpha val="37000"/>
                </a:srgbClr>
              </a:gs>
              <a:gs pos="75000">
                <a:srgbClr val="E2EDE9"/>
              </a:gs>
            </a:gsLst>
            <a:lin ang="3600000" scaled="0"/>
          </a:gradFill>
          <a:ln w="6350" algn="ctr">
            <a:noFill/>
            <a:round/>
          </a:ln>
        </p:spPr>
        <p:txBody>
          <a:bodyPr rtlCol="0" anchor="ctr"/>
          <a:lstStyle/>
          <a:p>
            <a:pPr algn="ctr">
              <a:spcBef>
                <a:spcPts val="300"/>
              </a:spcBef>
              <a:buFont typeface="Arial" panose="020B0604020202020204" pitchFamily="34" charset="0"/>
              <a:buChar char="•"/>
            </a:pPr>
            <a:endParaRPr lang="zh-CN" altLang="en-US" sz="1200" b="0" dirty="0">
              <a:latin typeface="Arial" panose="020B0604020202020204"/>
            </a:endParaRPr>
          </a:p>
        </p:txBody>
      </p:sp>
      <p:sp>
        <p:nvSpPr>
          <p:cNvPr id="9" name="_s1038"/>
          <p:cNvSpPr>
            <a:spLocks noChangeArrowheads="1"/>
          </p:cNvSpPr>
          <p:nvPr/>
        </p:nvSpPr>
        <p:spPr bwMode="auto">
          <a:xfrm>
            <a:off x="10064916" y="3050293"/>
            <a:ext cx="1458885" cy="306000"/>
          </a:xfrm>
          <a:prstGeom prst="roundRect">
            <a:avLst>
              <a:gd name="adj" fmla="val 16667"/>
            </a:avLst>
          </a:prstGeom>
          <a:noFill/>
          <a:ln w="6350">
            <a:noFill/>
            <a:round/>
          </a:ln>
        </p:spPr>
        <p:txBody>
          <a:bodyPr wrap="none" lIns="0" tIns="0" rIns="0" bIns="0" anchor="ctr" anchorCtr="1"/>
          <a:lstStyle/>
          <a:p>
            <a:pPr>
              <a:spcBef>
                <a:spcPts val="300"/>
              </a:spcBef>
              <a:defRPr/>
            </a:pPr>
            <a:r>
              <a:rPr lang="zh-CN" altLang="en-US" sz="1400" b="0" dirty="0">
                <a:solidFill>
                  <a:srgbClr val="FFFFFF"/>
                </a:solidFill>
                <a:latin typeface="思源黑体 CN Bold" panose="020B0800000000000000" pitchFamily="34" charset="-122"/>
                <a:ea typeface="思源黑体 CN Bold" panose="020B0800000000000000" pitchFamily="34" charset="-122"/>
              </a:rPr>
              <a:t>连接使用</a:t>
            </a:r>
            <a:endParaRPr lang="zh-CN" altLang="en-US" sz="1400" b="0" dirty="0">
              <a:solidFill>
                <a:srgbClr val="FFFFFF"/>
              </a:solidFill>
              <a:latin typeface="思源黑体 CN Bold" panose="020B0800000000000000" pitchFamily="34" charset="-122"/>
              <a:ea typeface="思源黑体 CN Bold" panose="020B0800000000000000" pitchFamily="34" charset="-122"/>
            </a:endParaRPr>
          </a:p>
        </p:txBody>
      </p:sp>
      <p:sp>
        <p:nvSpPr>
          <p:cNvPr id="12" name="圆角矩形 46"/>
          <p:cNvSpPr/>
          <p:nvPr/>
        </p:nvSpPr>
        <p:spPr bwMode="auto">
          <a:xfrm>
            <a:off x="491061" y="2496588"/>
            <a:ext cx="5604939" cy="3352583"/>
          </a:xfrm>
          <a:prstGeom prst="roundRect">
            <a:avLst>
              <a:gd name="adj" fmla="val 3723"/>
            </a:avLst>
          </a:prstGeom>
          <a:solidFill>
            <a:srgbClr val="FFFFFF"/>
          </a:solidFill>
          <a:ln w="6350" algn="ctr">
            <a:noFill/>
            <a:round/>
          </a:ln>
        </p:spPr>
        <p:txBody>
          <a:bodyPr rtlCol="0" anchor="ctr"/>
          <a:lstStyle/>
          <a:p>
            <a:pPr algn="ctr">
              <a:spcBef>
                <a:spcPts val="300"/>
              </a:spcBef>
              <a:buFont typeface="Arial" panose="020B0604020202020204" pitchFamily="34" charset="0"/>
              <a:buChar char="•"/>
            </a:pPr>
            <a:endParaRPr lang="zh-CN" altLang="en-US" sz="1200" b="0" dirty="0">
              <a:latin typeface="Arial" panose="020B0604020202020204"/>
            </a:endParaRPr>
          </a:p>
        </p:txBody>
      </p:sp>
      <p:pic>
        <p:nvPicPr>
          <p:cNvPr id="14" name="Picture 4" descr="C:\Users\DELL\Desktop\01-01---1-07 SPC数据线.jpg"/>
          <p:cNvPicPr>
            <a:picLocks noChangeAspect="1" noChangeArrowheads="1"/>
          </p:cNvPicPr>
          <p:nvPr/>
        </p:nvPicPr>
        <p:blipFill>
          <a:blip r:embed="rId3" cstate="print"/>
          <a:srcRect/>
          <a:stretch>
            <a:fillRect/>
          </a:stretch>
        </p:blipFill>
        <p:spPr bwMode="auto">
          <a:xfrm>
            <a:off x="935173" y="2784842"/>
            <a:ext cx="4550255" cy="2671988"/>
          </a:xfrm>
          <a:prstGeom prst="rect">
            <a:avLst/>
          </a:prstGeom>
          <a:noFill/>
        </p:spPr>
      </p:pic>
      <p:sp>
        <p:nvSpPr>
          <p:cNvPr id="17" name="圆角矩形 24"/>
          <p:cNvSpPr>
            <a:spLocks noChangeArrowheads="1"/>
          </p:cNvSpPr>
          <p:nvPr/>
        </p:nvSpPr>
        <p:spPr bwMode="auto">
          <a:xfrm>
            <a:off x="1402474" y="3492679"/>
            <a:ext cx="1042255" cy="297420"/>
          </a:xfrm>
          <a:prstGeom prst="roundRect">
            <a:avLst>
              <a:gd name="adj" fmla="val 16667"/>
            </a:avLst>
          </a:prstGeom>
          <a:noFill/>
          <a:ln w="6350">
            <a:noFill/>
            <a:round/>
          </a:ln>
        </p:spPr>
        <p:txBody>
          <a:bodyPr lIns="0" tIns="0" rIns="0" bIns="0" anchor="ctr" anchorCtr="1"/>
          <a:lstStyle/>
          <a:p>
            <a:pPr algn="ctr"/>
            <a:r>
              <a:rPr lang="en-US" altLang="zh-CN" sz="800" b="0" dirty="0">
                <a:latin typeface="Arial" panose="020B0604020202020204" pitchFamily="34" charset="0"/>
                <a:cs typeface="Arial" panose="020B0604020202020204" pitchFamily="34" charset="0"/>
                <a:sym typeface="+mn-ea"/>
              </a:rPr>
              <a:t>press red button</a:t>
            </a:r>
            <a:endParaRPr lang="en-US" altLang="zh-CN" sz="800" b="0" dirty="0">
              <a:latin typeface="Arial" panose="020B0604020202020204" pitchFamily="34" charset="0"/>
              <a:cs typeface="Arial" panose="020B0604020202020204" pitchFamily="34" charset="0"/>
            </a:endParaRPr>
          </a:p>
          <a:p>
            <a:pPr algn="ctr"/>
            <a:r>
              <a:rPr lang="en-US" altLang="zh-CN" sz="800" b="0" dirty="0">
                <a:latin typeface="Arial" panose="020B0604020202020204" pitchFamily="34" charset="0"/>
                <a:cs typeface="Arial" panose="020B0604020202020204" pitchFamily="34" charset="0"/>
                <a:sym typeface="+mn-ea"/>
              </a:rPr>
              <a:t>to transmit data</a:t>
            </a:r>
            <a:endParaRPr lang="zh-CN" altLang="en-US" sz="800" b="0" dirty="0">
              <a:solidFill>
                <a:schemeClr val="bg2">
                  <a:lumMod val="75000"/>
                </a:schemeClr>
              </a:solidFill>
              <a:latin typeface="Arial" panose="020B0604020202020204" pitchFamily="34" charset="0"/>
              <a:ea typeface="思源黑体 CN Regular" panose="020B0500000000000000" charset="-122"/>
              <a:cs typeface="Arial" panose="020B0604020202020204" pitchFamily="34" charset="0"/>
            </a:endParaRPr>
          </a:p>
        </p:txBody>
      </p:sp>
      <p:cxnSp>
        <p:nvCxnSpPr>
          <p:cNvPr id="18" name="直接连接符 81"/>
          <p:cNvCxnSpPr>
            <a:cxnSpLocks noChangeShapeType="1"/>
          </p:cNvCxnSpPr>
          <p:nvPr/>
        </p:nvCxnSpPr>
        <p:spPr bwMode="auto">
          <a:xfrm>
            <a:off x="1868833" y="3854040"/>
            <a:ext cx="290" cy="258849"/>
          </a:xfrm>
          <a:prstGeom prst="line">
            <a:avLst/>
          </a:prstGeom>
          <a:noFill/>
          <a:ln w="6350" algn="ctr">
            <a:solidFill>
              <a:srgbClr val="FF0000"/>
            </a:solidFill>
            <a:round/>
          </a:ln>
        </p:spPr>
      </p:cxnSp>
      <p:cxnSp>
        <p:nvCxnSpPr>
          <p:cNvPr id="19" name="直接连接符 84"/>
          <p:cNvCxnSpPr>
            <a:cxnSpLocks noChangeShapeType="1"/>
          </p:cNvCxnSpPr>
          <p:nvPr/>
        </p:nvCxnSpPr>
        <p:spPr bwMode="auto">
          <a:xfrm>
            <a:off x="3445102" y="4975502"/>
            <a:ext cx="597341" cy="0"/>
          </a:xfrm>
          <a:prstGeom prst="line">
            <a:avLst/>
          </a:prstGeom>
          <a:noFill/>
          <a:ln w="6350" algn="ctr">
            <a:solidFill>
              <a:srgbClr val="FF0000"/>
            </a:solidFill>
            <a:round/>
          </a:ln>
        </p:spPr>
      </p:cxnSp>
      <p:pic>
        <p:nvPicPr>
          <p:cNvPr id="15" name="Picture 3"/>
          <p:cNvPicPr>
            <a:picLocks noChangeAspect="1" noChangeArrowheads="1"/>
          </p:cNvPicPr>
          <p:nvPr/>
        </p:nvPicPr>
        <p:blipFill>
          <a:blip r:embed="rId4" cstate="print"/>
          <a:srcRect t="10110"/>
          <a:stretch>
            <a:fillRect/>
          </a:stretch>
        </p:blipFill>
        <p:spPr bwMode="auto">
          <a:xfrm>
            <a:off x="962403" y="5159853"/>
            <a:ext cx="1110263" cy="891448"/>
          </a:xfrm>
          <a:prstGeom prst="rect">
            <a:avLst/>
          </a:prstGeom>
          <a:solidFill>
            <a:srgbClr val="FFFFFF"/>
          </a:solidFill>
          <a:ln w="9525">
            <a:noFill/>
            <a:miter lim="800000"/>
            <a:headEnd/>
            <a:tailEnd/>
          </a:ln>
          <a:effectLst/>
        </p:spPr>
      </p:pic>
      <p:sp>
        <p:nvSpPr>
          <p:cNvPr id="20" name="矩形 19"/>
          <p:cNvSpPr/>
          <p:nvPr/>
        </p:nvSpPr>
        <p:spPr bwMode="auto">
          <a:xfrm>
            <a:off x="962403" y="5154712"/>
            <a:ext cx="1113455" cy="903444"/>
          </a:xfrm>
          <a:prstGeom prst="rect">
            <a:avLst/>
          </a:prstGeom>
          <a:noFill/>
          <a:ln w="6350" algn="ctr">
            <a:solidFill>
              <a:srgbClr val="00684D"/>
            </a:solidFill>
            <a:round/>
          </a:ln>
        </p:spPr>
        <p:txBody>
          <a:bodyPr rtlCol="0" anchor="ctr"/>
          <a:lstStyle/>
          <a:p>
            <a:pPr algn="ctr">
              <a:spcBef>
                <a:spcPts val="300"/>
              </a:spcBef>
              <a:buFont typeface="Arial" panose="020B0604020202020204" pitchFamily="34" charset="0"/>
              <a:buChar char="•"/>
            </a:pPr>
            <a:endParaRPr lang="zh-CN" altLang="en-US" sz="1200" b="0" dirty="0">
              <a:latin typeface="Arial" panose="020B0604020202020204"/>
            </a:endParaRPr>
          </a:p>
        </p:txBody>
      </p:sp>
      <p:cxnSp>
        <p:nvCxnSpPr>
          <p:cNvPr id="23" name="直接连接符 22"/>
          <p:cNvCxnSpPr/>
          <p:nvPr/>
        </p:nvCxnSpPr>
        <p:spPr bwMode="auto">
          <a:xfrm>
            <a:off x="1402263" y="4771575"/>
            <a:ext cx="211" cy="388278"/>
          </a:xfrm>
          <a:prstGeom prst="line">
            <a:avLst/>
          </a:prstGeom>
          <a:solidFill>
            <a:srgbClr val="808000"/>
          </a:solidFill>
          <a:ln w="6350" cap="flat" cmpd="sng" algn="ctr">
            <a:solidFill>
              <a:srgbClr val="FF0000"/>
            </a:solidFill>
            <a:prstDash val="solid"/>
            <a:round/>
            <a:headEnd type="none" w="med" len="med"/>
            <a:tailEnd type="none" w="med" len="med"/>
          </a:ln>
        </p:spPr>
      </p:cxnSp>
      <p:sp>
        <p:nvSpPr>
          <p:cNvPr id="27" name="矩形 26"/>
          <p:cNvSpPr/>
          <p:nvPr/>
        </p:nvSpPr>
        <p:spPr>
          <a:xfrm>
            <a:off x="490854" y="2945765"/>
            <a:ext cx="2175721" cy="397510"/>
          </a:xfrm>
          <a:prstGeom prst="rect">
            <a:avLst/>
          </a:prstGeom>
          <a:gradFill>
            <a:gsLst>
              <a:gs pos="0">
                <a:srgbClr val="00966F"/>
              </a:gs>
              <a:gs pos="63000">
                <a:srgbClr val="00684D"/>
              </a:gs>
            </a:gsLst>
            <a:lin ang="3600000" scaled="0"/>
          </a:gradFill>
          <a:ln>
            <a:noFill/>
          </a:ln>
        </p:spPr>
        <p:style>
          <a:lnRef idx="0">
            <a:scrgbClr r="0" g="0" b="0"/>
          </a:lnRef>
          <a:fillRef idx="0">
            <a:scrgbClr r="0" g="0" b="0"/>
          </a:fillRef>
          <a:effectRef idx="0">
            <a:scrgbClr r="0" g="0" b="0"/>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3" name="_s1038"/>
          <p:cNvSpPr>
            <a:spLocks noChangeArrowheads="1"/>
          </p:cNvSpPr>
          <p:nvPr/>
        </p:nvSpPr>
        <p:spPr bwMode="auto">
          <a:xfrm>
            <a:off x="574674" y="2981442"/>
            <a:ext cx="1929130" cy="306070"/>
          </a:xfrm>
          <a:prstGeom prst="roundRect">
            <a:avLst>
              <a:gd name="adj" fmla="val 16667"/>
            </a:avLst>
          </a:prstGeom>
          <a:noFill/>
          <a:ln w="6350">
            <a:noFill/>
            <a:round/>
          </a:ln>
        </p:spPr>
        <p:txBody>
          <a:bodyPr wrap="none" lIns="0" tIns="0" rIns="0" bIns="0" anchor="ctr" anchorCtr="1"/>
          <a:lstStyle/>
          <a:p>
            <a:pPr algn="l">
              <a:spcBef>
                <a:spcPts val="300"/>
              </a:spcBef>
              <a:defRPr/>
            </a:pPr>
            <a:r>
              <a:rPr lang="en-US" altLang="zh-CN" sz="1000" dirty="0">
                <a:solidFill>
                  <a:srgbClr val="FFFFFF"/>
                </a:solidFill>
                <a:latin typeface="Arial Black" panose="020B0A04020102090204" pitchFamily="34" charset="0"/>
                <a:cs typeface="Arial" panose="020B0604020202020204" pitchFamily="34" charset="0"/>
                <a:sym typeface="+mn-ea"/>
              </a:rPr>
              <a:t>Connecting to caliper</a:t>
            </a:r>
            <a:endParaRPr lang="en-US" altLang="zh-CN" sz="1000" dirty="0">
              <a:solidFill>
                <a:srgbClr val="FFFFFF"/>
              </a:solidFill>
              <a:latin typeface="Arial Black" panose="020B0A04020102090204" pitchFamily="34" charset="0"/>
              <a:ea typeface="思源黑体 CN Bold" panose="020B0800000000000000" pitchFamily="34" charset="-122"/>
              <a:cs typeface="Arial" panose="020B0604020202020204" pitchFamily="34" charset="0"/>
              <a:sym typeface="+mn-ea"/>
            </a:endParaRPr>
          </a:p>
        </p:txBody>
      </p:sp>
      <p:sp>
        <p:nvSpPr>
          <p:cNvPr id="31" name="文本框 30"/>
          <p:cNvSpPr txBox="1"/>
          <p:nvPr/>
        </p:nvSpPr>
        <p:spPr>
          <a:xfrm>
            <a:off x="2183130" y="5229225"/>
            <a:ext cx="1158240" cy="338554"/>
          </a:xfrm>
          <a:prstGeom prst="rect">
            <a:avLst/>
          </a:prstGeom>
          <a:noFill/>
        </p:spPr>
        <p:txBody>
          <a:bodyPr wrap="square" rtlCol="0">
            <a:spAutoFit/>
          </a:bodyPr>
          <a:lstStyle/>
          <a:p>
            <a:pPr algn="l"/>
            <a:r>
              <a:rPr lang="en-US" altLang="zh-CN" sz="800" dirty="0">
                <a:latin typeface="Arial" panose="020B0604020202020204" pitchFamily="34" charset="0"/>
                <a:cs typeface="Arial" panose="020B0604020202020204" pitchFamily="34" charset="0"/>
                <a:sym typeface="+mn-ea"/>
              </a:rPr>
              <a:t>press black button to transmit data</a:t>
            </a:r>
            <a:endParaRPr lang="zh-CN" altLang="en-US" sz="800" dirty="0">
              <a:latin typeface="Arial" panose="020B0604020202020204" pitchFamily="34" charset="0"/>
              <a:cs typeface="Arial" panose="020B0604020202020204" pitchFamily="34" charset="0"/>
            </a:endParaRPr>
          </a:p>
        </p:txBody>
      </p:sp>
      <p:cxnSp>
        <p:nvCxnSpPr>
          <p:cNvPr id="21" name="直接连接符 84"/>
          <p:cNvCxnSpPr>
            <a:cxnSpLocks noChangeShapeType="1"/>
          </p:cNvCxnSpPr>
          <p:nvPr/>
        </p:nvCxnSpPr>
        <p:spPr bwMode="auto">
          <a:xfrm>
            <a:off x="1806704" y="5384119"/>
            <a:ext cx="376292" cy="0"/>
          </a:xfrm>
          <a:prstGeom prst="line">
            <a:avLst/>
          </a:prstGeom>
          <a:noFill/>
          <a:ln w="6350" algn="ctr">
            <a:solidFill>
              <a:srgbClr val="FF0000"/>
            </a:solidFill>
            <a:round/>
          </a:ln>
        </p:spPr>
      </p:cxnSp>
      <p:sp>
        <p:nvSpPr>
          <p:cNvPr id="34" name="文本框 33"/>
          <p:cNvSpPr txBox="1"/>
          <p:nvPr/>
        </p:nvSpPr>
        <p:spPr>
          <a:xfrm>
            <a:off x="4004044" y="4835142"/>
            <a:ext cx="1588656" cy="398780"/>
          </a:xfrm>
          <a:prstGeom prst="rect">
            <a:avLst/>
          </a:prstGeom>
          <a:noFill/>
          <a:ln w="6350">
            <a:noFill/>
            <a:round/>
          </a:ln>
        </p:spPr>
        <p:txBody>
          <a:bodyPr lIns="0" tIns="0" rIns="0" bIns="0" anchor="ctr" anchorCtr="1"/>
          <a:lstStyle>
            <a:defPPr>
              <a:defRPr lang="zh-CN"/>
            </a:defPPr>
            <a:lvl1pPr algn="ctr">
              <a:defRPr sz="900" b="0">
                <a:latin typeface="Arial" panose="020B0604020202020204" pitchFamily="34" charset="0"/>
                <a:cs typeface="Arial" panose="020B0604020202020204" pitchFamily="34" charset="0"/>
              </a:defRPr>
            </a:lvl1pPr>
          </a:lstStyle>
          <a:p>
            <a:r>
              <a:rPr lang="en-US" altLang="zh-CN" sz="800" dirty="0">
                <a:sym typeface="+mn-ea"/>
              </a:rPr>
              <a:t>can also press the foot</a:t>
            </a:r>
            <a:endParaRPr lang="en-US" altLang="zh-CN" sz="800" dirty="0"/>
          </a:p>
          <a:p>
            <a:r>
              <a:rPr lang="en-US" altLang="zh-CN" sz="800" dirty="0">
                <a:sym typeface="+mn-ea"/>
              </a:rPr>
              <a:t>switch to transmit data (optional)</a:t>
            </a:r>
            <a:endParaRPr lang="zh-CN" altLang="en-US" sz="800" dirty="0"/>
          </a:p>
        </p:txBody>
      </p:sp>
      <p:grpSp>
        <p:nvGrpSpPr>
          <p:cNvPr id="4" name="组合 3"/>
          <p:cNvGrpSpPr/>
          <p:nvPr/>
        </p:nvGrpSpPr>
        <p:grpSpPr>
          <a:xfrm>
            <a:off x="6263595" y="2747010"/>
            <a:ext cx="5316903" cy="1210311"/>
            <a:chOff x="6182443" y="5647402"/>
            <a:chExt cx="4824962" cy="1210169"/>
          </a:xfrm>
        </p:grpSpPr>
        <p:sp>
          <p:nvSpPr>
            <p:cNvPr id="36" name="文本框 35"/>
            <p:cNvSpPr txBox="1"/>
            <p:nvPr/>
          </p:nvSpPr>
          <p:spPr>
            <a:xfrm>
              <a:off x="6182443" y="5767403"/>
              <a:ext cx="4824962" cy="923222"/>
            </a:xfrm>
            <a:prstGeom prst="rect">
              <a:avLst/>
            </a:prstGeom>
            <a:noFill/>
          </p:spPr>
          <p:txBody>
            <a:bodyPr wrap="square" rtlCol="0">
              <a:spAutoFit/>
            </a:bodyPr>
            <a:lstStyle>
              <a:defPPr>
                <a:defRPr lang="zh-CN"/>
              </a:defPPr>
              <a:lvl1pPr marL="90170" indent="-90170" algn="just">
                <a:lnSpc>
                  <a:spcPct val="100000"/>
                </a:lnSpc>
                <a:spcBef>
                  <a:spcPts val="0"/>
                </a:spcBef>
                <a:buFont typeface="Arial" panose="020B0604020202020204" pitchFamily="34" charset="0"/>
                <a:buChar char="•"/>
                <a:defRPr sz="1000" b="0" kern="0">
                  <a:solidFill>
                    <a:srgbClr val="303030"/>
                  </a:solidFill>
                  <a:effectLst/>
                  <a:latin typeface="Arial" panose="020B0604020202020204" pitchFamily="34" charset="0"/>
                  <a:ea typeface="思源黑体 CN Regular" panose="020B0500000000000000" charset="-122"/>
                  <a:cs typeface="Arial" panose="020B0604020202020204" pitchFamily="34" charset="0"/>
                </a:defRPr>
              </a:lvl1pPr>
            </a:lstStyle>
            <a:p>
              <a:r>
                <a:rPr lang="en-US" altLang="zh-CN" sz="900" dirty="0"/>
                <a:t>Recognized as HlD keyboard device by computer, no need to install drivers and softwares.</a:t>
              </a:r>
              <a:r>
                <a:rPr lang="zh-CN" altLang="en-US" sz="900" dirty="0"/>
                <a:t> </a:t>
              </a:r>
              <a:endParaRPr lang="zh-CN" altLang="en-US" sz="900" dirty="0"/>
            </a:p>
            <a:p>
              <a:r>
                <a:rPr lang="en-US" altLang="zh-CN" sz="900" dirty="0"/>
                <a:t>Data can be transmitted to Excel, Word, txt and other files (press transmit button, which is recognized by the computer as keyboard input data and press enter key, such as 12.34</a:t>
              </a:r>
              <a:r>
                <a:rPr lang="en-US" altLang="en-US" sz="900" dirty="0"/>
                <a:t>↙</a:t>
              </a:r>
              <a:r>
                <a:rPr lang="en-US" altLang="zh-CN" sz="900" dirty="0"/>
                <a:t>).</a:t>
              </a:r>
              <a:endParaRPr lang="en-US" altLang="zh-CN" sz="900" dirty="0"/>
            </a:p>
            <a:p>
              <a:r>
                <a:rPr lang="en-US" altLang="zh-CN" sz="900" dirty="0"/>
                <a:t>For any softwares which can receive keyboard signal.</a:t>
              </a:r>
              <a:endParaRPr lang="en-US" altLang="zh-CN" sz="900" dirty="0"/>
            </a:p>
            <a:p>
              <a:r>
                <a:rPr lang="en-US" altLang="zh-CN" sz="900" dirty="0"/>
                <a:t>Cursor movement direction after data input can be switched (down/right).</a:t>
              </a:r>
              <a:endParaRPr lang="en-US" altLang="zh-CN" sz="900" dirty="0"/>
            </a:p>
            <a:p>
              <a:r>
                <a:rPr lang="en-US" altLang="zh-CN" sz="900" dirty="0"/>
                <a:t>Supports output of ID numbers if needed, e.g., 2023032265 12.34.</a:t>
              </a:r>
              <a:endParaRPr lang="en-US" altLang="zh-CN" sz="900" dirty="0"/>
            </a:p>
          </p:txBody>
        </p:sp>
        <p:cxnSp>
          <p:nvCxnSpPr>
            <p:cNvPr id="39" name="直接连接符 38"/>
            <p:cNvCxnSpPr/>
            <p:nvPr/>
          </p:nvCxnSpPr>
          <p:spPr bwMode="auto">
            <a:xfrm>
              <a:off x="6225662" y="5647402"/>
              <a:ext cx="4679315" cy="0"/>
            </a:xfrm>
            <a:prstGeom prst="line">
              <a:avLst/>
            </a:prstGeom>
            <a:ln w="12700">
              <a:solidFill>
                <a:schemeClr val="bg1">
                  <a:lumMod val="50000"/>
                </a:schemeClr>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40" name="直接连接符 39"/>
            <p:cNvCxnSpPr/>
            <p:nvPr/>
          </p:nvCxnSpPr>
          <p:spPr bwMode="auto">
            <a:xfrm>
              <a:off x="6245273" y="6857571"/>
              <a:ext cx="4659704" cy="0"/>
            </a:xfrm>
            <a:prstGeom prst="line">
              <a:avLst/>
            </a:prstGeom>
            <a:ln w="12700">
              <a:solidFill>
                <a:schemeClr val="bg1">
                  <a:lumMod val="50000"/>
                </a:schemeClr>
              </a:solidFill>
              <a:headEnd type="none" w="med" len="med"/>
              <a:tailEnd type="none" w="med" len="med"/>
            </a:ln>
          </p:spPr>
          <p:style>
            <a:lnRef idx="1">
              <a:schemeClr val="dk1"/>
            </a:lnRef>
            <a:fillRef idx="0">
              <a:schemeClr val="dk1"/>
            </a:fillRef>
            <a:effectRef idx="0">
              <a:schemeClr val="dk1"/>
            </a:effectRef>
            <a:fontRef idx="minor">
              <a:schemeClr val="tx1"/>
            </a:fontRef>
          </p:style>
        </p:cxnSp>
      </p:grpSp>
      <p:pic>
        <p:nvPicPr>
          <p:cNvPr id="35" name="图片 3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67342" y="4115364"/>
            <a:ext cx="4594130" cy="2583642"/>
          </a:xfrm>
          <a:prstGeom prst="rect">
            <a:avLst/>
          </a:prstGeom>
          <a:noFill/>
          <a:ln w="6350">
            <a:noFill/>
            <a:round/>
          </a:ln>
        </p:spPr>
      </p:pic>
      <p:sp>
        <p:nvSpPr>
          <p:cNvPr id="25" name="矩形 24"/>
          <p:cNvSpPr/>
          <p:nvPr/>
        </p:nvSpPr>
        <p:spPr>
          <a:xfrm>
            <a:off x="-10795" y="1542239"/>
            <a:ext cx="7403020" cy="461666"/>
          </a:xfrm>
          <a:prstGeom prst="rect">
            <a:avLst/>
          </a:prstGeom>
          <a:gradFill>
            <a:gsLst>
              <a:gs pos="0">
                <a:srgbClr val="00966F"/>
              </a:gs>
              <a:gs pos="63000">
                <a:srgbClr val="00684D"/>
              </a:gs>
            </a:gsLst>
            <a:lin ang="3600000" scaled="0"/>
          </a:gradFill>
          <a:ln>
            <a:noFill/>
          </a:ln>
        </p:spPr>
        <p:style>
          <a:lnRef idx="0">
            <a:scrgbClr r="0" g="0" b="0"/>
          </a:lnRef>
          <a:fillRef idx="0">
            <a:scrgbClr r="0" g="0" b="0"/>
          </a:fillRef>
          <a:effectRef idx="0">
            <a:scrgbClr r="0" g="0" b="0"/>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26" name="文本框 25"/>
          <p:cNvSpPr txBox="1"/>
          <p:nvPr/>
        </p:nvSpPr>
        <p:spPr>
          <a:xfrm>
            <a:off x="767677" y="685151"/>
            <a:ext cx="9325891" cy="827919"/>
          </a:xfrm>
          <a:prstGeom prst="rect">
            <a:avLst/>
          </a:prstGeom>
          <a:noFill/>
        </p:spPr>
        <p:txBody>
          <a:bodyPr wrap="square">
            <a:spAutoFit/>
          </a:bodyPr>
          <a:lstStyle>
            <a:defPPr>
              <a:defRPr lang="zh-CN"/>
            </a:defPPr>
            <a:lvl1pPr marL="450850" indent="-450850">
              <a:lnSpc>
                <a:spcPct val="85000"/>
              </a:lnSpc>
              <a:buClr>
                <a:srgbClr val="3366FF"/>
              </a:buClr>
              <a:defRPr sz="2800">
                <a:solidFill>
                  <a:srgbClr val="00684D"/>
                </a:solidFill>
                <a:latin typeface="Arial Black" panose="020B0A04020102090204" pitchFamily="34" charset="0"/>
                <a:ea typeface="思源黑体 CN Heavy" panose="020B0A00000000000000" pitchFamily="34" charset="-122"/>
              </a:defRPr>
            </a:lvl1pPr>
          </a:lstStyle>
          <a:p>
            <a:r>
              <a:rPr lang="en-US" altLang="zh-CN" dirty="0">
                <a:sym typeface="+mn-ea"/>
              </a:rPr>
              <a:t>Wired Data Transmission (keyboard Signals)</a:t>
            </a:r>
            <a:endParaRPr lang="en-US" altLang="zh-CN" dirty="0">
              <a:sym typeface="+mn-ea"/>
            </a:endParaRPr>
          </a:p>
          <a:p>
            <a:r>
              <a:rPr lang="en-US" altLang="zh-CN" dirty="0">
                <a:sym typeface="+mn-ea"/>
              </a:rPr>
              <a:t>7302</a:t>
            </a:r>
            <a:endParaRPr lang="en-US" altLang="zh-CN" dirty="0"/>
          </a:p>
        </p:txBody>
      </p:sp>
      <p:sp>
        <p:nvSpPr>
          <p:cNvPr id="29" name="文本框 21"/>
          <p:cNvSpPr txBox="1"/>
          <p:nvPr/>
        </p:nvSpPr>
        <p:spPr>
          <a:xfrm>
            <a:off x="574674" y="1659223"/>
            <a:ext cx="7887173" cy="230832"/>
          </a:xfrm>
          <a:prstGeom prst="rect">
            <a:avLst/>
          </a:prstGeom>
          <a:noFill/>
        </p:spPr>
        <p:txBody>
          <a:bodyPr wrap="square" rtlCol="0">
            <a:spAutoFit/>
          </a:bodyPr>
          <a:lstStyle>
            <a:defPPr>
              <a:defRPr lang="zh-CN"/>
            </a:defPPr>
            <a:lvl1pPr marL="90170" indent="-90170">
              <a:spcBef>
                <a:spcPts val="300"/>
              </a:spcBef>
              <a:buFont typeface="Arial" panose="020B0604020202020204" pitchFamily="34" charset="0"/>
              <a:buChar char="•"/>
              <a:defRPr sz="900" b="0">
                <a:solidFill>
                  <a:srgbClr val="FFFFFF"/>
                </a:solidFill>
                <a:latin typeface="Arial" panose="020B0604020202020204" pitchFamily="34" charset="0"/>
                <a:ea typeface="思源黑体 CN Regular" panose="020B0500000000000000" charset="-122"/>
                <a:cs typeface="Arial" panose="020B0604020202020204" pitchFamily="34" charset="0"/>
              </a:defRPr>
            </a:lvl1pPr>
          </a:lstStyle>
          <a:p>
            <a:r>
              <a:rPr lang="en-US" altLang="zh-CN" dirty="0"/>
              <a:t>Measuring tool connects to the data output cable, and trigger the transmit button to wired transfer data to a computer/tablet</a:t>
            </a:r>
            <a:endParaRPr lang="en-US" altLang="zh-CN" dirty="0"/>
          </a:p>
        </p:txBody>
      </p:sp>
      <p:sp>
        <p:nvSpPr>
          <p:cNvPr id="28" name="矩形 27"/>
          <p:cNvSpPr/>
          <p:nvPr/>
        </p:nvSpPr>
        <p:spPr>
          <a:xfrm>
            <a:off x="9490710" y="5738495"/>
            <a:ext cx="2099310" cy="591820"/>
          </a:xfrm>
          <a:prstGeom prst="rect">
            <a:avLst/>
          </a:prstGeom>
          <a:gradFill>
            <a:gsLst>
              <a:gs pos="0">
                <a:srgbClr val="00966F"/>
              </a:gs>
              <a:gs pos="63000">
                <a:srgbClr val="00684D"/>
              </a:gs>
            </a:gsLst>
            <a:lin ang="3600000" scaled="0"/>
          </a:gradFill>
          <a:ln>
            <a:noFill/>
          </a:ln>
        </p:spPr>
        <p:style>
          <a:lnRef idx="0">
            <a:scrgbClr r="0" g="0" b="0"/>
          </a:lnRef>
          <a:fillRef idx="0">
            <a:scrgbClr r="0" g="0" b="0"/>
          </a:fillRef>
          <a:effectRef idx="0">
            <a:scrgbClr r="0" g="0" b="0"/>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1" name="_s1038"/>
          <p:cNvSpPr>
            <a:spLocks noChangeArrowheads="1"/>
          </p:cNvSpPr>
          <p:nvPr/>
        </p:nvSpPr>
        <p:spPr bwMode="auto">
          <a:xfrm>
            <a:off x="9471025" y="5761990"/>
            <a:ext cx="2157095" cy="574040"/>
          </a:xfrm>
          <a:prstGeom prst="roundRect">
            <a:avLst>
              <a:gd name="adj" fmla="val 16667"/>
            </a:avLst>
          </a:prstGeom>
          <a:noFill/>
          <a:ln w="6350">
            <a:noFill/>
            <a:round/>
          </a:ln>
        </p:spPr>
        <p:txBody>
          <a:bodyPr wrap="none" lIns="0" tIns="0" rIns="0" bIns="0" anchor="ctr" anchorCtr="1"/>
          <a:lstStyle/>
          <a:p>
            <a:pPr algn="l">
              <a:spcBef>
                <a:spcPts val="300"/>
              </a:spcBef>
              <a:defRPr/>
            </a:pPr>
            <a:r>
              <a:rPr lang="en-US" altLang="zh-CN" sz="1000" dirty="0">
                <a:solidFill>
                  <a:srgbClr val="FFFFFF"/>
                </a:solidFill>
                <a:latin typeface="Arial Black" panose="020B0A04020102090204" pitchFamily="34" charset="0"/>
                <a:cs typeface="Arial" panose="020B0604020202020204" pitchFamily="34" charset="0"/>
                <a:sym typeface="+mn-ea"/>
              </a:rPr>
              <a:t>Connecting</a:t>
            </a:r>
            <a:r>
              <a:rPr lang="zh-CN" altLang="en-US" sz="1000" dirty="0">
                <a:solidFill>
                  <a:srgbClr val="FFFFFF"/>
                </a:solidFill>
                <a:latin typeface="Arial Black" panose="020B0A04020102090204" pitchFamily="34" charset="0"/>
                <a:cs typeface="Arial" panose="020B0604020202020204" pitchFamily="34" charset="0"/>
                <a:sym typeface="+mn-ea"/>
              </a:rPr>
              <a:t> </a:t>
            </a:r>
            <a:r>
              <a:rPr lang="en-US" altLang="zh-CN" sz="1000" dirty="0">
                <a:solidFill>
                  <a:srgbClr val="FFFFFF"/>
                </a:solidFill>
                <a:latin typeface="Arial Black" panose="020B0A04020102090204" pitchFamily="34" charset="0"/>
                <a:cs typeface="Arial" panose="020B0604020202020204" pitchFamily="34" charset="0"/>
                <a:sym typeface="+mn-ea"/>
              </a:rPr>
              <a:t>to digital </a:t>
            </a:r>
            <a:endParaRPr lang="en-US" altLang="zh-CN" sz="1000" dirty="0">
              <a:solidFill>
                <a:srgbClr val="FFFFFF"/>
              </a:solidFill>
              <a:latin typeface="Arial Black" panose="020B0A04020102090204" pitchFamily="34" charset="0"/>
              <a:cs typeface="Arial" panose="020B0604020202020204" pitchFamily="34" charset="0"/>
              <a:sym typeface="+mn-ea"/>
            </a:endParaRPr>
          </a:p>
          <a:p>
            <a:pPr algn="l">
              <a:spcBef>
                <a:spcPts val="300"/>
              </a:spcBef>
              <a:defRPr/>
            </a:pPr>
            <a:r>
              <a:rPr lang="en-US" altLang="zh-CN" sz="1000" dirty="0">
                <a:solidFill>
                  <a:srgbClr val="FFFFFF"/>
                </a:solidFill>
                <a:latin typeface="Arial Black" panose="020B0A04020102090204" pitchFamily="34" charset="0"/>
                <a:cs typeface="Arial" panose="020B0604020202020204" pitchFamily="34" charset="0"/>
                <a:sym typeface="+mn-ea"/>
              </a:rPr>
              <a:t>indicator/micrometer</a:t>
            </a:r>
            <a:endParaRPr lang="en-US" altLang="zh-CN" sz="1000" dirty="0">
              <a:solidFill>
                <a:srgbClr val="FFFFFF"/>
              </a:solidFill>
              <a:latin typeface="Arial Black" panose="020B0A04020102090204" pitchFamily="34" charset="0"/>
              <a:cs typeface="Arial" panose="020B0604020202020204" pitchFamily="34" charset="0"/>
              <a:sym typeface="+mn-ea"/>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592" y="0"/>
            <a:ext cx="12191407" cy="6858000"/>
            <a:chOff x="592" y="0"/>
            <a:chExt cx="12191407" cy="6858000"/>
          </a:xfrm>
        </p:grpSpPr>
        <p:pic>
          <p:nvPicPr>
            <p:cNvPr id="8" name="图片 7"/>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592" y="0"/>
              <a:ext cx="12190815" cy="6858000"/>
            </a:xfrm>
            <a:prstGeom prst="rect">
              <a:avLst/>
            </a:prstGeom>
          </p:spPr>
        </p:pic>
        <p:sp>
          <p:nvSpPr>
            <p:cNvPr id="12" name="矩形: 圆角 11"/>
            <p:cNvSpPr/>
            <p:nvPr/>
          </p:nvSpPr>
          <p:spPr>
            <a:xfrm>
              <a:off x="10677525" y="361913"/>
              <a:ext cx="1514474" cy="438150"/>
            </a:xfrm>
            <a:prstGeom prst="roundRect">
              <a:avLst>
                <a:gd name="adj" fmla="val 0"/>
              </a:avLst>
            </a:prstGeom>
            <a:gradFill>
              <a:gsLst>
                <a:gs pos="0">
                  <a:srgbClr val="00956E"/>
                </a:gs>
                <a:gs pos="100000">
                  <a:srgbClr val="00684D"/>
                </a:gs>
              </a:gsLst>
              <a:lin ang="21594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72158" y="473742"/>
              <a:ext cx="872101" cy="214492"/>
            </a:xfrm>
            <a:prstGeom prst="rect">
              <a:avLst/>
            </a:prstGeom>
          </p:spPr>
        </p:pic>
        <p:sp>
          <p:nvSpPr>
            <p:cNvPr id="15" name="矩形 14"/>
            <p:cNvSpPr/>
            <p:nvPr/>
          </p:nvSpPr>
          <p:spPr>
            <a:xfrm>
              <a:off x="654426" y="724463"/>
              <a:ext cx="46800" cy="492854"/>
            </a:xfrm>
            <a:prstGeom prst="rect">
              <a:avLst/>
            </a:prstGeom>
            <a:solidFill>
              <a:srgbClr val="0068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55" name="圆角矩形 46"/>
          <p:cNvSpPr/>
          <p:nvPr/>
        </p:nvSpPr>
        <p:spPr bwMode="auto">
          <a:xfrm>
            <a:off x="491061" y="2541659"/>
            <a:ext cx="5604939" cy="3352583"/>
          </a:xfrm>
          <a:prstGeom prst="roundRect">
            <a:avLst>
              <a:gd name="adj" fmla="val 3723"/>
            </a:avLst>
          </a:prstGeom>
          <a:solidFill>
            <a:srgbClr val="FFFFFF"/>
          </a:solidFill>
          <a:ln w="6350" algn="ctr">
            <a:noFill/>
            <a:round/>
          </a:ln>
        </p:spPr>
        <p:txBody>
          <a:bodyPr rtlCol="0" anchor="ctr"/>
          <a:lstStyle/>
          <a:p>
            <a:pPr algn="ctr">
              <a:spcBef>
                <a:spcPts val="300"/>
              </a:spcBef>
              <a:buFont typeface="Arial" panose="020B0604020202020204" pitchFamily="34" charset="0"/>
              <a:buChar char="•"/>
            </a:pPr>
            <a:endParaRPr lang="zh-CN" altLang="en-US" sz="1200" b="0" dirty="0">
              <a:latin typeface="Arial" panose="020B0604020202020204"/>
            </a:endParaRPr>
          </a:p>
        </p:txBody>
      </p:sp>
      <p:pic>
        <p:nvPicPr>
          <p:cNvPr id="4" name="图片 3"/>
          <p:cNvPicPr>
            <a:picLocks noChangeAspect="1"/>
          </p:cNvPicPr>
          <p:nvPr/>
        </p:nvPicPr>
        <p:blipFill>
          <a:blip r:embed="rId3"/>
          <a:stretch>
            <a:fillRect/>
          </a:stretch>
        </p:blipFill>
        <p:spPr>
          <a:xfrm>
            <a:off x="931985" y="3388092"/>
            <a:ext cx="4515933" cy="2241333"/>
          </a:xfrm>
          <a:prstGeom prst="rect">
            <a:avLst/>
          </a:prstGeom>
        </p:spPr>
      </p:pic>
      <p:sp>
        <p:nvSpPr>
          <p:cNvPr id="3" name="文本框 2"/>
          <p:cNvSpPr txBox="1"/>
          <p:nvPr/>
        </p:nvSpPr>
        <p:spPr>
          <a:xfrm>
            <a:off x="767677" y="662498"/>
            <a:ext cx="9325891" cy="827919"/>
          </a:xfrm>
          <a:prstGeom prst="rect">
            <a:avLst/>
          </a:prstGeom>
          <a:noFill/>
        </p:spPr>
        <p:txBody>
          <a:bodyPr wrap="square">
            <a:spAutoFit/>
          </a:bodyPr>
          <a:lstStyle>
            <a:defPPr>
              <a:defRPr lang="zh-CN"/>
            </a:defPPr>
            <a:lvl1pPr marL="450850" indent="-450850">
              <a:lnSpc>
                <a:spcPct val="85000"/>
              </a:lnSpc>
              <a:buClr>
                <a:srgbClr val="3366FF"/>
              </a:buClr>
              <a:defRPr sz="2800">
                <a:solidFill>
                  <a:srgbClr val="00684D"/>
                </a:solidFill>
                <a:latin typeface="Arial Black" panose="020B0A04020102090204" pitchFamily="34" charset="0"/>
                <a:ea typeface="思源黑体 CN Heavy" panose="020B0A00000000000000" pitchFamily="34" charset="-122"/>
              </a:defRPr>
            </a:lvl1pPr>
          </a:lstStyle>
          <a:p>
            <a:r>
              <a:rPr lang="en-US" altLang="zh-CN" dirty="0"/>
              <a:t>Wired Data Transmission </a:t>
            </a:r>
            <a:endParaRPr lang="en-US" altLang="zh-CN" dirty="0"/>
          </a:p>
          <a:p>
            <a:r>
              <a:rPr lang="en-US" altLang="zh-CN" dirty="0"/>
              <a:t>(Text Format, Virtual Com Port)</a:t>
            </a:r>
            <a:r>
              <a:rPr lang="en-US" altLang="zh-CN" dirty="0">
                <a:solidFill>
                  <a:srgbClr val="FF0000"/>
                </a:solidFill>
              </a:rPr>
              <a:t> </a:t>
            </a:r>
            <a:r>
              <a:rPr lang="en-US" altLang="zh-CN" dirty="0"/>
              <a:t>7305</a:t>
            </a:r>
            <a:endParaRPr lang="en-US" altLang="zh-CN" dirty="0"/>
          </a:p>
        </p:txBody>
      </p:sp>
      <p:sp>
        <p:nvSpPr>
          <p:cNvPr id="57" name="圆角矩形 24"/>
          <p:cNvSpPr>
            <a:spLocks noChangeArrowheads="1"/>
          </p:cNvSpPr>
          <p:nvPr/>
        </p:nvSpPr>
        <p:spPr bwMode="auto">
          <a:xfrm>
            <a:off x="1803897" y="3850063"/>
            <a:ext cx="1151255" cy="297180"/>
          </a:xfrm>
          <a:prstGeom prst="roundRect">
            <a:avLst>
              <a:gd name="adj" fmla="val 16667"/>
            </a:avLst>
          </a:prstGeom>
          <a:noFill/>
          <a:ln w="6350">
            <a:noFill/>
            <a:round/>
          </a:ln>
        </p:spPr>
        <p:txBody>
          <a:bodyPr lIns="0" tIns="0" rIns="0" bIns="0" anchor="ctr" anchorCtr="1"/>
          <a:lstStyle/>
          <a:p>
            <a:pPr algn="ctr"/>
            <a:r>
              <a:rPr lang="en-US" altLang="zh-CN" sz="800" dirty="0">
                <a:latin typeface="Arial" panose="020B0604020202020204" pitchFamily="34" charset="0"/>
                <a:cs typeface="Arial" panose="020B0604020202020204" pitchFamily="34" charset="0"/>
                <a:sym typeface="+mn-ea"/>
              </a:rPr>
              <a:t>press red button</a:t>
            </a:r>
            <a:endParaRPr lang="en-US" altLang="zh-CN" sz="800" dirty="0">
              <a:latin typeface="Arial" panose="020B0604020202020204" pitchFamily="34" charset="0"/>
              <a:cs typeface="Arial" panose="020B0604020202020204" pitchFamily="34" charset="0"/>
            </a:endParaRPr>
          </a:p>
          <a:p>
            <a:pPr algn="ctr"/>
            <a:r>
              <a:rPr lang="en-US" altLang="zh-CN" sz="800" dirty="0">
                <a:latin typeface="Arial" panose="020B0604020202020204" pitchFamily="34" charset="0"/>
                <a:cs typeface="Arial" panose="020B0604020202020204" pitchFamily="34" charset="0"/>
                <a:sym typeface="+mn-ea"/>
              </a:rPr>
              <a:t>to transmit data</a:t>
            </a:r>
            <a:endParaRPr lang="en-US" altLang="zh-CN" sz="800" dirty="0">
              <a:latin typeface="Arial" panose="020B0604020202020204" pitchFamily="34" charset="0"/>
              <a:cs typeface="Arial" panose="020B0604020202020204" pitchFamily="34" charset="0"/>
              <a:sym typeface="+mn-ea"/>
            </a:endParaRPr>
          </a:p>
        </p:txBody>
      </p:sp>
      <p:cxnSp>
        <p:nvCxnSpPr>
          <p:cNvPr id="58" name="直接连接符 81"/>
          <p:cNvCxnSpPr>
            <a:cxnSpLocks noChangeShapeType="1"/>
          </p:cNvCxnSpPr>
          <p:nvPr/>
        </p:nvCxnSpPr>
        <p:spPr bwMode="auto">
          <a:xfrm>
            <a:off x="2270444" y="4200853"/>
            <a:ext cx="0" cy="318839"/>
          </a:xfrm>
          <a:prstGeom prst="line">
            <a:avLst/>
          </a:prstGeom>
          <a:noFill/>
          <a:ln w="6350" algn="ctr">
            <a:solidFill>
              <a:srgbClr val="FF0000"/>
            </a:solidFill>
            <a:round/>
          </a:ln>
        </p:spPr>
      </p:cxnSp>
      <p:cxnSp>
        <p:nvCxnSpPr>
          <p:cNvPr id="59" name="直接连接符 84"/>
          <p:cNvCxnSpPr>
            <a:cxnSpLocks noChangeShapeType="1"/>
          </p:cNvCxnSpPr>
          <p:nvPr/>
        </p:nvCxnSpPr>
        <p:spPr bwMode="auto">
          <a:xfrm>
            <a:off x="3696221" y="5198777"/>
            <a:ext cx="597341" cy="0"/>
          </a:xfrm>
          <a:prstGeom prst="line">
            <a:avLst/>
          </a:prstGeom>
          <a:noFill/>
          <a:ln w="6350" algn="ctr">
            <a:solidFill>
              <a:srgbClr val="FF0000"/>
            </a:solidFill>
            <a:round/>
          </a:ln>
        </p:spPr>
      </p:cxnSp>
      <p:sp>
        <p:nvSpPr>
          <p:cNvPr id="63" name="矩形 62"/>
          <p:cNvSpPr/>
          <p:nvPr/>
        </p:nvSpPr>
        <p:spPr>
          <a:xfrm>
            <a:off x="491061" y="2990791"/>
            <a:ext cx="2464091" cy="397510"/>
          </a:xfrm>
          <a:prstGeom prst="rect">
            <a:avLst/>
          </a:prstGeom>
          <a:gradFill>
            <a:gsLst>
              <a:gs pos="0">
                <a:srgbClr val="00966F"/>
              </a:gs>
              <a:gs pos="63000">
                <a:srgbClr val="00684D"/>
              </a:gs>
            </a:gsLst>
            <a:lin ang="3600000" scaled="0"/>
          </a:gradFill>
          <a:ln>
            <a:noFill/>
          </a:ln>
        </p:spPr>
        <p:style>
          <a:lnRef idx="0">
            <a:scrgbClr r="0" g="0" b="0"/>
          </a:lnRef>
          <a:fillRef idx="0">
            <a:scrgbClr r="0" g="0" b="0"/>
          </a:fillRef>
          <a:effectRef idx="0">
            <a:scrgbClr r="0" g="0" b="0"/>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75" name="文本框 74"/>
          <p:cNvSpPr txBox="1"/>
          <p:nvPr/>
        </p:nvSpPr>
        <p:spPr>
          <a:xfrm>
            <a:off x="4147598" y="5110160"/>
            <a:ext cx="2109946" cy="338554"/>
          </a:xfrm>
          <a:prstGeom prst="rect">
            <a:avLst/>
          </a:prstGeom>
          <a:noFill/>
          <a:ln w="6350">
            <a:noFill/>
            <a:round/>
          </a:ln>
        </p:spPr>
        <p:txBody>
          <a:bodyPr lIns="0" tIns="0" rIns="0" bIns="0" anchor="ctr" anchorCtr="1"/>
          <a:lstStyle>
            <a:defPPr>
              <a:defRPr lang="zh-CN"/>
            </a:defPPr>
            <a:lvl1pPr algn="ctr">
              <a:defRPr sz="800">
                <a:latin typeface="Arial" panose="020B0604020202020204" pitchFamily="34" charset="0"/>
                <a:cs typeface="Arial" panose="020B0604020202020204" pitchFamily="34" charset="0"/>
              </a:defRPr>
            </a:lvl1pPr>
          </a:lstStyle>
          <a:p>
            <a:r>
              <a:rPr lang="en-US" altLang="zh-CN" dirty="0">
                <a:sym typeface="+mn-ea"/>
              </a:rPr>
              <a:t>can also press the foot</a:t>
            </a:r>
            <a:endParaRPr lang="en-US" altLang="zh-CN" dirty="0"/>
          </a:p>
          <a:p>
            <a:r>
              <a:rPr lang="en-US" altLang="zh-CN" dirty="0">
                <a:sym typeface="+mn-ea"/>
              </a:rPr>
              <a:t>switch to transmit data (optional)</a:t>
            </a:r>
            <a:endParaRPr lang="en-US" altLang="zh-CN" dirty="0">
              <a:sym typeface="+mn-ea"/>
            </a:endParaRPr>
          </a:p>
        </p:txBody>
      </p:sp>
      <p:sp>
        <p:nvSpPr>
          <p:cNvPr id="9" name="圆角矩形 46"/>
          <p:cNvSpPr/>
          <p:nvPr/>
        </p:nvSpPr>
        <p:spPr bwMode="auto">
          <a:xfrm>
            <a:off x="6419088" y="4464270"/>
            <a:ext cx="5170883" cy="1922059"/>
          </a:xfrm>
          <a:prstGeom prst="roundRect">
            <a:avLst>
              <a:gd name="adj" fmla="val 3723"/>
            </a:avLst>
          </a:prstGeom>
          <a:gradFill>
            <a:gsLst>
              <a:gs pos="24000">
                <a:srgbClr val="E2EDE9">
                  <a:alpha val="37000"/>
                </a:srgbClr>
              </a:gs>
              <a:gs pos="75000">
                <a:srgbClr val="E2EDE9"/>
              </a:gs>
            </a:gsLst>
            <a:lin ang="3600000" scaled="0"/>
          </a:gradFill>
          <a:ln w="6350" algn="ctr">
            <a:noFill/>
            <a:round/>
          </a:ln>
        </p:spPr>
        <p:txBody>
          <a:bodyPr rtlCol="0" anchor="ctr"/>
          <a:lstStyle/>
          <a:p>
            <a:pPr algn="ctr">
              <a:spcBef>
                <a:spcPts val="300"/>
              </a:spcBef>
              <a:buFont typeface="Arial" panose="020B0604020202020204" pitchFamily="34" charset="0"/>
              <a:buChar char="•"/>
            </a:pPr>
            <a:endParaRPr lang="zh-CN" altLang="en-US" sz="1200" b="0" dirty="0">
              <a:latin typeface="Arial" panose="020B0604020202020204"/>
            </a:endParaRPr>
          </a:p>
        </p:txBody>
      </p:sp>
      <p:sp>
        <p:nvSpPr>
          <p:cNvPr id="6" name="_s1038"/>
          <p:cNvSpPr>
            <a:spLocks noChangeArrowheads="1"/>
          </p:cNvSpPr>
          <p:nvPr/>
        </p:nvSpPr>
        <p:spPr bwMode="auto">
          <a:xfrm>
            <a:off x="821682" y="3055217"/>
            <a:ext cx="1807210" cy="306070"/>
          </a:xfrm>
          <a:prstGeom prst="roundRect">
            <a:avLst>
              <a:gd name="adj" fmla="val 16667"/>
            </a:avLst>
          </a:prstGeom>
          <a:noFill/>
          <a:ln w="6350">
            <a:noFill/>
            <a:round/>
          </a:ln>
        </p:spPr>
        <p:txBody>
          <a:bodyPr wrap="none" lIns="0" tIns="0" rIns="0" bIns="0" anchor="ctr" anchorCtr="1"/>
          <a:lstStyle/>
          <a:p>
            <a:pPr algn="l">
              <a:spcBef>
                <a:spcPts val="300"/>
              </a:spcBef>
              <a:defRPr/>
            </a:pPr>
            <a:r>
              <a:rPr lang="en-US" altLang="zh-CN" sz="1000" dirty="0">
                <a:solidFill>
                  <a:srgbClr val="FFFFFF"/>
                </a:solidFill>
                <a:latin typeface="Arial Black" panose="020B0A04020102090204" pitchFamily="34" charset="0"/>
                <a:cs typeface="Arial" panose="020B0604020202020204" pitchFamily="34" charset="0"/>
                <a:sym typeface="+mn-ea"/>
              </a:rPr>
              <a:t>Connecting to digital indicator</a:t>
            </a:r>
            <a:endParaRPr lang="en-US" altLang="zh-CN" sz="1000" dirty="0">
              <a:solidFill>
                <a:srgbClr val="FFFFFF"/>
              </a:solidFill>
              <a:latin typeface="Arial Black" panose="020B0A04020102090204" pitchFamily="34" charset="0"/>
              <a:cs typeface="Arial" panose="020B0604020202020204" pitchFamily="34" charset="0"/>
              <a:sym typeface="+mn-ea"/>
            </a:endParaRPr>
          </a:p>
        </p:txBody>
      </p:sp>
      <p:sp>
        <p:nvSpPr>
          <p:cNvPr id="16" name="矩形 15"/>
          <p:cNvSpPr/>
          <p:nvPr/>
        </p:nvSpPr>
        <p:spPr>
          <a:xfrm>
            <a:off x="-10795" y="1542238"/>
            <a:ext cx="7574570" cy="734603"/>
          </a:xfrm>
          <a:prstGeom prst="rect">
            <a:avLst/>
          </a:prstGeom>
          <a:gradFill>
            <a:gsLst>
              <a:gs pos="0">
                <a:srgbClr val="00966F"/>
              </a:gs>
              <a:gs pos="63000">
                <a:srgbClr val="00684D"/>
              </a:gs>
            </a:gsLst>
            <a:lin ang="3600000" scaled="0"/>
          </a:gradFill>
          <a:ln>
            <a:noFill/>
          </a:ln>
        </p:spPr>
        <p:style>
          <a:lnRef idx="0">
            <a:scrgbClr r="0" g="0" b="0"/>
          </a:lnRef>
          <a:fillRef idx="0">
            <a:scrgbClr r="0" g="0" b="0"/>
          </a:fillRef>
          <a:effectRef idx="0">
            <a:scrgbClr r="0" g="0" b="0"/>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7" name="文本框 21"/>
          <p:cNvSpPr txBox="1"/>
          <p:nvPr/>
        </p:nvSpPr>
        <p:spPr>
          <a:xfrm>
            <a:off x="574674" y="1659223"/>
            <a:ext cx="7887173" cy="559127"/>
          </a:xfrm>
          <a:prstGeom prst="rect">
            <a:avLst/>
          </a:prstGeom>
          <a:noFill/>
        </p:spPr>
        <p:txBody>
          <a:bodyPr wrap="square" rtlCol="0">
            <a:spAutoFit/>
          </a:bodyPr>
          <a:lstStyle>
            <a:defPPr>
              <a:defRPr lang="zh-CN"/>
            </a:defPPr>
            <a:lvl1pPr marL="90170" indent="-90170">
              <a:spcBef>
                <a:spcPts val="300"/>
              </a:spcBef>
              <a:buFont typeface="Arial" panose="020B0604020202020204" pitchFamily="34" charset="0"/>
              <a:buChar char="•"/>
              <a:defRPr sz="900" b="0">
                <a:solidFill>
                  <a:srgbClr val="FFFFFF"/>
                </a:solidFill>
                <a:latin typeface="Arial" panose="020B0604020202020204" pitchFamily="34" charset="0"/>
                <a:ea typeface="思源黑体 CN Regular" panose="020B0500000000000000" charset="-122"/>
                <a:cs typeface="Arial" panose="020B0604020202020204" pitchFamily="34" charset="0"/>
              </a:defRPr>
            </a:lvl1pPr>
          </a:lstStyle>
          <a:p>
            <a:pPr>
              <a:spcBef>
                <a:spcPts val="200"/>
              </a:spcBef>
            </a:pPr>
            <a:r>
              <a:rPr lang="en-US" altLang="zh-CN" dirty="0"/>
              <a:t> Measuring tool connects to the data output cable, and trigger the transmit button to wired transfer data to a computer</a:t>
            </a:r>
            <a:endParaRPr lang="en-US" altLang="zh-CN" dirty="0"/>
          </a:p>
          <a:p>
            <a:pPr>
              <a:spcBef>
                <a:spcPts val="200"/>
              </a:spcBef>
            </a:pPr>
            <a:r>
              <a:rPr lang="en-US" altLang="zh-CN" dirty="0"/>
              <a:t> Output serial signals to transfer data to serial communication software.</a:t>
            </a:r>
            <a:endParaRPr lang="en-US" altLang="zh-CN" dirty="0"/>
          </a:p>
          <a:p>
            <a:pPr>
              <a:spcBef>
                <a:spcPts val="200"/>
              </a:spcBef>
            </a:pPr>
            <a:r>
              <a:rPr lang="en-US" altLang="zh-CN" dirty="0"/>
              <a:t> Supports output of ID numbers if needed, can designated area to input data from different measuring tool, e.g., 2023032265 12.34.</a:t>
            </a:r>
            <a:endParaRPr lang="en-US" altLang="zh-CN" dirty="0"/>
          </a:p>
        </p:txBody>
      </p:sp>
      <p:pic>
        <p:nvPicPr>
          <p:cNvPr id="2" name="图片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87061" y="3996335"/>
            <a:ext cx="4571622" cy="2566204"/>
          </a:xfrm>
          <a:prstGeom prst="rect">
            <a:avLst/>
          </a:prstGeom>
        </p:spPr>
      </p:pic>
      <p:sp>
        <p:nvSpPr>
          <p:cNvPr id="10" name="矩形 9"/>
          <p:cNvSpPr/>
          <p:nvPr/>
        </p:nvSpPr>
        <p:spPr>
          <a:xfrm>
            <a:off x="9302281" y="5738495"/>
            <a:ext cx="2287739" cy="493395"/>
          </a:xfrm>
          <a:prstGeom prst="rect">
            <a:avLst/>
          </a:prstGeom>
          <a:gradFill>
            <a:gsLst>
              <a:gs pos="0">
                <a:srgbClr val="00966F"/>
              </a:gs>
              <a:gs pos="63000">
                <a:srgbClr val="00684D"/>
              </a:gs>
            </a:gsLst>
            <a:lin ang="3600000" scaled="0"/>
          </a:gradFill>
          <a:ln>
            <a:noFill/>
          </a:ln>
        </p:spPr>
        <p:style>
          <a:lnRef idx="0">
            <a:scrgbClr r="0" g="0" b="0"/>
          </a:lnRef>
          <a:fillRef idx="0">
            <a:scrgbClr r="0" g="0" b="0"/>
          </a:fillRef>
          <a:effectRef idx="0">
            <a:scrgbClr r="0" g="0" b="0"/>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1" name="_s1038"/>
          <p:cNvSpPr>
            <a:spLocks noChangeArrowheads="1"/>
          </p:cNvSpPr>
          <p:nvPr/>
        </p:nvSpPr>
        <p:spPr bwMode="auto">
          <a:xfrm>
            <a:off x="9302281" y="5791200"/>
            <a:ext cx="2287690" cy="642620"/>
          </a:xfrm>
          <a:prstGeom prst="roundRect">
            <a:avLst>
              <a:gd name="adj" fmla="val 16667"/>
            </a:avLst>
          </a:prstGeom>
          <a:noFill/>
          <a:ln w="6350">
            <a:noFill/>
            <a:round/>
          </a:ln>
        </p:spPr>
        <p:txBody>
          <a:bodyPr wrap="none" lIns="0" tIns="0" rIns="0" bIns="0" anchor="ctr" anchorCtr="1"/>
          <a:lstStyle/>
          <a:p>
            <a:pPr algn="ctr">
              <a:spcBef>
                <a:spcPts val="300"/>
              </a:spcBef>
              <a:defRPr/>
            </a:pPr>
            <a:r>
              <a:rPr lang="en-US" altLang="zh-CN" sz="1000" dirty="0">
                <a:solidFill>
                  <a:srgbClr val="FFFFFF"/>
                </a:solidFill>
                <a:latin typeface="Arial Black" panose="020B0A04020102090204" pitchFamily="34" charset="0"/>
                <a:cs typeface="Arial" panose="020B0604020202020204" pitchFamily="34" charset="0"/>
                <a:sym typeface="+mn-ea"/>
              </a:rPr>
              <a:t>Connecting</a:t>
            </a:r>
            <a:r>
              <a:rPr lang="zh-CN" altLang="en-US" sz="1000" dirty="0">
                <a:solidFill>
                  <a:srgbClr val="FFFFFF"/>
                </a:solidFill>
                <a:latin typeface="Arial Black" panose="020B0A04020102090204" pitchFamily="34" charset="0"/>
                <a:cs typeface="Arial" panose="020B0604020202020204" pitchFamily="34" charset="0"/>
                <a:sym typeface="+mn-ea"/>
              </a:rPr>
              <a:t> </a:t>
            </a:r>
            <a:r>
              <a:rPr lang="en-US" altLang="zh-CN" sz="1000" dirty="0">
                <a:solidFill>
                  <a:srgbClr val="FFFFFF"/>
                </a:solidFill>
                <a:latin typeface="Arial Black" panose="020B0A04020102090204" pitchFamily="34" charset="0"/>
                <a:cs typeface="Arial" panose="020B0604020202020204" pitchFamily="34" charset="0"/>
                <a:sym typeface="+mn-ea"/>
              </a:rPr>
              <a:t>to digital </a:t>
            </a:r>
            <a:endParaRPr lang="en-US" altLang="zh-CN" sz="1000" dirty="0">
              <a:solidFill>
                <a:srgbClr val="FFFFFF"/>
              </a:solidFill>
              <a:latin typeface="Arial Black" panose="020B0A04020102090204" pitchFamily="34" charset="0"/>
              <a:cs typeface="Arial" panose="020B0604020202020204" pitchFamily="34" charset="0"/>
              <a:sym typeface="+mn-ea"/>
            </a:endParaRPr>
          </a:p>
          <a:p>
            <a:pPr algn="ctr">
              <a:spcBef>
                <a:spcPts val="300"/>
              </a:spcBef>
              <a:defRPr/>
            </a:pPr>
            <a:r>
              <a:rPr lang="en-US" altLang="zh-CN" sz="1000" dirty="0">
                <a:solidFill>
                  <a:srgbClr val="FFFFFF"/>
                </a:solidFill>
                <a:latin typeface="Arial Black" panose="020B0A04020102090204" pitchFamily="34" charset="0"/>
                <a:cs typeface="Arial" panose="020B0604020202020204" pitchFamily="34" charset="0"/>
                <a:sym typeface="+mn-ea"/>
              </a:rPr>
              <a:t>indicator/micrometer/caliper</a:t>
            </a:r>
            <a:endParaRPr lang="en-US" altLang="zh-CN" sz="1000" dirty="0">
              <a:solidFill>
                <a:srgbClr val="FFFFFF"/>
              </a:solidFill>
              <a:latin typeface="Arial Black" panose="020B0A04020102090204" pitchFamily="34" charset="0"/>
              <a:cs typeface="Arial" panose="020B0604020202020204" pitchFamily="34" charset="0"/>
              <a:sym typeface="+mn-ea"/>
            </a:endParaRPr>
          </a:p>
          <a:p>
            <a:pPr algn="ctr">
              <a:spcBef>
                <a:spcPts val="300"/>
              </a:spcBef>
              <a:defRPr/>
            </a:pPr>
            <a:endParaRPr lang="en-US" altLang="zh-CN" sz="1200" b="0" dirty="0">
              <a:solidFill>
                <a:srgbClr val="FFFFFF"/>
              </a:solidFill>
              <a:latin typeface="思源黑体 CN Bold" panose="020B0800000000000000" pitchFamily="34" charset="-122"/>
              <a:ea typeface="思源黑体 CN Bold" panose="020B0800000000000000" pitchFamily="34"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592" y="0"/>
            <a:ext cx="12190815" cy="6858000"/>
          </a:xfrm>
          <a:prstGeom prst="rect">
            <a:avLst/>
          </a:prstGeom>
        </p:spPr>
      </p:pic>
      <p:sp>
        <p:nvSpPr>
          <p:cNvPr id="24" name="矩形 23"/>
          <p:cNvSpPr/>
          <p:nvPr/>
        </p:nvSpPr>
        <p:spPr>
          <a:xfrm>
            <a:off x="-10720" y="1561369"/>
            <a:ext cx="6306737" cy="624527"/>
          </a:xfrm>
          <a:prstGeom prst="rect">
            <a:avLst/>
          </a:prstGeom>
          <a:gradFill>
            <a:gsLst>
              <a:gs pos="0">
                <a:srgbClr val="00966F"/>
              </a:gs>
              <a:gs pos="63000">
                <a:srgbClr val="00684D"/>
              </a:gs>
            </a:gsLst>
            <a:lin ang="3600000" scaled="0"/>
          </a:gradFill>
          <a:ln>
            <a:noFill/>
          </a:ln>
        </p:spPr>
        <p:style>
          <a:lnRef idx="0">
            <a:scrgbClr r="0" g="0" b="0"/>
          </a:lnRef>
          <a:fillRef idx="0">
            <a:scrgbClr r="0" g="0" b="0"/>
          </a:fillRef>
          <a:effectRef idx="0">
            <a:scrgbClr r="0" g="0" b="0"/>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28" name="文本框 27"/>
          <p:cNvSpPr txBox="1"/>
          <p:nvPr/>
        </p:nvSpPr>
        <p:spPr>
          <a:xfrm>
            <a:off x="767677" y="835285"/>
            <a:ext cx="9325891" cy="523220"/>
          </a:xfrm>
          <a:prstGeom prst="rect">
            <a:avLst/>
          </a:prstGeom>
          <a:noFill/>
        </p:spPr>
        <p:txBody>
          <a:bodyPr wrap="square">
            <a:spAutoFit/>
          </a:bodyPr>
          <a:lstStyle/>
          <a:p>
            <a:r>
              <a:rPr lang="en-US" altLang="zh-CN" sz="2800" dirty="0">
                <a:solidFill>
                  <a:srgbClr val="00684D"/>
                </a:solidFill>
                <a:latin typeface="Arial Black" panose="020B0A04020102090204" pitchFamily="34" charset="0"/>
                <a:ea typeface="思源黑体 CN Heavy" panose="020B0A00000000000000" pitchFamily="34" charset="-122"/>
              </a:rPr>
              <a:t>485 Data Output Cables </a:t>
            </a:r>
            <a:r>
              <a:rPr lang="en-US" altLang="zh-CN" sz="2800" b="1" dirty="0">
                <a:solidFill>
                  <a:srgbClr val="00684D"/>
                </a:solidFill>
                <a:latin typeface="Arial" panose="020B0604020202020204" pitchFamily="34" charset="0"/>
                <a:ea typeface="思源黑体 CN Heavy" panose="020B0A00000000000000" pitchFamily="34" charset="-122"/>
                <a:cs typeface="Arial" panose="020B0604020202020204" pitchFamily="34" charset="0"/>
              </a:rPr>
              <a:t>7215</a:t>
            </a:r>
            <a:endParaRPr lang="en-US" altLang="zh-CN" sz="2800" b="1" dirty="0">
              <a:solidFill>
                <a:srgbClr val="00684D"/>
              </a:solidFill>
              <a:latin typeface="Arial" panose="020B0604020202020204" pitchFamily="34" charset="0"/>
              <a:ea typeface="思源黑体 CN Heavy" panose="020B0A00000000000000" pitchFamily="34" charset="-122"/>
              <a:cs typeface="Arial" panose="020B0604020202020204" pitchFamily="34" charset="0"/>
            </a:endParaRPr>
          </a:p>
        </p:txBody>
      </p:sp>
      <p:sp>
        <p:nvSpPr>
          <p:cNvPr id="12" name="圆角矩形 46"/>
          <p:cNvSpPr/>
          <p:nvPr/>
        </p:nvSpPr>
        <p:spPr bwMode="auto">
          <a:xfrm>
            <a:off x="491060" y="2417709"/>
            <a:ext cx="11242135" cy="3352583"/>
          </a:xfrm>
          <a:prstGeom prst="roundRect">
            <a:avLst>
              <a:gd name="adj" fmla="val 3723"/>
            </a:avLst>
          </a:prstGeom>
          <a:solidFill>
            <a:srgbClr val="FFFFFF"/>
          </a:solidFill>
          <a:ln w="6350" algn="ctr">
            <a:noFill/>
            <a:round/>
          </a:ln>
        </p:spPr>
        <p:txBody>
          <a:bodyPr rtlCol="0" anchor="ctr"/>
          <a:lstStyle/>
          <a:p>
            <a:pPr algn="ctr">
              <a:spcBef>
                <a:spcPts val="300"/>
              </a:spcBef>
              <a:buFont typeface="Arial" panose="020B0604020202020204" pitchFamily="34" charset="0"/>
              <a:buChar char="•"/>
            </a:pPr>
            <a:endParaRPr lang="zh-CN" altLang="en-US" sz="1200" b="0" dirty="0">
              <a:latin typeface="Arial" panose="020B0604020202020204"/>
            </a:endParaRPr>
          </a:p>
        </p:txBody>
      </p:sp>
      <p:sp>
        <p:nvSpPr>
          <p:cNvPr id="32" name="文本框 21"/>
          <p:cNvSpPr txBox="1"/>
          <p:nvPr/>
        </p:nvSpPr>
        <p:spPr>
          <a:xfrm>
            <a:off x="591237" y="1683143"/>
            <a:ext cx="5504763" cy="369332"/>
          </a:xfrm>
          <a:prstGeom prst="rect">
            <a:avLst/>
          </a:prstGeom>
          <a:noFill/>
        </p:spPr>
        <p:txBody>
          <a:bodyPr wrap="square" rtlCol="0">
            <a:spAutoFit/>
          </a:bodyPr>
          <a:lstStyle>
            <a:defPPr>
              <a:defRPr lang="zh-CN"/>
            </a:defPPr>
            <a:lvl1pPr marL="90170" indent="-90170">
              <a:spcBef>
                <a:spcPts val="200"/>
              </a:spcBef>
              <a:buFont typeface="Arial" panose="020B0604020202020204" pitchFamily="34" charset="0"/>
              <a:buChar char="•"/>
              <a:defRPr sz="900" b="0">
                <a:solidFill>
                  <a:srgbClr val="FFFFFF"/>
                </a:solidFill>
                <a:latin typeface="Arial" panose="020B0604020202020204" pitchFamily="34" charset="0"/>
                <a:ea typeface="思源黑体 CN Regular" panose="020B0500000000000000" charset="-122"/>
                <a:cs typeface="Arial" panose="020B0604020202020204" pitchFamily="34" charset="0"/>
              </a:defRPr>
            </a:lvl1pPr>
          </a:lstStyle>
          <a:p>
            <a:r>
              <a:rPr lang="en-US" altLang="zh-CN" dirty="0"/>
              <a:t>Connect the measuring instrument to the data cable, and connect the data cable to the PLC to enable automated control of the measurement data.</a:t>
            </a:r>
            <a:endParaRPr lang="zh-CN" altLang="en-US" dirty="0"/>
          </a:p>
        </p:txBody>
      </p:sp>
      <p:grpSp>
        <p:nvGrpSpPr>
          <p:cNvPr id="20" name="组合 19"/>
          <p:cNvGrpSpPr/>
          <p:nvPr/>
        </p:nvGrpSpPr>
        <p:grpSpPr>
          <a:xfrm>
            <a:off x="3123141" y="6028447"/>
            <a:ext cx="5945718" cy="490081"/>
            <a:chOff x="3444467" y="6028447"/>
            <a:chExt cx="5040352" cy="490081"/>
          </a:xfrm>
        </p:grpSpPr>
        <p:cxnSp>
          <p:nvCxnSpPr>
            <p:cNvPr id="15" name="直接连接符 14"/>
            <p:cNvCxnSpPr/>
            <p:nvPr/>
          </p:nvCxnSpPr>
          <p:spPr bwMode="auto">
            <a:xfrm>
              <a:off x="3444467" y="6028447"/>
              <a:ext cx="5040352" cy="0"/>
            </a:xfrm>
            <a:prstGeom prst="line">
              <a:avLst/>
            </a:prstGeom>
            <a:ln w="12700">
              <a:solidFill>
                <a:schemeClr val="bg2">
                  <a:lumMod val="60000"/>
                  <a:lumOff val="40000"/>
                </a:schemeClr>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6" name="直接连接符 15"/>
            <p:cNvCxnSpPr/>
            <p:nvPr/>
          </p:nvCxnSpPr>
          <p:spPr bwMode="auto">
            <a:xfrm>
              <a:off x="3444467" y="6518528"/>
              <a:ext cx="5040352" cy="0"/>
            </a:xfrm>
            <a:prstGeom prst="line">
              <a:avLst/>
            </a:prstGeom>
            <a:ln w="12700">
              <a:solidFill>
                <a:schemeClr val="bg2">
                  <a:lumMod val="60000"/>
                  <a:lumOff val="40000"/>
                </a:schemeClr>
              </a:solidFill>
              <a:headEnd type="none" w="med" len="med"/>
              <a:tailEnd type="none" w="med" len="med"/>
            </a:ln>
          </p:spPr>
          <p:style>
            <a:lnRef idx="1">
              <a:schemeClr val="dk1"/>
            </a:lnRef>
            <a:fillRef idx="0">
              <a:schemeClr val="dk1"/>
            </a:fillRef>
            <a:effectRef idx="0">
              <a:schemeClr val="dk1"/>
            </a:effectRef>
            <a:fontRef idx="minor">
              <a:schemeClr val="tx1"/>
            </a:fontRef>
          </p:style>
        </p:cxnSp>
      </p:grpSp>
      <p:grpSp>
        <p:nvGrpSpPr>
          <p:cNvPr id="18" name="组合 17"/>
          <p:cNvGrpSpPr/>
          <p:nvPr/>
        </p:nvGrpSpPr>
        <p:grpSpPr>
          <a:xfrm>
            <a:off x="3543392" y="6085723"/>
            <a:ext cx="4995061" cy="402291"/>
            <a:chOff x="4367701" y="5988718"/>
            <a:chExt cx="4995061" cy="402291"/>
          </a:xfrm>
        </p:grpSpPr>
        <p:sp>
          <p:nvSpPr>
            <p:cNvPr id="10" name="文本框 9"/>
            <p:cNvSpPr txBox="1"/>
            <p:nvPr/>
          </p:nvSpPr>
          <p:spPr>
            <a:xfrm>
              <a:off x="4367701" y="5988718"/>
              <a:ext cx="3606921" cy="402291"/>
            </a:xfrm>
            <a:prstGeom prst="rect">
              <a:avLst/>
            </a:prstGeom>
            <a:noFill/>
          </p:spPr>
          <p:txBody>
            <a:bodyPr wrap="square" tIns="46800" bIns="46800" rtlCol="0">
              <a:spAutoFit/>
            </a:bodyPr>
            <a:lstStyle/>
            <a:p>
              <a:pPr marL="90170" indent="-90170"/>
              <a:r>
                <a:rPr lang="en-US" altLang="zh-CN" sz="1000" dirty="0">
                  <a:solidFill>
                    <a:schemeClr val="bg1">
                      <a:lumMod val="10000"/>
                    </a:schemeClr>
                  </a:solidFill>
                  <a:latin typeface="Arial" panose="020B0604020202020204" pitchFamily="34" charset="0"/>
                  <a:ea typeface="思源黑体 CN Regular" panose="020B0500000000000000" charset="-122"/>
                  <a:cs typeface="Arial" panose="020B0604020202020204" pitchFamily="34" charset="0"/>
                  <a:sym typeface="+mn-lt"/>
                </a:rPr>
                <a:t>Modbus-RTU Protocol</a:t>
              </a:r>
              <a:endParaRPr lang="en-US" altLang="zh-CN" sz="1000" dirty="0">
                <a:solidFill>
                  <a:schemeClr val="bg1">
                    <a:lumMod val="10000"/>
                  </a:schemeClr>
                </a:solidFill>
                <a:latin typeface="Arial" panose="020B0604020202020204" pitchFamily="34" charset="0"/>
                <a:ea typeface="思源黑体 CN Regular" panose="020B0500000000000000" charset="-122"/>
                <a:cs typeface="Arial" panose="020B0604020202020204" pitchFamily="34" charset="0"/>
                <a:sym typeface="+mn-lt"/>
              </a:endParaRPr>
            </a:p>
            <a:p>
              <a:pPr marL="90170" indent="-90170"/>
              <a:r>
                <a:rPr lang="en-US" altLang="zh-CN" sz="1000" dirty="0">
                  <a:solidFill>
                    <a:schemeClr val="bg1">
                      <a:lumMod val="10000"/>
                    </a:schemeClr>
                  </a:solidFill>
                  <a:latin typeface="Arial" panose="020B0604020202020204" pitchFamily="34" charset="0"/>
                  <a:ea typeface="思源黑体 CN Regular" panose="020B0500000000000000" charset="-122"/>
                  <a:cs typeface="Arial" panose="020B0604020202020204" pitchFamily="34" charset="0"/>
                  <a:sym typeface="+mn-lt"/>
                </a:rPr>
                <a:t>• Configurable baud rates (9600, 19200, 38400)</a:t>
              </a:r>
              <a:endParaRPr lang="zh-CN" altLang="en-US" sz="1000" b="0" dirty="0">
                <a:solidFill>
                  <a:schemeClr val="bg1">
                    <a:lumMod val="10000"/>
                  </a:schemeClr>
                </a:solidFill>
                <a:latin typeface="Arial" panose="020B0604020202020204" pitchFamily="34" charset="0"/>
                <a:ea typeface="思源黑体 CN Regular" panose="020B0500000000000000" charset="-122"/>
                <a:cs typeface="Arial" panose="020B0604020202020204" pitchFamily="34" charset="0"/>
                <a:sym typeface="+mn-lt"/>
              </a:endParaRPr>
            </a:p>
          </p:txBody>
        </p:sp>
        <p:sp>
          <p:nvSpPr>
            <p:cNvPr id="17" name="文本框 16"/>
            <p:cNvSpPr txBox="1"/>
            <p:nvPr/>
          </p:nvSpPr>
          <p:spPr>
            <a:xfrm>
              <a:off x="7187438" y="6125023"/>
              <a:ext cx="2175324" cy="248402"/>
            </a:xfrm>
            <a:prstGeom prst="rect">
              <a:avLst/>
            </a:prstGeom>
            <a:noFill/>
          </p:spPr>
          <p:txBody>
            <a:bodyPr wrap="square" tIns="46800" bIns="46800" rtlCol="0">
              <a:spAutoFit/>
            </a:bodyPr>
            <a:lstStyle/>
            <a:p>
              <a:pPr marL="90170" indent="-90170">
                <a:buFont typeface="Arial" panose="020B0604020202020204" pitchFamily="34" charset="0"/>
                <a:buChar char="•"/>
              </a:pPr>
              <a:r>
                <a:rPr lang="en-US" altLang="zh-CN" sz="1000" dirty="0">
                  <a:solidFill>
                    <a:schemeClr val="bg1">
                      <a:lumMod val="10000"/>
                    </a:schemeClr>
                  </a:solidFill>
                  <a:latin typeface="Arial" panose="020B0604020202020204" pitchFamily="34" charset="0"/>
                  <a:ea typeface="思源黑体 CN Regular" panose="020B0500000000000000" charset="-122"/>
                  <a:cs typeface="Arial" panose="020B0604020202020204" pitchFamily="34" charset="0"/>
                  <a:sym typeface="+mn-lt"/>
                </a:rPr>
                <a:t>Can</a:t>
              </a:r>
              <a:r>
                <a:rPr lang="zh-CN" altLang="en-US" sz="1000" dirty="0">
                  <a:solidFill>
                    <a:schemeClr val="bg1">
                      <a:lumMod val="10000"/>
                    </a:schemeClr>
                  </a:solidFill>
                  <a:latin typeface="Arial" panose="020B0604020202020204" pitchFamily="34" charset="0"/>
                  <a:ea typeface="思源黑体 CN Regular" panose="020B0500000000000000" charset="-122"/>
                  <a:cs typeface="Arial" panose="020B0604020202020204" pitchFamily="34" charset="0"/>
                  <a:sym typeface="+mn-lt"/>
                </a:rPr>
                <a:t> </a:t>
              </a:r>
              <a:r>
                <a:rPr lang="en-US" altLang="zh-CN" sz="1000" dirty="0">
                  <a:solidFill>
                    <a:schemeClr val="bg1">
                      <a:lumMod val="10000"/>
                    </a:schemeClr>
                  </a:solidFill>
                  <a:latin typeface="Arial" panose="020B0604020202020204" pitchFamily="34" charset="0"/>
                  <a:ea typeface="思源黑体 CN Regular" panose="020B0500000000000000" charset="-122"/>
                  <a:cs typeface="Arial" panose="020B0604020202020204" pitchFamily="34" charset="0"/>
                  <a:sym typeface="+mn-lt"/>
                </a:rPr>
                <a:t>set </a:t>
              </a:r>
              <a:r>
                <a:rPr lang="en-US" altLang="zh-CN" sz="1000" dirty="0">
                  <a:solidFill>
                    <a:schemeClr val="bg1">
                      <a:lumMod val="10000"/>
                    </a:schemeClr>
                  </a:solidFill>
                  <a:latin typeface="Arial" panose="020B0604020202020204" pitchFamily="34" charset="0"/>
                  <a:ea typeface="思源黑体 CN Regular" panose="020B0500000000000000" charset="-122"/>
                  <a:cs typeface="Arial" panose="020B0604020202020204" pitchFamily="34" charset="0"/>
                </a:rPr>
                <a:t>communication address</a:t>
              </a:r>
              <a:endParaRPr lang="zh-CN" altLang="en-US" sz="1000" dirty="0">
                <a:solidFill>
                  <a:schemeClr val="bg1">
                    <a:lumMod val="10000"/>
                  </a:schemeClr>
                </a:solidFill>
                <a:latin typeface="Arial" panose="020B0604020202020204" pitchFamily="34" charset="0"/>
                <a:ea typeface="思源黑体 CN Regular" panose="020B0500000000000000" charset="-122"/>
                <a:cs typeface="Arial" panose="020B0604020202020204" pitchFamily="34" charset="0"/>
                <a:sym typeface="+mn-lt"/>
              </a:endParaRPr>
            </a:p>
          </p:txBody>
        </p:sp>
      </p:grpSp>
      <p:pic>
        <p:nvPicPr>
          <p:cNvPr id="6" name="图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82969" y="1499585"/>
            <a:ext cx="3142693" cy="4714040"/>
          </a:xfrm>
          <a:prstGeom prst="rect">
            <a:avLst/>
          </a:prstGeom>
        </p:spPr>
      </p:pic>
      <p:grpSp>
        <p:nvGrpSpPr>
          <p:cNvPr id="25" name="组合 24"/>
          <p:cNvGrpSpPr/>
          <p:nvPr/>
        </p:nvGrpSpPr>
        <p:grpSpPr>
          <a:xfrm>
            <a:off x="9318660" y="3213966"/>
            <a:ext cx="1594669" cy="1831289"/>
            <a:chOff x="4909941" y="3054009"/>
            <a:chExt cx="1594669" cy="1831289"/>
          </a:xfrm>
        </p:grpSpPr>
        <p:sp>
          <p:nvSpPr>
            <p:cNvPr id="22" name="椭圆 21"/>
            <p:cNvSpPr/>
            <p:nvPr/>
          </p:nvSpPr>
          <p:spPr>
            <a:xfrm>
              <a:off x="4909941" y="3054009"/>
              <a:ext cx="1594669" cy="1553016"/>
            </a:xfrm>
            <a:prstGeom prst="ellipse">
              <a:avLst/>
            </a:prstGeom>
            <a:noFill/>
            <a:ln w="3175" cap="flat" cmpd="sng" algn="ctr">
              <a:solidFill>
                <a:schemeClr val="bg1">
                  <a:lumMod val="10000"/>
                </a:schemeClr>
              </a:solidFill>
              <a:prstDash val="solid"/>
              <a:miter lim="800000"/>
            </a:ln>
            <a:effectLst>
              <a:outerShdw blurRad="238252" dist="119126" dir="2700001" algn="tl" rotWithShape="0">
                <a:srgbClr val="275B89">
                  <a:alpha val="40000"/>
                </a:srgb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pic>
          <p:nvPicPr>
            <p:cNvPr id="35" name="图片 3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29584" y="3167998"/>
              <a:ext cx="1287975" cy="1717300"/>
            </a:xfrm>
            <a:prstGeom prst="rect">
              <a:avLst/>
            </a:prstGeom>
          </p:spPr>
        </p:pic>
      </p:grpSp>
      <p:cxnSp>
        <p:nvCxnSpPr>
          <p:cNvPr id="37" name="直接箭头连接符 36"/>
          <p:cNvCxnSpPr/>
          <p:nvPr/>
        </p:nvCxnSpPr>
        <p:spPr bwMode="auto">
          <a:xfrm>
            <a:off x="7912690" y="3990470"/>
            <a:ext cx="1251527" cy="24421"/>
          </a:xfrm>
          <a:prstGeom prst="straightConnector1">
            <a:avLst/>
          </a:prstGeom>
          <a:solidFill>
            <a:srgbClr val="808000"/>
          </a:solidFill>
          <a:ln w="19050" cap="flat" cmpd="sng" algn="ctr">
            <a:solidFill>
              <a:srgbClr val="00682F"/>
            </a:solidFill>
            <a:prstDash val="dash"/>
            <a:round/>
            <a:headEnd type="none" w="med" len="med"/>
            <a:tailEnd type="triangle"/>
          </a:ln>
        </p:spPr>
      </p:cxnSp>
      <p:grpSp>
        <p:nvGrpSpPr>
          <p:cNvPr id="40" name="组合 39"/>
          <p:cNvGrpSpPr/>
          <p:nvPr/>
        </p:nvGrpSpPr>
        <p:grpSpPr>
          <a:xfrm>
            <a:off x="10218773" y="5110964"/>
            <a:ext cx="1514422" cy="397302"/>
            <a:chOff x="491061" y="2990791"/>
            <a:chExt cx="1514422" cy="397302"/>
          </a:xfrm>
        </p:grpSpPr>
        <p:sp>
          <p:nvSpPr>
            <p:cNvPr id="38" name="矩形 37"/>
            <p:cNvSpPr/>
            <p:nvPr/>
          </p:nvSpPr>
          <p:spPr>
            <a:xfrm>
              <a:off x="491061" y="2990791"/>
              <a:ext cx="1514422" cy="397302"/>
            </a:xfrm>
            <a:prstGeom prst="rect">
              <a:avLst/>
            </a:prstGeom>
            <a:gradFill>
              <a:gsLst>
                <a:gs pos="0">
                  <a:srgbClr val="00966F"/>
                </a:gs>
                <a:gs pos="63000">
                  <a:srgbClr val="00684D"/>
                </a:gs>
              </a:gsLst>
              <a:lin ang="3600000" scaled="0"/>
            </a:gradFill>
            <a:ln>
              <a:noFill/>
            </a:ln>
          </p:spPr>
          <p:style>
            <a:lnRef idx="0">
              <a:scrgbClr r="0" g="0" b="0"/>
            </a:lnRef>
            <a:fillRef idx="0">
              <a:scrgbClr r="0" g="0" b="0"/>
            </a:fillRef>
            <a:effectRef idx="0">
              <a:scrgbClr r="0" g="0" b="0"/>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39" name="_s1038"/>
            <p:cNvSpPr>
              <a:spLocks noChangeArrowheads="1"/>
            </p:cNvSpPr>
            <p:nvPr/>
          </p:nvSpPr>
          <p:spPr bwMode="auto">
            <a:xfrm>
              <a:off x="516551" y="3036442"/>
              <a:ext cx="1458885" cy="306000"/>
            </a:xfrm>
            <a:prstGeom prst="roundRect">
              <a:avLst>
                <a:gd name="adj" fmla="val 16667"/>
              </a:avLst>
            </a:prstGeom>
            <a:noFill/>
            <a:ln w="6350">
              <a:noFill/>
              <a:round/>
            </a:ln>
          </p:spPr>
          <p:txBody>
            <a:bodyPr wrap="none" lIns="0" tIns="0" rIns="0" bIns="0" anchor="ctr" anchorCtr="1"/>
            <a:lstStyle/>
            <a:p>
              <a:pPr>
                <a:spcBef>
                  <a:spcPts val="300"/>
                </a:spcBef>
                <a:defRPr/>
              </a:pPr>
              <a:r>
                <a:rPr lang="en-US" altLang="zh-CN" sz="1200" b="1" dirty="0">
                  <a:solidFill>
                    <a:srgbClr val="FFFFFF"/>
                  </a:solidFill>
                  <a:latin typeface="Arial" panose="020B0604020202020204" pitchFamily="34" charset="0"/>
                  <a:ea typeface="思源黑体 CN Bold" panose="020B0800000000000000" pitchFamily="34" charset="-122"/>
                  <a:cs typeface="Arial" panose="020B0604020202020204" pitchFamily="34" charset="0"/>
                </a:rPr>
                <a:t>Application</a:t>
              </a:r>
              <a:endParaRPr lang="en-US" altLang="zh-CN" sz="1200" b="1" dirty="0">
                <a:solidFill>
                  <a:srgbClr val="FFFFFF"/>
                </a:solidFill>
                <a:latin typeface="Arial" panose="020B0604020202020204" pitchFamily="34" charset="0"/>
                <a:ea typeface="思源黑体 CN Bold" panose="020B0800000000000000" pitchFamily="34" charset="-122"/>
                <a:cs typeface="Arial" panose="020B0604020202020204" pitchFamily="34" charset="0"/>
              </a:endParaRPr>
            </a:p>
          </p:txBody>
        </p:sp>
      </p:grpSp>
      <p:pic>
        <p:nvPicPr>
          <p:cNvPr id="43" name="图片 42"/>
          <p:cNvPicPr>
            <a:picLocks noChangeAspect="1"/>
          </p:cNvPicPr>
          <p:nvPr/>
        </p:nvPicPr>
        <p:blipFill>
          <a:blip r:embed="rId4" cstate="print"/>
          <a:stretch>
            <a:fillRect/>
          </a:stretch>
        </p:blipFill>
        <p:spPr>
          <a:xfrm>
            <a:off x="1084824" y="3419657"/>
            <a:ext cx="3027917" cy="1296786"/>
          </a:xfrm>
          <a:prstGeom prst="rect">
            <a:avLst/>
          </a:prstGeom>
        </p:spPr>
      </p:pic>
      <p:cxnSp>
        <p:nvCxnSpPr>
          <p:cNvPr id="44" name="直接连接符 43"/>
          <p:cNvCxnSpPr/>
          <p:nvPr/>
        </p:nvCxnSpPr>
        <p:spPr bwMode="auto">
          <a:xfrm>
            <a:off x="4567949" y="2887747"/>
            <a:ext cx="0" cy="2362983"/>
          </a:xfrm>
          <a:prstGeom prst="line">
            <a:avLst/>
          </a:prstGeom>
          <a:solidFill>
            <a:srgbClr val="808000"/>
          </a:solidFill>
          <a:ln w="6350" cap="flat" cmpd="sng" algn="ctr">
            <a:solidFill>
              <a:schemeClr val="bg2">
                <a:lumMod val="75000"/>
              </a:schemeClr>
            </a:solidFill>
            <a:prstDash val="sysDash"/>
            <a:round/>
            <a:headEnd type="none" w="med" len="med"/>
            <a:tailEnd type="none" w="med" len="med"/>
          </a:ln>
        </p:spPr>
      </p:cxnSp>
      <p:sp>
        <p:nvSpPr>
          <p:cNvPr id="4" name="文本框 3"/>
          <p:cNvSpPr txBox="1"/>
          <p:nvPr/>
        </p:nvSpPr>
        <p:spPr>
          <a:xfrm>
            <a:off x="5276052" y="3010690"/>
            <a:ext cx="1159444" cy="215444"/>
          </a:xfrm>
          <a:prstGeom prst="rect">
            <a:avLst/>
          </a:prstGeom>
          <a:noFill/>
        </p:spPr>
        <p:txBody>
          <a:bodyPr wrap="square" rtlCol="0">
            <a:spAutoFit/>
          </a:bodyPr>
          <a:lstStyle/>
          <a:p>
            <a:pPr algn="ctr"/>
            <a:r>
              <a:rPr lang="en-US" altLang="zh-CN" sz="800" dirty="0">
                <a:solidFill>
                  <a:schemeClr val="tx1">
                    <a:lumMod val="85000"/>
                    <a:lumOff val="15000"/>
                  </a:schemeClr>
                </a:solidFill>
                <a:latin typeface="Arial" panose="020B0604020202020204" pitchFamily="34" charset="0"/>
                <a:ea typeface="思源黑体 CN Regular" panose="020B0500000000000000" charset="-122"/>
                <a:cs typeface="Arial" panose="020B0604020202020204" pitchFamily="34" charset="0"/>
              </a:rPr>
              <a:t>PLC Control Panel</a:t>
            </a:r>
            <a:endParaRPr lang="zh-CN" altLang="en-US" sz="800" b="0" dirty="0">
              <a:solidFill>
                <a:schemeClr val="tx1">
                  <a:lumMod val="85000"/>
                  <a:lumOff val="15000"/>
                </a:schemeClr>
              </a:solidFill>
              <a:latin typeface="思源黑体 CN Regular" panose="020B0500000000000000" charset="-122"/>
              <a:ea typeface="思源黑体 CN Regular" panose="020B0500000000000000" charset="-122"/>
            </a:endParaRPr>
          </a:p>
        </p:txBody>
      </p:sp>
      <p:cxnSp>
        <p:nvCxnSpPr>
          <p:cNvPr id="5" name="直接连接符 84"/>
          <p:cNvCxnSpPr>
            <a:cxnSpLocks noChangeShapeType="1"/>
          </p:cNvCxnSpPr>
          <p:nvPr/>
        </p:nvCxnSpPr>
        <p:spPr bwMode="auto">
          <a:xfrm>
            <a:off x="6337081" y="3123130"/>
            <a:ext cx="376292" cy="0"/>
          </a:xfrm>
          <a:prstGeom prst="line">
            <a:avLst/>
          </a:prstGeom>
          <a:noFill/>
          <a:ln w="19050" algn="ctr">
            <a:solidFill>
              <a:srgbClr val="FF0000"/>
            </a:solidFill>
            <a:round/>
          </a:ln>
        </p:spPr>
      </p:cxnSp>
      <p:cxnSp>
        <p:nvCxnSpPr>
          <p:cNvPr id="7" name="直接连接符 84"/>
          <p:cNvCxnSpPr>
            <a:cxnSpLocks noChangeShapeType="1"/>
          </p:cNvCxnSpPr>
          <p:nvPr/>
        </p:nvCxnSpPr>
        <p:spPr bwMode="auto">
          <a:xfrm>
            <a:off x="7773158" y="3337077"/>
            <a:ext cx="601695" cy="0"/>
          </a:xfrm>
          <a:prstGeom prst="line">
            <a:avLst/>
          </a:prstGeom>
          <a:noFill/>
          <a:ln w="19050" algn="ctr">
            <a:solidFill>
              <a:srgbClr val="FF0000"/>
            </a:solidFill>
            <a:round/>
          </a:ln>
        </p:spPr>
      </p:cxnSp>
      <p:sp>
        <p:nvSpPr>
          <p:cNvPr id="11" name="文本框 10"/>
          <p:cNvSpPr txBox="1"/>
          <p:nvPr/>
        </p:nvSpPr>
        <p:spPr>
          <a:xfrm>
            <a:off x="8386165" y="3213966"/>
            <a:ext cx="1109482" cy="338554"/>
          </a:xfrm>
          <a:prstGeom prst="rect">
            <a:avLst/>
          </a:prstGeom>
          <a:noFill/>
        </p:spPr>
        <p:txBody>
          <a:bodyPr wrap="square" rtlCol="0">
            <a:spAutoFit/>
          </a:bodyPr>
          <a:lstStyle>
            <a:defPPr>
              <a:defRPr lang="zh-CN"/>
            </a:defPPr>
            <a:lvl1pPr algn="ctr">
              <a:defRPr sz="800">
                <a:solidFill>
                  <a:schemeClr val="tx1">
                    <a:lumMod val="85000"/>
                    <a:lumOff val="15000"/>
                  </a:schemeClr>
                </a:solidFill>
                <a:latin typeface="Arial" panose="020B0604020202020204" pitchFamily="34" charset="0"/>
                <a:ea typeface="思源黑体 CN Regular" panose="020B0500000000000000" charset="-122"/>
                <a:cs typeface="Arial" panose="020B0604020202020204" pitchFamily="34" charset="0"/>
              </a:defRPr>
            </a:lvl1pPr>
          </a:lstStyle>
          <a:p>
            <a:pPr algn="l"/>
            <a:r>
              <a:rPr lang="en-US" altLang="zh-CN" dirty="0"/>
              <a:t>Automated Control System</a:t>
            </a:r>
            <a:endParaRPr lang="zh-CN" altLang="en-US" dirty="0"/>
          </a:p>
        </p:txBody>
      </p:sp>
      <p:cxnSp>
        <p:nvCxnSpPr>
          <p:cNvPr id="13" name="直接连接符 84"/>
          <p:cNvCxnSpPr>
            <a:cxnSpLocks noChangeShapeType="1"/>
          </p:cNvCxnSpPr>
          <p:nvPr/>
        </p:nvCxnSpPr>
        <p:spPr bwMode="auto">
          <a:xfrm>
            <a:off x="6337081" y="4406774"/>
            <a:ext cx="899575" cy="0"/>
          </a:xfrm>
          <a:prstGeom prst="line">
            <a:avLst/>
          </a:prstGeom>
          <a:noFill/>
          <a:ln w="19050" algn="ctr">
            <a:solidFill>
              <a:srgbClr val="FF0000"/>
            </a:solidFill>
            <a:round/>
          </a:ln>
        </p:spPr>
      </p:cxnSp>
      <p:sp>
        <p:nvSpPr>
          <p:cNvPr id="14" name="文本框 13"/>
          <p:cNvSpPr txBox="1"/>
          <p:nvPr/>
        </p:nvSpPr>
        <p:spPr>
          <a:xfrm>
            <a:off x="4923817" y="4285338"/>
            <a:ext cx="1511679" cy="338554"/>
          </a:xfrm>
          <a:prstGeom prst="rect">
            <a:avLst/>
          </a:prstGeom>
          <a:noFill/>
        </p:spPr>
        <p:txBody>
          <a:bodyPr wrap="square" rtlCol="0">
            <a:spAutoFit/>
          </a:bodyPr>
          <a:lstStyle/>
          <a:p>
            <a:pPr algn="ctr"/>
            <a:r>
              <a:rPr lang="en-US" altLang="zh-CN" sz="800" dirty="0">
                <a:solidFill>
                  <a:schemeClr val="tx1">
                    <a:lumMod val="85000"/>
                    <a:lumOff val="15000"/>
                  </a:schemeClr>
                </a:solidFill>
                <a:latin typeface="Arial" panose="020B0604020202020204" pitchFamily="34" charset="0"/>
                <a:ea typeface="思源黑体 CN Regular" panose="020B0500000000000000" charset="-122"/>
                <a:cs typeface="Arial" panose="020B0604020202020204" pitchFamily="34" charset="0"/>
              </a:rPr>
              <a:t>7215-40M Data Output Cable(RS485)</a:t>
            </a:r>
            <a:endParaRPr lang="en-US" altLang="zh-CN" sz="800" dirty="0">
              <a:solidFill>
                <a:schemeClr val="tx1">
                  <a:lumMod val="85000"/>
                  <a:lumOff val="15000"/>
                </a:schemeClr>
              </a:solidFill>
              <a:latin typeface="Arial" panose="020B0604020202020204" pitchFamily="34" charset="0"/>
              <a:ea typeface="思源黑体 CN Regular" panose="020B0500000000000000" charset="-122"/>
              <a:cs typeface="Arial" panose="020B0604020202020204" pitchFamily="34" charset="0"/>
            </a:endParaRPr>
          </a:p>
        </p:txBody>
      </p:sp>
      <p:sp>
        <p:nvSpPr>
          <p:cNvPr id="2" name="矩形 1"/>
          <p:cNvSpPr/>
          <p:nvPr/>
        </p:nvSpPr>
        <p:spPr>
          <a:xfrm>
            <a:off x="654426" y="724463"/>
            <a:ext cx="46800" cy="492854"/>
          </a:xfrm>
          <a:prstGeom prst="rect">
            <a:avLst/>
          </a:prstGeom>
          <a:solidFill>
            <a:srgbClr val="0068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3" name="组合 2"/>
          <p:cNvGrpSpPr/>
          <p:nvPr/>
        </p:nvGrpSpPr>
        <p:grpSpPr>
          <a:xfrm>
            <a:off x="10677525" y="361913"/>
            <a:ext cx="1514474" cy="438150"/>
            <a:chOff x="10677525" y="361913"/>
            <a:chExt cx="1514474" cy="438150"/>
          </a:xfrm>
        </p:grpSpPr>
        <p:sp>
          <p:nvSpPr>
            <p:cNvPr id="8" name="矩形: 圆角 7"/>
            <p:cNvSpPr/>
            <p:nvPr/>
          </p:nvSpPr>
          <p:spPr>
            <a:xfrm>
              <a:off x="10677525" y="361913"/>
              <a:ext cx="1514474" cy="438150"/>
            </a:xfrm>
            <a:prstGeom prst="roundRect">
              <a:avLst>
                <a:gd name="adj" fmla="val 0"/>
              </a:avLst>
            </a:prstGeom>
            <a:gradFill>
              <a:gsLst>
                <a:gs pos="0">
                  <a:srgbClr val="00956E"/>
                </a:gs>
                <a:gs pos="100000">
                  <a:srgbClr val="00684D"/>
                </a:gs>
              </a:gsLst>
              <a:lin ang="21594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a:hlinkClick r:id="" action="ppaction://noaction"/>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72158" y="473742"/>
              <a:ext cx="872101" cy="214492"/>
            </a:xfrm>
            <a:prstGeom prst="rect">
              <a:avLst/>
            </a:prstGeom>
          </p:spPr>
        </p:pic>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组合 16"/>
          <p:cNvGrpSpPr/>
          <p:nvPr/>
        </p:nvGrpSpPr>
        <p:grpSpPr>
          <a:xfrm>
            <a:off x="592" y="0"/>
            <a:ext cx="12191407" cy="6858000"/>
            <a:chOff x="592" y="0"/>
            <a:chExt cx="12191407" cy="6858000"/>
          </a:xfrm>
        </p:grpSpPr>
        <p:pic>
          <p:nvPicPr>
            <p:cNvPr id="25" name="图片 24"/>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592" y="0"/>
              <a:ext cx="12190815" cy="6858000"/>
            </a:xfrm>
            <a:prstGeom prst="rect">
              <a:avLst/>
            </a:prstGeom>
          </p:spPr>
        </p:pic>
        <p:sp>
          <p:nvSpPr>
            <p:cNvPr id="26" name="矩形: 圆角 25"/>
            <p:cNvSpPr/>
            <p:nvPr/>
          </p:nvSpPr>
          <p:spPr>
            <a:xfrm>
              <a:off x="10677525" y="361913"/>
              <a:ext cx="1514474" cy="438150"/>
            </a:xfrm>
            <a:prstGeom prst="roundRect">
              <a:avLst>
                <a:gd name="adj" fmla="val 0"/>
              </a:avLst>
            </a:prstGeom>
            <a:gradFill>
              <a:gsLst>
                <a:gs pos="0">
                  <a:srgbClr val="00956E"/>
                </a:gs>
                <a:gs pos="100000">
                  <a:srgbClr val="00684D"/>
                </a:gs>
              </a:gsLst>
              <a:lin ang="21594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7" name="图片 2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72158" y="473742"/>
              <a:ext cx="872101" cy="214492"/>
            </a:xfrm>
            <a:prstGeom prst="rect">
              <a:avLst/>
            </a:prstGeom>
          </p:spPr>
        </p:pic>
        <p:sp>
          <p:nvSpPr>
            <p:cNvPr id="28" name="矩形 27"/>
            <p:cNvSpPr/>
            <p:nvPr/>
          </p:nvSpPr>
          <p:spPr>
            <a:xfrm>
              <a:off x="654426" y="724463"/>
              <a:ext cx="46800" cy="492854"/>
            </a:xfrm>
            <a:prstGeom prst="rect">
              <a:avLst/>
            </a:prstGeom>
            <a:solidFill>
              <a:srgbClr val="0068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nvGrpSpPr>
          <p:cNvPr id="32" name="组合 31"/>
          <p:cNvGrpSpPr/>
          <p:nvPr/>
        </p:nvGrpSpPr>
        <p:grpSpPr>
          <a:xfrm>
            <a:off x="5390047" y="1495729"/>
            <a:ext cx="4265695" cy="4073620"/>
            <a:chOff x="5018595" y="1495729"/>
            <a:chExt cx="3276891" cy="4073620"/>
          </a:xfrm>
        </p:grpSpPr>
        <p:sp>
          <p:nvSpPr>
            <p:cNvPr id="12" name="矩形: 圆角 11"/>
            <p:cNvSpPr/>
            <p:nvPr/>
          </p:nvSpPr>
          <p:spPr>
            <a:xfrm>
              <a:off x="5018595" y="1495729"/>
              <a:ext cx="3276891" cy="456199"/>
            </a:xfrm>
            <a:prstGeom prst="roundRect">
              <a:avLst>
                <a:gd name="adj" fmla="val 8112"/>
              </a:avLst>
            </a:prstGeom>
            <a:solidFill>
              <a:srgbClr val="00684D">
                <a:alpha val="38824"/>
              </a:srgbClr>
            </a:solidFill>
            <a:ln>
              <a:noFill/>
            </a:ln>
          </p:spPr>
          <p:style>
            <a:lnRef idx="2">
              <a:schemeClr val="accent1"/>
            </a:lnRef>
            <a:fillRef idx="1">
              <a:schemeClr val="lt1"/>
            </a:fillRef>
            <a:effectRef idx="0">
              <a:schemeClr val="accent1"/>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9" name="矩形: 圆角 18"/>
            <p:cNvSpPr/>
            <p:nvPr/>
          </p:nvSpPr>
          <p:spPr>
            <a:xfrm>
              <a:off x="5018595" y="3012985"/>
              <a:ext cx="3276891" cy="1563312"/>
            </a:xfrm>
            <a:prstGeom prst="roundRect">
              <a:avLst>
                <a:gd name="adj" fmla="val 4863"/>
              </a:avLst>
            </a:prstGeom>
            <a:solidFill>
              <a:srgbClr val="DDDDDD">
                <a:alpha val="20000"/>
              </a:srgbClr>
            </a:solidFill>
            <a:ln>
              <a:noFill/>
            </a:ln>
          </p:spPr>
          <p:style>
            <a:lnRef idx="2">
              <a:schemeClr val="accent1"/>
            </a:lnRef>
            <a:fillRef idx="1">
              <a:schemeClr val="lt1"/>
            </a:fillRef>
            <a:effectRef idx="0">
              <a:schemeClr val="accent1"/>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36" name="矩形: 圆角 35"/>
            <p:cNvSpPr/>
            <p:nvPr/>
          </p:nvSpPr>
          <p:spPr>
            <a:xfrm>
              <a:off x="5018595" y="2022236"/>
              <a:ext cx="3276891" cy="913218"/>
            </a:xfrm>
            <a:prstGeom prst="roundRect">
              <a:avLst>
                <a:gd name="adj" fmla="val 4863"/>
              </a:avLst>
            </a:prstGeom>
            <a:solidFill>
              <a:srgbClr val="DDDDDD">
                <a:alpha val="20000"/>
              </a:srgbClr>
            </a:solidFill>
            <a:ln>
              <a:noFill/>
            </a:ln>
          </p:spPr>
          <p:style>
            <a:lnRef idx="2">
              <a:schemeClr val="accent1"/>
            </a:lnRef>
            <a:fillRef idx="1">
              <a:schemeClr val="lt1"/>
            </a:fillRef>
            <a:effectRef idx="0">
              <a:schemeClr val="accent1"/>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53" name="矩形: 圆角 52"/>
            <p:cNvSpPr/>
            <p:nvPr/>
          </p:nvSpPr>
          <p:spPr>
            <a:xfrm>
              <a:off x="5018595" y="4656131"/>
              <a:ext cx="3276891" cy="913218"/>
            </a:xfrm>
            <a:prstGeom prst="roundRect">
              <a:avLst>
                <a:gd name="adj" fmla="val 4863"/>
              </a:avLst>
            </a:prstGeom>
            <a:solidFill>
              <a:srgbClr val="DDDDDD">
                <a:alpha val="20000"/>
              </a:srgbClr>
            </a:solidFill>
            <a:ln>
              <a:noFill/>
            </a:ln>
          </p:spPr>
          <p:style>
            <a:lnRef idx="2">
              <a:schemeClr val="accent1"/>
            </a:lnRef>
            <a:fillRef idx="1">
              <a:schemeClr val="lt1"/>
            </a:fillRef>
            <a:effectRef idx="0">
              <a:schemeClr val="accent1"/>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grpSp>
      <p:grpSp>
        <p:nvGrpSpPr>
          <p:cNvPr id="37" name="组合 36"/>
          <p:cNvGrpSpPr/>
          <p:nvPr/>
        </p:nvGrpSpPr>
        <p:grpSpPr>
          <a:xfrm>
            <a:off x="1994697" y="1495729"/>
            <a:ext cx="3278826" cy="4073620"/>
            <a:chOff x="1994697" y="1495729"/>
            <a:chExt cx="2939253" cy="4073620"/>
          </a:xfrm>
        </p:grpSpPr>
        <p:sp>
          <p:nvSpPr>
            <p:cNvPr id="18" name="矩形: 圆角 17"/>
            <p:cNvSpPr/>
            <p:nvPr/>
          </p:nvSpPr>
          <p:spPr>
            <a:xfrm>
              <a:off x="1994697" y="3012985"/>
              <a:ext cx="2939253" cy="1563312"/>
            </a:xfrm>
            <a:prstGeom prst="roundRect">
              <a:avLst>
                <a:gd name="adj" fmla="val 5472"/>
              </a:avLst>
            </a:prstGeom>
            <a:solidFill>
              <a:srgbClr val="FFFFFF"/>
            </a:solidFill>
            <a:ln>
              <a:noFill/>
            </a:ln>
          </p:spPr>
          <p:style>
            <a:lnRef idx="2">
              <a:schemeClr val="accent1"/>
            </a:lnRef>
            <a:fillRef idx="1">
              <a:schemeClr val="lt1"/>
            </a:fillRef>
            <a:effectRef idx="0">
              <a:schemeClr val="accent1"/>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29" name="矩形: 圆角 28"/>
            <p:cNvSpPr/>
            <p:nvPr/>
          </p:nvSpPr>
          <p:spPr>
            <a:xfrm>
              <a:off x="1994697" y="2022236"/>
              <a:ext cx="2939253" cy="913218"/>
            </a:xfrm>
            <a:prstGeom prst="roundRect">
              <a:avLst>
                <a:gd name="adj" fmla="val 5472"/>
              </a:avLst>
            </a:prstGeom>
            <a:solidFill>
              <a:srgbClr val="FFFFFF"/>
            </a:solidFill>
            <a:ln>
              <a:noFill/>
            </a:ln>
          </p:spPr>
          <p:style>
            <a:lnRef idx="2">
              <a:schemeClr val="accent1"/>
            </a:lnRef>
            <a:fillRef idx="1">
              <a:schemeClr val="lt1"/>
            </a:fillRef>
            <a:effectRef idx="0">
              <a:schemeClr val="accent1"/>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52" name="矩形: 圆角 51"/>
            <p:cNvSpPr/>
            <p:nvPr/>
          </p:nvSpPr>
          <p:spPr>
            <a:xfrm>
              <a:off x="1994697" y="4656131"/>
              <a:ext cx="2939253" cy="913218"/>
            </a:xfrm>
            <a:prstGeom prst="roundRect">
              <a:avLst>
                <a:gd name="adj" fmla="val 5472"/>
              </a:avLst>
            </a:prstGeom>
            <a:solidFill>
              <a:srgbClr val="FFFFFF"/>
            </a:solidFill>
            <a:ln>
              <a:noFill/>
            </a:ln>
          </p:spPr>
          <p:style>
            <a:lnRef idx="2">
              <a:schemeClr val="accent1"/>
            </a:lnRef>
            <a:fillRef idx="1">
              <a:schemeClr val="lt1"/>
            </a:fillRef>
            <a:effectRef idx="0">
              <a:schemeClr val="accent1"/>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39" name="矩形: 圆角 38"/>
            <p:cNvSpPr/>
            <p:nvPr/>
          </p:nvSpPr>
          <p:spPr>
            <a:xfrm>
              <a:off x="1994697" y="1495729"/>
              <a:ext cx="2939253" cy="456199"/>
            </a:xfrm>
            <a:prstGeom prst="roundRect">
              <a:avLst>
                <a:gd name="adj" fmla="val 8112"/>
              </a:avLst>
            </a:prstGeom>
            <a:gradFill>
              <a:gsLst>
                <a:gs pos="47000">
                  <a:srgbClr val="00966F"/>
                </a:gs>
                <a:gs pos="82000">
                  <a:srgbClr val="00684D"/>
                </a:gs>
              </a:gsLst>
              <a:lin ang="3600000" scaled="0"/>
            </a:gradFill>
            <a:ln>
              <a:noFill/>
            </a:ln>
          </p:spPr>
          <p:style>
            <a:lnRef idx="2">
              <a:schemeClr val="accent1"/>
            </a:lnRef>
            <a:fillRef idx="1">
              <a:schemeClr val="lt1"/>
            </a:fillRef>
            <a:effectRef idx="0">
              <a:schemeClr val="accent1"/>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grpSp>
      <p:sp>
        <p:nvSpPr>
          <p:cNvPr id="3" name="文本框 2"/>
          <p:cNvSpPr txBox="1"/>
          <p:nvPr/>
        </p:nvSpPr>
        <p:spPr>
          <a:xfrm>
            <a:off x="810204" y="900011"/>
            <a:ext cx="9325891" cy="461665"/>
          </a:xfrm>
          <a:prstGeom prst="rect">
            <a:avLst/>
          </a:prstGeom>
          <a:noFill/>
        </p:spPr>
        <p:txBody>
          <a:bodyPr wrap="square">
            <a:spAutoFit/>
          </a:bodyPr>
          <a:lstStyle>
            <a:defPPr>
              <a:defRPr lang="zh-CN"/>
            </a:defPPr>
            <a:lvl1pPr marL="450850" indent="-450850">
              <a:lnSpc>
                <a:spcPct val="85000"/>
              </a:lnSpc>
              <a:buClr>
                <a:srgbClr val="3366FF"/>
              </a:buClr>
              <a:defRPr sz="2800">
                <a:solidFill>
                  <a:srgbClr val="00684D"/>
                </a:solidFill>
                <a:latin typeface="Arial Black" panose="020B0A04020102090204" pitchFamily="34" charset="0"/>
                <a:ea typeface="思源黑体 CN Heavy" panose="020B0A00000000000000" pitchFamily="34" charset="-122"/>
              </a:defRPr>
            </a:lvl1pPr>
          </a:lstStyle>
          <a:p>
            <a:r>
              <a:rPr lang="en-US" altLang="zh-CN" dirty="0"/>
              <a:t>Wired Data Transmission Comparison</a:t>
            </a:r>
            <a:endParaRPr lang="en-US" altLang="zh-CN" dirty="0"/>
          </a:p>
        </p:txBody>
      </p:sp>
      <p:sp>
        <p:nvSpPr>
          <p:cNvPr id="4" name="矩形: 圆角 3"/>
          <p:cNvSpPr/>
          <p:nvPr/>
        </p:nvSpPr>
        <p:spPr>
          <a:xfrm>
            <a:off x="335573" y="2022962"/>
            <a:ext cx="1582615" cy="914231"/>
          </a:xfrm>
          <a:prstGeom prst="roundRect">
            <a:avLst>
              <a:gd name="adj" fmla="val 8112"/>
            </a:avLst>
          </a:prstGeom>
          <a:solidFill>
            <a:srgbClr val="E4E4E4">
              <a:alpha val="54118"/>
            </a:srgbClr>
          </a:solidFill>
          <a:ln>
            <a:noFill/>
          </a:ln>
        </p:spPr>
        <p:style>
          <a:lnRef idx="2">
            <a:schemeClr val="accent1"/>
          </a:lnRef>
          <a:fillRef idx="1">
            <a:schemeClr val="lt1"/>
          </a:fillRef>
          <a:effectRef idx="0">
            <a:schemeClr val="accent1"/>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23" name="文本框 22"/>
          <p:cNvSpPr txBox="1"/>
          <p:nvPr/>
        </p:nvSpPr>
        <p:spPr>
          <a:xfrm>
            <a:off x="685093" y="2310267"/>
            <a:ext cx="883575" cy="400110"/>
          </a:xfrm>
          <a:prstGeom prst="rect">
            <a:avLst/>
          </a:prstGeom>
          <a:noFill/>
        </p:spPr>
        <p:txBody>
          <a:bodyPr wrap="none" rtlCol="0">
            <a:spAutoFit/>
          </a:bodyPr>
          <a:lstStyle/>
          <a:p>
            <a:pPr algn="ctr">
              <a:buClrTx/>
              <a:buSzTx/>
              <a:buNone/>
            </a:pPr>
            <a:r>
              <a:rPr lang="en-US" altLang="zh-CN" sz="1000" kern="0" dirty="0">
                <a:solidFill>
                  <a:schemeClr val="tx1">
                    <a:lumMod val="95000"/>
                    <a:lumOff val="5000"/>
                  </a:schemeClr>
                </a:solidFill>
                <a:latin typeface="Arial Black" panose="020B0A04020102090204" pitchFamily="34" charset="0"/>
                <a:ea typeface="思源黑体 CN Medium" panose="020B0600000000000000" pitchFamily="34" charset="-122"/>
                <a:cs typeface="Arial" panose="020B0604020202020204" pitchFamily="34" charset="0"/>
              </a:rPr>
              <a:t>Adapted </a:t>
            </a:r>
            <a:br>
              <a:rPr lang="en-US" altLang="zh-CN" sz="1000" kern="0" dirty="0">
                <a:solidFill>
                  <a:schemeClr val="tx1">
                    <a:lumMod val="95000"/>
                    <a:lumOff val="5000"/>
                  </a:schemeClr>
                </a:solidFill>
                <a:latin typeface="Arial Black" panose="020B0A04020102090204" pitchFamily="34" charset="0"/>
                <a:ea typeface="思源黑体 CN Medium" panose="020B0600000000000000" pitchFamily="34" charset="-122"/>
                <a:cs typeface="Arial" panose="020B0604020202020204" pitchFamily="34" charset="0"/>
              </a:rPr>
            </a:br>
            <a:r>
              <a:rPr lang="en-US" altLang="zh-CN" sz="1000" kern="0" dirty="0">
                <a:solidFill>
                  <a:schemeClr val="tx1">
                    <a:lumMod val="95000"/>
                    <a:lumOff val="5000"/>
                  </a:schemeClr>
                </a:solidFill>
                <a:latin typeface="Arial Black" panose="020B0A04020102090204" pitchFamily="34" charset="0"/>
                <a:ea typeface="思源黑体 CN Medium" panose="020B0600000000000000" pitchFamily="34" charset="-122"/>
                <a:cs typeface="Arial" panose="020B0604020202020204" pitchFamily="34" charset="0"/>
              </a:rPr>
              <a:t>Terminals</a:t>
            </a:r>
            <a:endParaRPr lang="en-US" altLang="zh-CN" sz="1000" kern="0" dirty="0">
              <a:solidFill>
                <a:srgbClr val="FF0000"/>
              </a:solidFill>
              <a:latin typeface="Arial Black" panose="020B0A04020102090204" pitchFamily="34" charset="0"/>
              <a:ea typeface="思源黑体 CN Medium" panose="020B0600000000000000" pitchFamily="34" charset="-122"/>
              <a:cs typeface="Arial" panose="020B0604020202020204" pitchFamily="34" charset="0"/>
            </a:endParaRPr>
          </a:p>
        </p:txBody>
      </p:sp>
      <p:sp>
        <p:nvSpPr>
          <p:cNvPr id="5" name="矩形: 圆角 4"/>
          <p:cNvSpPr/>
          <p:nvPr/>
        </p:nvSpPr>
        <p:spPr>
          <a:xfrm>
            <a:off x="335572" y="3011251"/>
            <a:ext cx="1582615" cy="1565046"/>
          </a:xfrm>
          <a:prstGeom prst="roundRect">
            <a:avLst>
              <a:gd name="adj" fmla="val 5384"/>
            </a:avLst>
          </a:prstGeom>
          <a:solidFill>
            <a:srgbClr val="E4E4E4">
              <a:alpha val="54118"/>
            </a:srgbClr>
          </a:solidFill>
          <a:ln>
            <a:noFill/>
          </a:ln>
        </p:spPr>
        <p:style>
          <a:lnRef idx="2">
            <a:schemeClr val="accent1"/>
          </a:lnRef>
          <a:fillRef idx="1">
            <a:schemeClr val="lt1"/>
          </a:fillRef>
          <a:effectRef idx="0">
            <a:schemeClr val="accent1"/>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6" name="矩形: 圆角 5"/>
          <p:cNvSpPr/>
          <p:nvPr/>
        </p:nvSpPr>
        <p:spPr>
          <a:xfrm>
            <a:off x="335573" y="4650355"/>
            <a:ext cx="1582615" cy="914231"/>
          </a:xfrm>
          <a:prstGeom prst="roundRect">
            <a:avLst>
              <a:gd name="adj" fmla="val 7591"/>
            </a:avLst>
          </a:prstGeom>
          <a:solidFill>
            <a:srgbClr val="E4E4E4">
              <a:alpha val="54118"/>
            </a:srgbClr>
          </a:solidFill>
          <a:ln>
            <a:noFill/>
          </a:ln>
        </p:spPr>
        <p:style>
          <a:lnRef idx="2">
            <a:schemeClr val="accent1"/>
          </a:lnRef>
          <a:fillRef idx="1">
            <a:schemeClr val="lt1"/>
          </a:fillRef>
          <a:effectRef idx="0">
            <a:schemeClr val="accent1"/>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7" name="矩形: 圆角 6"/>
          <p:cNvSpPr/>
          <p:nvPr/>
        </p:nvSpPr>
        <p:spPr>
          <a:xfrm>
            <a:off x="336508" y="5638644"/>
            <a:ext cx="1582615" cy="914231"/>
          </a:xfrm>
          <a:prstGeom prst="roundRect">
            <a:avLst>
              <a:gd name="adj" fmla="val 6088"/>
            </a:avLst>
          </a:prstGeom>
          <a:solidFill>
            <a:srgbClr val="E4E4E4">
              <a:alpha val="54118"/>
            </a:srgbClr>
          </a:solidFill>
          <a:ln>
            <a:noFill/>
          </a:ln>
        </p:spPr>
        <p:style>
          <a:lnRef idx="2">
            <a:schemeClr val="accent1"/>
          </a:lnRef>
          <a:fillRef idx="1">
            <a:schemeClr val="lt1"/>
          </a:fillRef>
          <a:effectRef idx="0">
            <a:schemeClr val="accent1"/>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38" name="文本框 37"/>
          <p:cNvSpPr txBox="1"/>
          <p:nvPr/>
        </p:nvSpPr>
        <p:spPr>
          <a:xfrm>
            <a:off x="497278" y="4933409"/>
            <a:ext cx="1259205" cy="400110"/>
          </a:xfrm>
          <a:prstGeom prst="rect">
            <a:avLst/>
          </a:prstGeom>
          <a:noFill/>
        </p:spPr>
        <p:txBody>
          <a:bodyPr wrap="square">
            <a:spAutoFit/>
          </a:bodyPr>
          <a:lstStyle/>
          <a:p>
            <a:pPr algn="ctr"/>
            <a:r>
              <a:rPr lang="en-US" altLang="zh-CN" sz="1000" kern="0" dirty="0">
                <a:solidFill>
                  <a:schemeClr val="tx1">
                    <a:lumMod val="95000"/>
                    <a:lumOff val="5000"/>
                  </a:schemeClr>
                </a:solidFill>
                <a:latin typeface="Arial Black" panose="020B0A04020102090204" pitchFamily="34" charset="0"/>
                <a:ea typeface="思源黑体 CN Medium" panose="020B0600000000000000" pitchFamily="34" charset="-122"/>
                <a:cs typeface="Arial" panose="020B0604020202020204" pitchFamily="34" charset="0"/>
              </a:rPr>
              <a:t>Data Collection Methods</a:t>
            </a:r>
            <a:r>
              <a:rPr lang="zh-CN" altLang="en-US" sz="1000" kern="0" dirty="0">
                <a:solidFill>
                  <a:schemeClr val="tx1">
                    <a:lumMod val="95000"/>
                    <a:lumOff val="5000"/>
                  </a:schemeClr>
                </a:solidFill>
                <a:latin typeface="Arial Black" panose="020B0A04020102090204" pitchFamily="34" charset="0"/>
                <a:ea typeface="思源黑体 CN Medium" panose="020B0600000000000000" pitchFamily="34" charset="-122"/>
                <a:cs typeface="Arial" panose="020B0604020202020204" pitchFamily="34" charset="0"/>
              </a:rPr>
              <a:t> </a:t>
            </a:r>
            <a:endParaRPr lang="zh-CN" altLang="en-US" sz="1000" kern="0" dirty="0">
              <a:solidFill>
                <a:schemeClr val="tx1">
                  <a:lumMod val="95000"/>
                  <a:lumOff val="5000"/>
                </a:schemeClr>
              </a:solidFill>
              <a:latin typeface="Arial Black" panose="020B0A04020102090204" pitchFamily="34" charset="0"/>
              <a:ea typeface="思源黑体 CN Medium" panose="020B0600000000000000" pitchFamily="34" charset="-122"/>
              <a:cs typeface="Arial" panose="020B0604020202020204" pitchFamily="34" charset="0"/>
            </a:endParaRPr>
          </a:p>
        </p:txBody>
      </p:sp>
      <p:sp>
        <p:nvSpPr>
          <p:cNvPr id="49" name="文本框 48"/>
          <p:cNvSpPr txBox="1"/>
          <p:nvPr/>
        </p:nvSpPr>
        <p:spPr>
          <a:xfrm>
            <a:off x="539188" y="5933482"/>
            <a:ext cx="1175385" cy="400110"/>
          </a:xfrm>
          <a:prstGeom prst="rect">
            <a:avLst/>
          </a:prstGeom>
          <a:noFill/>
        </p:spPr>
        <p:txBody>
          <a:bodyPr wrap="square">
            <a:spAutoFit/>
          </a:bodyPr>
          <a:lstStyle/>
          <a:p>
            <a:pPr algn="ctr"/>
            <a:r>
              <a:rPr lang="en-US" altLang="zh-CN" sz="1000" kern="0" dirty="0">
                <a:solidFill>
                  <a:schemeClr val="tx1">
                    <a:lumMod val="95000"/>
                    <a:lumOff val="5000"/>
                  </a:schemeClr>
                </a:solidFill>
                <a:latin typeface="Arial Black" panose="020B0A04020102090204" pitchFamily="34" charset="0"/>
                <a:ea typeface="思源黑体 CN Medium" panose="020B0600000000000000" pitchFamily="34" charset="-122"/>
                <a:cs typeface="Arial" panose="020B0604020202020204" pitchFamily="34" charset="0"/>
              </a:rPr>
              <a:t>Transmission Performance</a:t>
            </a:r>
            <a:endParaRPr lang="en-US" altLang="zh-CN" sz="1000" kern="0" dirty="0">
              <a:solidFill>
                <a:schemeClr val="tx1">
                  <a:lumMod val="95000"/>
                  <a:lumOff val="5000"/>
                </a:schemeClr>
              </a:solidFill>
              <a:latin typeface="Arial Black" panose="020B0A04020102090204" pitchFamily="34" charset="0"/>
              <a:ea typeface="思源黑体 CN Medium" panose="020B0600000000000000" pitchFamily="34" charset="-122"/>
              <a:cs typeface="Arial" panose="020B0604020202020204" pitchFamily="34" charset="0"/>
            </a:endParaRPr>
          </a:p>
        </p:txBody>
      </p:sp>
      <p:sp>
        <p:nvSpPr>
          <p:cNvPr id="30" name="文本框 29"/>
          <p:cNvSpPr txBox="1"/>
          <p:nvPr/>
        </p:nvSpPr>
        <p:spPr>
          <a:xfrm>
            <a:off x="465481" y="3682067"/>
            <a:ext cx="1322798" cy="400110"/>
          </a:xfrm>
          <a:prstGeom prst="rect">
            <a:avLst/>
          </a:prstGeom>
          <a:noFill/>
        </p:spPr>
        <p:txBody>
          <a:bodyPr wrap="none" rtlCol="0">
            <a:spAutoFit/>
          </a:bodyPr>
          <a:lstStyle/>
          <a:p>
            <a:pPr algn="ctr"/>
            <a:r>
              <a:rPr lang="en-US" altLang="zh-CN" sz="1000" kern="0" dirty="0">
                <a:solidFill>
                  <a:schemeClr val="tx1">
                    <a:lumMod val="95000"/>
                    <a:lumOff val="5000"/>
                  </a:schemeClr>
                </a:solidFill>
                <a:latin typeface="Arial Black" panose="020B0A04020102090204" pitchFamily="34" charset="0"/>
                <a:ea typeface="思源黑体 CN Medium" panose="020B0600000000000000" pitchFamily="34" charset="-122"/>
                <a:cs typeface="Arial" panose="020B0604020202020204" pitchFamily="34" charset="0"/>
                <a:sym typeface="+mn-ea"/>
              </a:rPr>
              <a:t>Communication </a:t>
            </a:r>
            <a:endParaRPr lang="en-US" altLang="zh-CN" sz="1000" kern="0" dirty="0">
              <a:solidFill>
                <a:schemeClr val="tx1">
                  <a:lumMod val="95000"/>
                  <a:lumOff val="5000"/>
                </a:schemeClr>
              </a:solidFill>
              <a:latin typeface="Arial Black" panose="020B0A04020102090204" pitchFamily="34" charset="0"/>
              <a:ea typeface="思源黑体 CN Medium" panose="020B0600000000000000" pitchFamily="34" charset="-122"/>
              <a:cs typeface="Arial" panose="020B0604020202020204" pitchFamily="34" charset="0"/>
            </a:endParaRPr>
          </a:p>
          <a:p>
            <a:pPr algn="ctr"/>
            <a:r>
              <a:rPr lang="en-US" altLang="zh-CN" sz="1000" kern="0" dirty="0">
                <a:solidFill>
                  <a:schemeClr val="tx1">
                    <a:lumMod val="95000"/>
                    <a:lumOff val="5000"/>
                  </a:schemeClr>
                </a:solidFill>
                <a:latin typeface="Arial Black" panose="020B0A04020102090204" pitchFamily="34" charset="0"/>
                <a:ea typeface="思源黑体 CN Medium" panose="020B0600000000000000" pitchFamily="34" charset="-122"/>
                <a:cs typeface="Arial" panose="020B0604020202020204" pitchFamily="34" charset="0"/>
                <a:sym typeface="+mn-ea"/>
              </a:rPr>
              <a:t>type</a:t>
            </a:r>
            <a:endParaRPr lang="zh-CN" altLang="en-US" sz="1000" kern="0" dirty="0">
              <a:solidFill>
                <a:schemeClr val="tx1">
                  <a:lumMod val="95000"/>
                  <a:lumOff val="5000"/>
                </a:schemeClr>
              </a:solidFill>
              <a:latin typeface="Arial Black" panose="020B0A04020102090204" pitchFamily="34" charset="0"/>
              <a:ea typeface="思源黑体 CN Medium" panose="020B0600000000000000" pitchFamily="34" charset="-122"/>
              <a:cs typeface="Arial" panose="020B0604020202020204" pitchFamily="34" charset="0"/>
            </a:endParaRPr>
          </a:p>
        </p:txBody>
      </p:sp>
      <p:sp>
        <p:nvSpPr>
          <p:cNvPr id="11" name="文本框 10"/>
          <p:cNvSpPr txBox="1"/>
          <p:nvPr/>
        </p:nvSpPr>
        <p:spPr>
          <a:xfrm>
            <a:off x="5984790" y="1555750"/>
            <a:ext cx="2793365" cy="337185"/>
          </a:xfrm>
          <a:prstGeom prst="rect">
            <a:avLst/>
          </a:prstGeom>
          <a:noFill/>
        </p:spPr>
        <p:txBody>
          <a:bodyPr wrap="square" rtlCol="0">
            <a:spAutoFit/>
          </a:bodyPr>
          <a:lstStyle/>
          <a:p>
            <a:r>
              <a:rPr lang="en-US" altLang="zh-CN" sz="1400" b="0" kern="0" dirty="0">
                <a:solidFill>
                  <a:schemeClr val="tx1">
                    <a:lumMod val="95000"/>
                    <a:lumOff val="5000"/>
                  </a:schemeClr>
                </a:solidFill>
                <a:latin typeface="Arial Black" panose="020B0A04020102090204" pitchFamily="34" charset="0"/>
                <a:ea typeface="思源黑体 CN Bold" panose="020B0800000000000000" pitchFamily="34" charset="-122"/>
                <a:cs typeface="Arial Black" panose="020B0A04020102090204" pitchFamily="34" charset="0"/>
              </a:rPr>
              <a:t>7305 Series (Serial Signal)</a:t>
            </a:r>
            <a:r>
              <a:rPr lang="en-US" altLang="zh-CN" sz="1600" b="0" kern="0" dirty="0">
                <a:solidFill>
                  <a:schemeClr val="tx1">
                    <a:lumMod val="95000"/>
                    <a:lumOff val="5000"/>
                  </a:schemeClr>
                </a:solidFill>
                <a:latin typeface="思源黑体 CN Bold" panose="020B0800000000000000" pitchFamily="34" charset="-122"/>
                <a:ea typeface="思源黑体 CN Bold" panose="020B0800000000000000" pitchFamily="34" charset="-122"/>
              </a:rPr>
              <a:t> </a:t>
            </a:r>
            <a:endParaRPr lang="en-US" altLang="zh-CN" sz="1600" b="0" kern="0" dirty="0">
              <a:solidFill>
                <a:schemeClr val="tx1">
                  <a:lumMod val="95000"/>
                  <a:lumOff val="5000"/>
                </a:schemeClr>
              </a:solidFill>
              <a:latin typeface="思源黑体 CN Bold" panose="020B0800000000000000" pitchFamily="34" charset="-122"/>
              <a:ea typeface="思源黑体 CN Bold" panose="020B0800000000000000" pitchFamily="34" charset="-122"/>
            </a:endParaRPr>
          </a:p>
        </p:txBody>
      </p:sp>
      <p:sp>
        <p:nvSpPr>
          <p:cNvPr id="31" name="文本框 30"/>
          <p:cNvSpPr txBox="1"/>
          <p:nvPr/>
        </p:nvSpPr>
        <p:spPr>
          <a:xfrm>
            <a:off x="1994697" y="3611153"/>
            <a:ext cx="3278234" cy="369332"/>
          </a:xfrm>
          <a:prstGeom prst="rect">
            <a:avLst/>
          </a:prstGeom>
          <a:noFill/>
        </p:spPr>
        <p:txBody>
          <a:bodyPr wrap="square" rtlCol="0">
            <a:spAutoFit/>
          </a:bodyPr>
          <a:lstStyle/>
          <a:p>
            <a:pPr algn="ctr"/>
            <a:r>
              <a:rPr lang="en-US" altLang="zh-CN" sz="900" b="0" kern="0" dirty="0">
                <a:latin typeface="Arial" panose="020B0604020202020204" pitchFamily="34" charset="0"/>
                <a:ea typeface="思源黑体 CN Medium" panose="020B0600000000000000" pitchFamily="34" charset="-122"/>
                <a:cs typeface="Arial" panose="020B0604020202020204" pitchFamily="34" charset="0"/>
                <a:sym typeface="+mn-ea"/>
              </a:rPr>
              <a:t>keyboard format  (suitable for any software or APP </a:t>
            </a:r>
            <a:endParaRPr lang="en-US" altLang="zh-CN" sz="900" b="0" kern="0" dirty="0">
              <a:latin typeface="Arial" panose="020B0604020202020204" pitchFamily="34" charset="0"/>
              <a:ea typeface="思源黑体 CN Medium" panose="020B0600000000000000" pitchFamily="34" charset="-122"/>
              <a:cs typeface="Arial" panose="020B0604020202020204" pitchFamily="34" charset="0"/>
            </a:endParaRPr>
          </a:p>
          <a:p>
            <a:pPr algn="ctr"/>
            <a:r>
              <a:rPr lang="en-US" altLang="zh-CN" sz="900" b="0" kern="0" dirty="0">
                <a:latin typeface="Arial" panose="020B0604020202020204" pitchFamily="34" charset="0"/>
                <a:ea typeface="思源黑体 CN Medium" panose="020B0600000000000000" pitchFamily="34" charset="-122"/>
                <a:cs typeface="Arial" panose="020B0604020202020204" pitchFamily="34" charset="0"/>
                <a:sym typeface="+mn-ea"/>
              </a:rPr>
              <a:t>which can receive keyboard input values)</a:t>
            </a:r>
            <a:endParaRPr lang="zh-CN" altLang="en-US" sz="900" b="0" kern="0" dirty="0">
              <a:latin typeface="Arial" panose="020B0604020202020204" pitchFamily="34" charset="0"/>
              <a:ea typeface="思源黑体 CN Medium" panose="020B0600000000000000" pitchFamily="34" charset="-122"/>
              <a:cs typeface="Arial" panose="020B0604020202020204" pitchFamily="34" charset="0"/>
            </a:endParaRPr>
          </a:p>
        </p:txBody>
      </p:sp>
      <p:sp>
        <p:nvSpPr>
          <p:cNvPr id="33" name="文本框 32"/>
          <p:cNvSpPr txBox="1"/>
          <p:nvPr/>
        </p:nvSpPr>
        <p:spPr>
          <a:xfrm>
            <a:off x="5389455" y="3226887"/>
            <a:ext cx="4252901" cy="1061829"/>
          </a:xfrm>
          <a:prstGeom prst="rect">
            <a:avLst/>
          </a:prstGeom>
          <a:noFill/>
        </p:spPr>
        <p:txBody>
          <a:bodyPr wrap="square" rtlCol="0">
            <a:spAutoFit/>
          </a:bodyPr>
          <a:lstStyle>
            <a:defPPr>
              <a:defRPr lang="zh-CN"/>
            </a:defPPr>
            <a:lvl1pPr algn="ctr">
              <a:defRPr sz="900" b="0" kern="0">
                <a:latin typeface="Arial" panose="020B0604020202020204" pitchFamily="34" charset="0"/>
                <a:ea typeface="思源黑体 CN Medium" panose="020B0600000000000000" pitchFamily="34" charset="-122"/>
                <a:cs typeface="Arial" panose="020B0604020202020204" pitchFamily="34" charset="0"/>
              </a:defRPr>
            </a:lvl1pPr>
          </a:lstStyle>
          <a:p>
            <a:r>
              <a:rPr lang="en-US" altLang="zh-CN" dirty="0"/>
              <a:t>text format, virtual com port</a:t>
            </a:r>
            <a:br>
              <a:rPr lang="en-US" altLang="zh-CN" dirty="0"/>
            </a:br>
            <a:r>
              <a:rPr lang="en-US" altLang="zh-CN" dirty="0"/>
              <a:t> (a. connection to software that recognizes different channels and IDs </a:t>
            </a:r>
            <a:endParaRPr lang="en-US" altLang="zh-CN" dirty="0"/>
          </a:p>
          <a:p>
            <a:r>
              <a:rPr lang="en-US" altLang="zh-CN" dirty="0"/>
              <a:t>according to serial communication protocols and defines data entry area </a:t>
            </a:r>
            <a:endParaRPr lang="en-US" altLang="zh-CN" dirty="0"/>
          </a:p>
          <a:p>
            <a:r>
              <a:rPr lang="en-US" altLang="zh-CN" dirty="0"/>
              <a:t>for different measurement tools; </a:t>
            </a:r>
            <a:br>
              <a:rPr lang="en-US" altLang="zh-CN" dirty="0"/>
            </a:br>
            <a:r>
              <a:rPr lang="en-US" altLang="zh-CN" dirty="0"/>
              <a:t>b. can also use the included software (included in the 7210-2</a:t>
            </a:r>
            <a:endParaRPr lang="en-US" altLang="zh-CN" dirty="0"/>
          </a:p>
          <a:p>
            <a:r>
              <a:rPr lang="en-US" altLang="zh-CN" dirty="0"/>
              <a:t> interface box) to transfer measurement data from multiple measuring </a:t>
            </a:r>
            <a:endParaRPr lang="en-US" altLang="zh-CN" dirty="0"/>
          </a:p>
          <a:p>
            <a:r>
              <a:rPr lang="en-US" altLang="zh-CN" dirty="0"/>
              <a:t>tools to the designated area in Excel for easy data management) </a:t>
            </a:r>
            <a:endParaRPr lang="en-US" altLang="zh-CN" dirty="0"/>
          </a:p>
        </p:txBody>
      </p:sp>
      <p:sp>
        <p:nvSpPr>
          <p:cNvPr id="22" name="矩形: 圆角 21"/>
          <p:cNvSpPr/>
          <p:nvPr/>
        </p:nvSpPr>
        <p:spPr>
          <a:xfrm>
            <a:off x="2012439" y="5638644"/>
            <a:ext cx="9967741" cy="914231"/>
          </a:xfrm>
          <a:prstGeom prst="roundRect">
            <a:avLst>
              <a:gd name="adj" fmla="val 6088"/>
            </a:avLst>
          </a:prstGeom>
          <a:solidFill>
            <a:srgbClr val="FFFFFF"/>
          </a:solidFill>
          <a:ln>
            <a:noFill/>
          </a:ln>
        </p:spPr>
        <p:style>
          <a:lnRef idx="2">
            <a:schemeClr val="accent1"/>
          </a:lnRef>
          <a:fillRef idx="1">
            <a:schemeClr val="lt1"/>
          </a:fillRef>
          <a:effectRef idx="0">
            <a:schemeClr val="accent1"/>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48" name="文本框 47"/>
          <p:cNvSpPr txBox="1"/>
          <p:nvPr/>
        </p:nvSpPr>
        <p:spPr>
          <a:xfrm>
            <a:off x="2045970" y="5893109"/>
            <a:ext cx="9916468" cy="369332"/>
          </a:xfrm>
          <a:prstGeom prst="rect">
            <a:avLst/>
          </a:prstGeom>
          <a:noFill/>
        </p:spPr>
        <p:txBody>
          <a:bodyPr wrap="square" rtlCol="0">
            <a:spAutoFit/>
          </a:bodyPr>
          <a:lstStyle>
            <a:defPPr>
              <a:defRPr lang="zh-CN"/>
            </a:defPPr>
            <a:lvl1pPr algn="ctr">
              <a:defRPr sz="900" b="0" kern="0">
                <a:solidFill>
                  <a:schemeClr val="tx1">
                    <a:lumMod val="75000"/>
                    <a:lumOff val="25000"/>
                  </a:schemeClr>
                </a:solidFill>
                <a:latin typeface="Arial" panose="020B0604020202020204" pitchFamily="34" charset="0"/>
                <a:ea typeface="思源黑体 CN Medium" panose="020B0600000000000000" pitchFamily="34" charset="-122"/>
                <a:cs typeface="Arial" panose="020B0604020202020204" pitchFamily="34" charset="0"/>
              </a:defRPr>
            </a:lvl1pPr>
          </a:lstStyle>
          <a:p>
            <a:r>
              <a:rPr lang="en-US" altLang="zh-CN" dirty="0">
                <a:solidFill>
                  <a:schemeClr val="tx1"/>
                </a:solidFill>
              </a:rPr>
              <a:t>Wired transmission directly transfers data through physical connections, offering strong anti-interference capability, </a:t>
            </a:r>
            <a:endParaRPr lang="en-US" altLang="zh-CN" dirty="0">
              <a:solidFill>
                <a:schemeClr val="tx1"/>
              </a:solidFill>
            </a:endParaRPr>
          </a:p>
          <a:p>
            <a:r>
              <a:rPr lang="en-US" altLang="zh-CN" dirty="0">
                <a:solidFill>
                  <a:schemeClr val="tx1"/>
                </a:solidFill>
              </a:rPr>
              <a:t>stable signals, high speed, and good security. It supports high-bandwidth data transmission.</a:t>
            </a:r>
            <a:endParaRPr lang="en-US" altLang="zh-CN" dirty="0">
              <a:solidFill>
                <a:schemeClr val="tx1"/>
              </a:solidFill>
            </a:endParaRPr>
          </a:p>
        </p:txBody>
      </p:sp>
      <p:sp>
        <p:nvSpPr>
          <p:cNvPr id="9" name="文本框 8"/>
          <p:cNvSpPr txBox="1"/>
          <p:nvPr/>
        </p:nvSpPr>
        <p:spPr>
          <a:xfrm>
            <a:off x="2088456" y="2295249"/>
            <a:ext cx="3090363" cy="369332"/>
          </a:xfrm>
          <a:prstGeom prst="rect">
            <a:avLst/>
          </a:prstGeom>
          <a:noFill/>
        </p:spPr>
        <p:txBody>
          <a:bodyPr wrap="square" rtlCol="0">
            <a:spAutoFit/>
          </a:bodyPr>
          <a:lstStyle/>
          <a:p>
            <a:pPr algn="ctr"/>
            <a:r>
              <a:rPr lang="en-US" altLang="zh-CN" sz="900" b="0" kern="0" dirty="0">
                <a:latin typeface="Arial" panose="020B0604020202020204" pitchFamily="34" charset="0"/>
                <a:ea typeface="思源黑体 CN Medium" panose="020B0600000000000000" pitchFamily="34" charset="-122"/>
                <a:cs typeface="Arial" panose="020B0604020202020204" pitchFamily="34" charset="0"/>
              </a:rPr>
              <a:t>Computers or tablets with Windows, Android, or iOS systems (USB interface supported)</a:t>
            </a:r>
            <a:endParaRPr lang="en-US" altLang="zh-CN" sz="900" b="0" kern="0" dirty="0">
              <a:latin typeface="Arial" panose="020B0604020202020204" pitchFamily="34" charset="0"/>
              <a:ea typeface="思源黑体 CN Medium" panose="020B0600000000000000" pitchFamily="34" charset="-122"/>
              <a:cs typeface="Arial" panose="020B0604020202020204" pitchFamily="34" charset="0"/>
            </a:endParaRPr>
          </a:p>
        </p:txBody>
      </p:sp>
      <p:sp>
        <p:nvSpPr>
          <p:cNvPr id="13" name="文本框 12"/>
          <p:cNvSpPr txBox="1"/>
          <p:nvPr/>
        </p:nvSpPr>
        <p:spPr>
          <a:xfrm>
            <a:off x="5757876" y="2262296"/>
            <a:ext cx="3285027" cy="369332"/>
          </a:xfrm>
          <a:prstGeom prst="rect">
            <a:avLst/>
          </a:prstGeom>
          <a:noFill/>
        </p:spPr>
        <p:txBody>
          <a:bodyPr wrap="square" rtlCol="0">
            <a:spAutoFit/>
          </a:bodyPr>
          <a:lstStyle/>
          <a:p>
            <a:pPr algn="ctr"/>
            <a:r>
              <a:rPr lang="en-US" altLang="zh-CN" sz="900" kern="0" dirty="0">
                <a:latin typeface="Arial" panose="020B0604020202020204" pitchFamily="34" charset="0"/>
                <a:ea typeface="思源黑体 CN Medium" panose="020B0600000000000000" pitchFamily="34" charset="-122"/>
                <a:cs typeface="Arial" panose="020B0604020202020204" pitchFamily="34" charset="0"/>
              </a:rPr>
              <a:t>Computers or tablets with Windows system </a:t>
            </a:r>
            <a:endParaRPr lang="en-US" altLang="zh-CN" sz="900" kern="0" dirty="0">
              <a:latin typeface="Arial" panose="020B0604020202020204" pitchFamily="34" charset="0"/>
              <a:ea typeface="思源黑体 CN Medium" panose="020B0600000000000000" pitchFamily="34" charset="-122"/>
              <a:cs typeface="Arial" panose="020B0604020202020204" pitchFamily="34" charset="0"/>
            </a:endParaRPr>
          </a:p>
          <a:p>
            <a:pPr algn="ctr"/>
            <a:r>
              <a:rPr lang="en-US" altLang="zh-CN" sz="900" kern="0" dirty="0">
                <a:latin typeface="Arial" panose="020B0604020202020204" pitchFamily="34" charset="0"/>
                <a:ea typeface="思源黑体 CN Medium" panose="020B0600000000000000" pitchFamily="34" charset="-122"/>
                <a:cs typeface="Arial" panose="020B0604020202020204" pitchFamily="34" charset="0"/>
              </a:rPr>
              <a:t>(USB or RS232 interfaces supported)</a:t>
            </a:r>
            <a:endParaRPr lang="en-US" altLang="zh-CN" sz="900" kern="0" dirty="0">
              <a:latin typeface="Arial" panose="020B0604020202020204" pitchFamily="34" charset="0"/>
              <a:ea typeface="思源黑体 CN Medium" panose="020B0600000000000000" pitchFamily="34" charset="-122"/>
              <a:cs typeface="Arial" panose="020B0604020202020204" pitchFamily="34" charset="0"/>
            </a:endParaRPr>
          </a:p>
        </p:txBody>
      </p:sp>
      <p:sp>
        <p:nvSpPr>
          <p:cNvPr id="34" name="文本框 33"/>
          <p:cNvSpPr txBox="1"/>
          <p:nvPr/>
        </p:nvSpPr>
        <p:spPr>
          <a:xfrm>
            <a:off x="5765420" y="4864356"/>
            <a:ext cx="3277483" cy="646331"/>
          </a:xfrm>
          <a:prstGeom prst="rect">
            <a:avLst/>
          </a:prstGeom>
          <a:noFill/>
        </p:spPr>
        <p:txBody>
          <a:bodyPr wrap="square" rtlCol="0">
            <a:spAutoFit/>
          </a:bodyPr>
          <a:lstStyle/>
          <a:p>
            <a:pPr algn="ctr"/>
            <a:r>
              <a:rPr lang="en-US" altLang="zh-CN" sz="900" kern="0" dirty="0">
                <a:latin typeface="Arial" panose="020B0604020202020204" pitchFamily="34" charset="0"/>
                <a:ea typeface="思源黑体 CN Medium" panose="020B0600000000000000" pitchFamily="34" charset="-122"/>
                <a:cs typeface="Arial" panose="020B0604020202020204" pitchFamily="34" charset="0"/>
              </a:rPr>
              <a:t>Single key press transmission or </a:t>
            </a:r>
            <a:endParaRPr lang="en-US" altLang="zh-CN" sz="900" kern="0" dirty="0">
              <a:latin typeface="Arial" panose="020B0604020202020204" pitchFamily="34" charset="0"/>
              <a:ea typeface="思源黑体 CN Medium" panose="020B0600000000000000" pitchFamily="34" charset="-122"/>
              <a:cs typeface="Arial" panose="020B0604020202020204" pitchFamily="34" charset="0"/>
            </a:endParaRPr>
          </a:p>
          <a:p>
            <a:pPr algn="ctr"/>
            <a:r>
              <a:rPr lang="en-US" altLang="zh-CN" sz="900" kern="0" dirty="0">
                <a:latin typeface="Arial" panose="020B0604020202020204" pitchFamily="34" charset="0"/>
                <a:ea typeface="思源黑体 CN Medium" panose="020B0600000000000000" pitchFamily="34" charset="-122"/>
                <a:cs typeface="Arial" panose="020B0604020202020204" pitchFamily="34" charset="0"/>
              </a:rPr>
              <a:t>command transmission or</a:t>
            </a:r>
            <a:endParaRPr lang="en-US" altLang="zh-CN" sz="900" kern="0" dirty="0">
              <a:latin typeface="Arial" panose="020B0604020202020204" pitchFamily="34" charset="0"/>
              <a:ea typeface="思源黑体 CN Medium" panose="020B0600000000000000" pitchFamily="34" charset="-122"/>
              <a:cs typeface="Arial" panose="020B0604020202020204" pitchFamily="34" charset="0"/>
            </a:endParaRPr>
          </a:p>
          <a:p>
            <a:pPr algn="ctr"/>
            <a:r>
              <a:rPr lang="en-US" altLang="zh-CN" sz="900" kern="0" dirty="0">
                <a:latin typeface="Arial" panose="020B0604020202020204" pitchFamily="34" charset="0"/>
                <a:ea typeface="思源黑体 CN Medium" panose="020B0600000000000000" pitchFamily="34" charset="-122"/>
                <a:cs typeface="Arial" panose="020B0604020202020204" pitchFamily="34" charset="0"/>
              </a:rPr>
              <a:t>real-time continuous transmission</a:t>
            </a:r>
            <a:endParaRPr lang="en-US" altLang="zh-CN" sz="900" kern="0" dirty="0">
              <a:latin typeface="Arial" panose="020B0604020202020204" pitchFamily="34" charset="0"/>
              <a:ea typeface="思源黑体 CN Medium" panose="020B0600000000000000" pitchFamily="34" charset="-122"/>
              <a:cs typeface="Arial" panose="020B0604020202020204" pitchFamily="34" charset="0"/>
            </a:endParaRPr>
          </a:p>
          <a:p>
            <a:pPr algn="ctr"/>
            <a:endParaRPr lang="en-US" altLang="zh-CN" sz="900" b="0" kern="0" dirty="0">
              <a:solidFill>
                <a:schemeClr val="tx1">
                  <a:lumMod val="75000"/>
                  <a:lumOff val="25000"/>
                </a:schemeClr>
              </a:solidFill>
              <a:latin typeface="Arial" panose="020B0604020202020204" pitchFamily="34" charset="0"/>
              <a:ea typeface="思源黑体 CN Medium" panose="020B0600000000000000" pitchFamily="34" charset="-122"/>
              <a:cs typeface="Arial" panose="020B0604020202020204" pitchFamily="34" charset="0"/>
            </a:endParaRPr>
          </a:p>
        </p:txBody>
      </p:sp>
      <p:sp>
        <p:nvSpPr>
          <p:cNvPr id="35" name="文本框 34"/>
          <p:cNvSpPr txBox="1"/>
          <p:nvPr/>
        </p:nvSpPr>
        <p:spPr>
          <a:xfrm>
            <a:off x="2698210" y="4992054"/>
            <a:ext cx="1710725" cy="230832"/>
          </a:xfrm>
          <a:prstGeom prst="rect">
            <a:avLst/>
          </a:prstGeom>
          <a:noFill/>
        </p:spPr>
        <p:txBody>
          <a:bodyPr wrap="none" rtlCol="0">
            <a:spAutoFit/>
          </a:bodyPr>
          <a:lstStyle/>
          <a:p>
            <a:pPr algn="ctr"/>
            <a:r>
              <a:rPr lang="en-US" altLang="zh-CN" sz="900" b="0" kern="0" dirty="0">
                <a:latin typeface="Arial" panose="020B0604020202020204" pitchFamily="34" charset="0"/>
                <a:ea typeface="思源黑体 CN Medium" panose="020B0600000000000000" pitchFamily="34" charset="-122"/>
                <a:cs typeface="Arial" panose="020B0604020202020204" pitchFamily="34" charset="0"/>
              </a:rPr>
              <a:t>Single key press transmission</a:t>
            </a:r>
            <a:endParaRPr lang="en-US" altLang="zh-CN" sz="900" b="0" kern="0" dirty="0">
              <a:latin typeface="Arial" panose="020B0604020202020204" pitchFamily="34" charset="0"/>
              <a:ea typeface="思源黑体 CN Medium" panose="020B0600000000000000" pitchFamily="34" charset="-122"/>
              <a:cs typeface="Arial" panose="020B0604020202020204" pitchFamily="34" charset="0"/>
            </a:endParaRPr>
          </a:p>
        </p:txBody>
      </p:sp>
      <p:pic>
        <p:nvPicPr>
          <p:cNvPr id="20" name="图片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8554" y="1476538"/>
            <a:ext cx="1579634" cy="702306"/>
          </a:xfrm>
          <a:prstGeom prst="rect">
            <a:avLst/>
          </a:prstGeom>
        </p:spPr>
      </p:pic>
      <p:sp>
        <p:nvSpPr>
          <p:cNvPr id="24" name="文本框 23"/>
          <p:cNvSpPr txBox="1"/>
          <p:nvPr/>
        </p:nvSpPr>
        <p:spPr>
          <a:xfrm>
            <a:off x="642882" y="1243824"/>
            <a:ext cx="901209" cy="917944"/>
          </a:xfrm>
          <a:prstGeom prst="rect">
            <a:avLst/>
          </a:prstGeom>
          <a:noFill/>
        </p:spPr>
        <p:txBody>
          <a:bodyPr wrap="none" rtlCol="0">
            <a:spAutoFit/>
          </a:bodyPr>
          <a:lstStyle/>
          <a:p>
            <a:pPr algn="ctr">
              <a:lnSpc>
                <a:spcPct val="150000"/>
              </a:lnSpc>
            </a:pPr>
            <a:r>
              <a:rPr lang="en-US" altLang="zh-CN" sz="4000" i="1" kern="0" dirty="0">
                <a:solidFill>
                  <a:srgbClr val="FFFFFF"/>
                </a:solidFill>
                <a:effectLst>
                  <a:outerShdw blurRad="38100" dist="38100" dir="2700000" algn="tl">
                    <a:srgbClr val="000000">
                      <a:alpha val="43137"/>
                    </a:srgbClr>
                  </a:outerShdw>
                </a:effectLst>
                <a:latin typeface="思源黑体 CN Heavy" panose="020B0A00000000000000" pitchFamily="34" charset="-122"/>
                <a:ea typeface="思源黑体 CN Heavy" panose="020B0A00000000000000" pitchFamily="34" charset="-122"/>
              </a:rPr>
              <a:t>PK</a:t>
            </a:r>
            <a:endParaRPr lang="zh-CN" altLang="en-US" sz="4000" i="1" kern="0" dirty="0">
              <a:solidFill>
                <a:srgbClr val="FFFFFF"/>
              </a:solidFill>
              <a:effectLst>
                <a:outerShdw blurRad="38100" dist="38100" dir="2700000" algn="tl">
                  <a:srgbClr val="000000">
                    <a:alpha val="43137"/>
                  </a:srgbClr>
                </a:outerShdw>
              </a:effectLst>
              <a:latin typeface="思源黑体 CN Heavy" panose="020B0A00000000000000" pitchFamily="34" charset="-122"/>
              <a:ea typeface="思源黑体 CN Heavy" panose="020B0A00000000000000" pitchFamily="34" charset="-122"/>
            </a:endParaRPr>
          </a:p>
        </p:txBody>
      </p:sp>
      <p:sp>
        <p:nvSpPr>
          <p:cNvPr id="10" name="文本框 9"/>
          <p:cNvSpPr txBox="1"/>
          <p:nvPr/>
        </p:nvSpPr>
        <p:spPr>
          <a:xfrm>
            <a:off x="2045970" y="1555750"/>
            <a:ext cx="3180080" cy="337185"/>
          </a:xfrm>
          <a:prstGeom prst="rect">
            <a:avLst/>
          </a:prstGeom>
          <a:noFill/>
        </p:spPr>
        <p:txBody>
          <a:bodyPr wrap="square" rtlCol="0">
            <a:spAutoFit/>
          </a:bodyPr>
          <a:lstStyle/>
          <a:p>
            <a:pPr algn="l"/>
            <a:r>
              <a:rPr lang="en-US" altLang="zh-CN" sz="1400" b="0" kern="0" dirty="0">
                <a:solidFill>
                  <a:srgbClr val="FFFFFF"/>
                </a:solidFill>
                <a:latin typeface="Arial Black" panose="020B0A04020102090204" pitchFamily="34" charset="0"/>
                <a:ea typeface="思源黑体 CN Bold" panose="020B0800000000000000" pitchFamily="34" charset="-122"/>
                <a:cs typeface="Arial Black" panose="020B0A04020102090204" pitchFamily="34" charset="0"/>
              </a:rPr>
              <a:t>7302 Series</a:t>
            </a:r>
            <a:r>
              <a:rPr lang="en-US" altLang="zh-CN" sz="1400" b="0" kern="0" dirty="0">
                <a:solidFill>
                  <a:srgbClr val="FFFFFF"/>
                </a:solidFill>
                <a:effectLst/>
                <a:latin typeface="Arial Black" panose="020B0A04020102090204" pitchFamily="34" charset="0"/>
                <a:ea typeface="思源黑体 CN Bold" panose="020B0800000000000000" pitchFamily="34" charset="-122"/>
                <a:cs typeface="Arial Black" panose="020B0A04020102090204" pitchFamily="34" charset="0"/>
              </a:rPr>
              <a:t>(Keyboard Signal)</a:t>
            </a:r>
            <a:r>
              <a:rPr lang="en-US" altLang="zh-CN" sz="1600" b="0" kern="0" dirty="0">
                <a:solidFill>
                  <a:srgbClr val="FFFFFF"/>
                </a:solidFill>
                <a:effectLst/>
                <a:latin typeface="思源黑体 CN Bold" panose="020B0800000000000000" pitchFamily="34" charset="-122"/>
                <a:ea typeface="思源黑体 CN Bold" panose="020B0800000000000000" pitchFamily="34" charset="-122"/>
              </a:rPr>
              <a:t> </a:t>
            </a:r>
            <a:endParaRPr lang="zh-CN" altLang="en-US" sz="1600" b="0" kern="0" dirty="0">
              <a:solidFill>
                <a:srgbClr val="FFFFFF"/>
              </a:solidFill>
              <a:effectLst/>
              <a:latin typeface="思源黑体 CN Bold" panose="020B0800000000000000" pitchFamily="34" charset="-122"/>
              <a:ea typeface="思源黑体 CN Bold" panose="020B0800000000000000" pitchFamily="34" charset="-122"/>
            </a:endParaRPr>
          </a:p>
        </p:txBody>
      </p:sp>
      <p:grpSp>
        <p:nvGrpSpPr>
          <p:cNvPr id="21" name="组合 20"/>
          <p:cNvGrpSpPr/>
          <p:nvPr/>
        </p:nvGrpSpPr>
        <p:grpSpPr>
          <a:xfrm>
            <a:off x="9772266" y="1484164"/>
            <a:ext cx="2207914" cy="4073620"/>
            <a:chOff x="2147097" y="1648129"/>
            <a:chExt cx="2939253" cy="4073620"/>
          </a:xfrm>
        </p:grpSpPr>
        <p:sp>
          <p:nvSpPr>
            <p:cNvPr id="8" name="矩形: 圆角 7"/>
            <p:cNvSpPr/>
            <p:nvPr/>
          </p:nvSpPr>
          <p:spPr>
            <a:xfrm>
              <a:off x="2147097" y="3165385"/>
              <a:ext cx="2939253" cy="1563312"/>
            </a:xfrm>
            <a:prstGeom prst="roundRect">
              <a:avLst>
                <a:gd name="adj" fmla="val 5472"/>
              </a:avLst>
            </a:prstGeom>
            <a:solidFill>
              <a:srgbClr val="FFFFFF"/>
            </a:solidFill>
            <a:ln>
              <a:noFill/>
            </a:ln>
          </p:spPr>
          <p:style>
            <a:lnRef idx="2">
              <a:schemeClr val="accent1"/>
            </a:lnRef>
            <a:fillRef idx="1">
              <a:schemeClr val="lt1"/>
            </a:fillRef>
            <a:effectRef idx="0">
              <a:schemeClr val="accent1"/>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4" name="矩形: 圆角 13"/>
            <p:cNvSpPr/>
            <p:nvPr/>
          </p:nvSpPr>
          <p:spPr>
            <a:xfrm>
              <a:off x="2147097" y="2174636"/>
              <a:ext cx="2939253" cy="913218"/>
            </a:xfrm>
            <a:prstGeom prst="roundRect">
              <a:avLst>
                <a:gd name="adj" fmla="val 5472"/>
              </a:avLst>
            </a:prstGeom>
            <a:solidFill>
              <a:srgbClr val="FFFFFF"/>
            </a:solidFill>
            <a:ln>
              <a:noFill/>
            </a:ln>
          </p:spPr>
          <p:style>
            <a:lnRef idx="2">
              <a:schemeClr val="accent1"/>
            </a:lnRef>
            <a:fillRef idx="1">
              <a:schemeClr val="lt1"/>
            </a:fillRef>
            <a:effectRef idx="0">
              <a:schemeClr val="accent1"/>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5" name="矩形: 圆角 14"/>
            <p:cNvSpPr/>
            <p:nvPr/>
          </p:nvSpPr>
          <p:spPr>
            <a:xfrm>
              <a:off x="2147097" y="4808531"/>
              <a:ext cx="2939253" cy="913218"/>
            </a:xfrm>
            <a:prstGeom prst="roundRect">
              <a:avLst>
                <a:gd name="adj" fmla="val 5472"/>
              </a:avLst>
            </a:prstGeom>
            <a:solidFill>
              <a:srgbClr val="FFFFFF"/>
            </a:solidFill>
            <a:ln>
              <a:noFill/>
            </a:ln>
          </p:spPr>
          <p:style>
            <a:lnRef idx="2">
              <a:schemeClr val="accent1"/>
            </a:lnRef>
            <a:fillRef idx="1">
              <a:schemeClr val="lt1"/>
            </a:fillRef>
            <a:effectRef idx="0">
              <a:schemeClr val="accent1"/>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6" name="矩形: 圆角 15"/>
            <p:cNvSpPr/>
            <p:nvPr/>
          </p:nvSpPr>
          <p:spPr>
            <a:xfrm>
              <a:off x="2147097" y="1648129"/>
              <a:ext cx="2939253" cy="456199"/>
            </a:xfrm>
            <a:prstGeom prst="roundRect">
              <a:avLst>
                <a:gd name="adj" fmla="val 8112"/>
              </a:avLst>
            </a:prstGeom>
            <a:gradFill>
              <a:gsLst>
                <a:gs pos="47000">
                  <a:srgbClr val="00966F"/>
                </a:gs>
                <a:gs pos="82000">
                  <a:srgbClr val="00684D"/>
                </a:gs>
              </a:gsLst>
              <a:lin ang="3600000" scaled="0"/>
            </a:gradFill>
            <a:ln>
              <a:noFill/>
            </a:ln>
          </p:spPr>
          <p:style>
            <a:lnRef idx="2">
              <a:schemeClr val="accent1"/>
            </a:lnRef>
            <a:fillRef idx="1">
              <a:schemeClr val="lt1"/>
            </a:fillRef>
            <a:effectRef idx="0">
              <a:schemeClr val="accent1"/>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grpSp>
      <p:sp>
        <p:nvSpPr>
          <p:cNvPr id="40" name="文本框 39"/>
          <p:cNvSpPr txBox="1"/>
          <p:nvPr/>
        </p:nvSpPr>
        <p:spPr>
          <a:xfrm>
            <a:off x="9779063" y="1564076"/>
            <a:ext cx="2183375" cy="337185"/>
          </a:xfrm>
          <a:prstGeom prst="rect">
            <a:avLst/>
          </a:prstGeom>
          <a:noFill/>
        </p:spPr>
        <p:txBody>
          <a:bodyPr wrap="square" rtlCol="0">
            <a:spAutoFit/>
          </a:bodyPr>
          <a:lstStyle/>
          <a:p>
            <a:pPr algn="ctr"/>
            <a:r>
              <a:rPr lang="en-US" altLang="zh-CN" sz="1400" b="0" kern="0" dirty="0">
                <a:solidFill>
                  <a:schemeClr val="bg1"/>
                </a:solidFill>
                <a:latin typeface="Arial Black" panose="020B0A04020102090204" pitchFamily="34" charset="0"/>
                <a:ea typeface="思源黑体 CN Bold" panose="020B0800000000000000" pitchFamily="34" charset="-122"/>
                <a:cs typeface="Arial Black" panose="020B0A04020102090204" pitchFamily="34" charset="0"/>
              </a:rPr>
              <a:t>7215 Series (485)</a:t>
            </a:r>
            <a:r>
              <a:rPr lang="en-US" altLang="zh-CN" sz="1600" b="0" kern="0" dirty="0">
                <a:solidFill>
                  <a:schemeClr val="bg1"/>
                </a:solidFill>
                <a:latin typeface="思源黑体 CN Bold" panose="020B0800000000000000" pitchFamily="34" charset="-122"/>
                <a:ea typeface="思源黑体 CN Bold" panose="020B0800000000000000" pitchFamily="34" charset="-122"/>
              </a:rPr>
              <a:t> </a:t>
            </a:r>
            <a:endParaRPr lang="en-US" altLang="zh-CN" sz="1600" b="0" kern="0" dirty="0">
              <a:solidFill>
                <a:schemeClr val="bg1"/>
              </a:solidFill>
              <a:latin typeface="思源黑体 CN Bold" panose="020B0800000000000000" pitchFamily="34" charset="-122"/>
              <a:ea typeface="思源黑体 CN Bold" panose="020B0800000000000000" pitchFamily="34" charset="-122"/>
            </a:endParaRPr>
          </a:p>
        </p:txBody>
      </p:sp>
      <p:sp>
        <p:nvSpPr>
          <p:cNvPr id="41" name="文本框 40"/>
          <p:cNvSpPr txBox="1"/>
          <p:nvPr/>
        </p:nvSpPr>
        <p:spPr>
          <a:xfrm>
            <a:off x="9772266" y="3457070"/>
            <a:ext cx="2207914" cy="917880"/>
          </a:xfrm>
          <a:prstGeom prst="rect">
            <a:avLst/>
          </a:prstGeom>
          <a:noFill/>
        </p:spPr>
        <p:txBody>
          <a:bodyPr wrap="square" rtlCol="0">
            <a:spAutoFit/>
          </a:bodyPr>
          <a:lstStyle>
            <a:defPPr>
              <a:defRPr lang="zh-CN"/>
            </a:defPPr>
            <a:lvl1pPr algn="ctr">
              <a:defRPr sz="900" kern="0">
                <a:latin typeface="Arial" panose="020B0604020202020204" pitchFamily="34" charset="0"/>
                <a:ea typeface="思源黑体 CN Medium" panose="020B0600000000000000" pitchFamily="34" charset="-122"/>
                <a:cs typeface="Arial" panose="020B0604020202020204" pitchFamily="34" charset="0"/>
              </a:defRPr>
            </a:lvl1pPr>
          </a:lstStyle>
          <a:p>
            <a:r>
              <a:rPr lang="en-US" altLang="zh-CN" dirty="0"/>
              <a:t>Modbus-RTU protocols</a:t>
            </a:r>
            <a:endParaRPr lang="zh-CN" altLang="en-US" dirty="0"/>
          </a:p>
          <a:p>
            <a:r>
              <a:rPr lang="en-US" altLang="zh-CN" dirty="0"/>
              <a:t>(Connecting a PLC for automated data control)</a:t>
            </a:r>
            <a:endParaRPr lang="en-US" altLang="zh-CN" dirty="0"/>
          </a:p>
          <a:p>
            <a:endParaRPr lang="zh-CN" altLang="en-US" dirty="0"/>
          </a:p>
        </p:txBody>
      </p:sp>
      <p:sp>
        <p:nvSpPr>
          <p:cNvPr id="42" name="文本框 41"/>
          <p:cNvSpPr txBox="1"/>
          <p:nvPr/>
        </p:nvSpPr>
        <p:spPr>
          <a:xfrm>
            <a:off x="9779062" y="2261120"/>
            <a:ext cx="2201118" cy="369332"/>
          </a:xfrm>
          <a:prstGeom prst="rect">
            <a:avLst/>
          </a:prstGeom>
          <a:noFill/>
        </p:spPr>
        <p:txBody>
          <a:bodyPr wrap="square" rtlCol="0">
            <a:spAutoFit/>
          </a:bodyPr>
          <a:lstStyle>
            <a:defPPr>
              <a:defRPr lang="zh-CN"/>
            </a:defPPr>
            <a:lvl1pPr algn="ctr">
              <a:defRPr sz="900" kern="0">
                <a:latin typeface="Arial" panose="020B0604020202020204" pitchFamily="34" charset="0"/>
                <a:ea typeface="思源黑体 CN Medium" panose="020B0600000000000000" pitchFamily="34" charset="-122"/>
                <a:cs typeface="Arial" panose="020B0604020202020204" pitchFamily="34" charset="0"/>
              </a:defRPr>
            </a:lvl1pPr>
          </a:lstStyle>
          <a:p>
            <a:r>
              <a:rPr lang="en-US" altLang="zh-CN" dirty="0"/>
              <a:t>PLC</a:t>
            </a:r>
            <a:endParaRPr lang="en-US" altLang="zh-CN" dirty="0"/>
          </a:p>
          <a:p>
            <a:r>
              <a:rPr lang="en-US" altLang="zh-CN" dirty="0"/>
              <a:t>(Terminal block)</a:t>
            </a:r>
            <a:endParaRPr lang="zh-CN" altLang="en-US" dirty="0"/>
          </a:p>
        </p:txBody>
      </p:sp>
      <p:sp>
        <p:nvSpPr>
          <p:cNvPr id="43" name="文本框 33"/>
          <p:cNvSpPr txBox="1"/>
          <p:nvPr/>
        </p:nvSpPr>
        <p:spPr>
          <a:xfrm>
            <a:off x="9779062" y="4968176"/>
            <a:ext cx="2183375" cy="230832"/>
          </a:xfrm>
          <a:prstGeom prst="rect">
            <a:avLst/>
          </a:prstGeom>
          <a:noFill/>
        </p:spPr>
        <p:txBody>
          <a:bodyPr wrap="square" rtlCol="0">
            <a:spAutoFit/>
          </a:bodyPr>
          <a:lstStyle>
            <a:defPPr>
              <a:defRPr lang="zh-CN"/>
            </a:defPPr>
            <a:lvl1pPr algn="ctr">
              <a:defRPr sz="900" kern="0">
                <a:latin typeface="Arial" panose="020B0604020202020204" pitchFamily="34" charset="0"/>
                <a:ea typeface="思源黑体 CN Medium" panose="020B0600000000000000" pitchFamily="34" charset="-122"/>
                <a:cs typeface="Arial" panose="020B0604020202020204" pitchFamily="34" charset="0"/>
              </a:defRPr>
            </a:lvl1pPr>
          </a:lstStyle>
          <a:p>
            <a:r>
              <a:rPr lang="en-US" altLang="zh-CN" dirty="0"/>
              <a:t>Command Transmission</a:t>
            </a:r>
            <a:endParaRPr lang="en-US" altLang="zh-CN"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592" y="0"/>
            <a:ext cx="12190815" cy="6858000"/>
          </a:xfrm>
          <a:prstGeom prst="rect">
            <a:avLst/>
          </a:prstGeom>
        </p:spPr>
      </p:pic>
      <p:grpSp>
        <p:nvGrpSpPr>
          <p:cNvPr id="10" name="组合 9"/>
          <p:cNvGrpSpPr/>
          <p:nvPr/>
        </p:nvGrpSpPr>
        <p:grpSpPr>
          <a:xfrm>
            <a:off x="7963176" y="0"/>
            <a:ext cx="3938015" cy="2748623"/>
            <a:chOff x="8957430" y="-1"/>
            <a:chExt cx="3234569" cy="2257638"/>
          </a:xfrm>
        </p:grpSpPr>
        <p:pic>
          <p:nvPicPr>
            <p:cNvPr id="11" name="图片 10"/>
            <p:cNvPicPr>
              <a:picLocks noChangeAspect="1"/>
            </p:cNvPicPr>
            <p:nvPr/>
          </p:nvPicPr>
          <p:blipFill>
            <a:blip r:embed="rId2" cstate="print">
              <a:extLst>
                <a:ext uri="{28A0092B-C50C-407E-A947-70E740481C1C}">
                  <a14:useLocalDpi xmlns:a14="http://schemas.microsoft.com/office/drawing/2010/main" val="0"/>
                </a:ext>
              </a:extLst>
            </a:blip>
            <a:srcRect t="19564" r="8471" b="46663"/>
            <a:stretch>
              <a:fillRect/>
            </a:stretch>
          </p:blipFill>
          <p:spPr>
            <a:xfrm>
              <a:off x="8957430" y="-1"/>
              <a:ext cx="3234569" cy="996661"/>
            </a:xfrm>
            <a:prstGeom prst="rect">
              <a:avLst/>
            </a:prstGeom>
          </p:spPr>
        </p:pic>
        <p:pic>
          <p:nvPicPr>
            <p:cNvPr id="15" name="图片 14"/>
            <p:cNvPicPr>
              <a:picLocks noChangeAspect="1"/>
            </p:cNvPicPr>
            <p:nvPr/>
          </p:nvPicPr>
          <p:blipFill>
            <a:blip r:embed="rId3" cstate="print">
              <a:extLst>
                <a:ext uri="{28A0092B-C50C-407E-A947-70E740481C1C}">
                  <a14:useLocalDpi xmlns:a14="http://schemas.microsoft.com/office/drawing/2010/main" val="0"/>
                </a:ext>
              </a:extLst>
            </a:blip>
            <a:srcRect l="15235" t="14740" r="14482" b="14882"/>
            <a:stretch>
              <a:fillRect/>
            </a:stretch>
          </p:blipFill>
          <p:spPr>
            <a:xfrm>
              <a:off x="10265446" y="955356"/>
              <a:ext cx="1300541" cy="1302281"/>
            </a:xfrm>
            <a:prstGeom prst="rect">
              <a:avLst/>
            </a:prstGeom>
          </p:spPr>
        </p:pic>
      </p:grpSp>
      <p:sp>
        <p:nvSpPr>
          <p:cNvPr id="64" name="矩形 63"/>
          <p:cNvSpPr/>
          <p:nvPr/>
        </p:nvSpPr>
        <p:spPr>
          <a:xfrm>
            <a:off x="654427" y="1010901"/>
            <a:ext cx="36000" cy="292654"/>
          </a:xfrm>
          <a:prstGeom prst="rect">
            <a:avLst/>
          </a:prstGeom>
          <a:solidFill>
            <a:srgbClr val="0068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654427" y="1010901"/>
            <a:ext cx="43200" cy="572630"/>
          </a:xfrm>
          <a:prstGeom prst="rect">
            <a:avLst/>
          </a:prstGeom>
          <a:solidFill>
            <a:srgbClr val="0068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 name="文本框 3"/>
          <p:cNvSpPr txBox="1"/>
          <p:nvPr/>
        </p:nvSpPr>
        <p:spPr>
          <a:xfrm>
            <a:off x="773154" y="1192519"/>
            <a:ext cx="1917513" cy="523220"/>
          </a:xfrm>
          <a:prstGeom prst="rect">
            <a:avLst/>
          </a:prstGeom>
          <a:noFill/>
          <a:effectLst>
            <a:outerShdw blurRad="304800" dist="304800" dir="5400000" sx="36000" sy="36000" algn="ctr" rotWithShape="0">
              <a:schemeClr val="tx1"/>
            </a:outerShdw>
          </a:effectLst>
        </p:spPr>
        <p:txBody>
          <a:bodyPr wrap="none" rtlCol="0">
            <a:spAutoFit/>
          </a:bodyPr>
          <a:lstStyle/>
          <a:p>
            <a:pPr algn="l"/>
            <a:r>
              <a:rPr lang="en-US" altLang="zh-CN" sz="2800" kern="0" dirty="0">
                <a:solidFill>
                  <a:srgbClr val="00684D"/>
                </a:solidFill>
                <a:latin typeface="Arial Black" panose="020B0A04020102090204" pitchFamily="34" charset="0"/>
                <a:ea typeface="思源黑体 CN Heavy" panose="020B0A00000000000000" pitchFamily="34" charset="-122"/>
              </a:rPr>
              <a:t>About us</a:t>
            </a:r>
            <a:endParaRPr lang="zh-CN" altLang="en-US" sz="2800" kern="0" dirty="0">
              <a:solidFill>
                <a:srgbClr val="00684D"/>
              </a:solidFill>
              <a:latin typeface="Arial Black" panose="020B0A04020102090204" pitchFamily="34" charset="0"/>
              <a:ea typeface="思源黑体 CN Heavy" panose="020B0A00000000000000" pitchFamily="34" charset="-122"/>
            </a:endParaRPr>
          </a:p>
        </p:txBody>
      </p:sp>
      <p:sp>
        <p:nvSpPr>
          <p:cNvPr id="9" name="矩形 8"/>
          <p:cNvSpPr/>
          <p:nvPr/>
        </p:nvSpPr>
        <p:spPr>
          <a:xfrm>
            <a:off x="0" y="4918521"/>
            <a:ext cx="12192000" cy="1271848"/>
          </a:xfrm>
          <a:prstGeom prst="rect">
            <a:avLst/>
          </a:prstGeom>
          <a:solidFill>
            <a:srgbClr val="00684D">
              <a:alpha val="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12" name="图片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27181" y="5167736"/>
            <a:ext cx="1399698" cy="344996"/>
          </a:xfrm>
          <a:prstGeom prst="rect">
            <a:avLst/>
          </a:prstGeom>
        </p:spPr>
      </p:pic>
      <p:grpSp>
        <p:nvGrpSpPr>
          <p:cNvPr id="14" name="组合 13"/>
          <p:cNvGrpSpPr/>
          <p:nvPr/>
        </p:nvGrpSpPr>
        <p:grpSpPr>
          <a:xfrm>
            <a:off x="1731910" y="5700315"/>
            <a:ext cx="3190240" cy="300990"/>
            <a:chOff x="818505" y="2635047"/>
            <a:chExt cx="5697488" cy="300990"/>
          </a:xfrm>
        </p:grpSpPr>
        <p:sp>
          <p:nvSpPr>
            <p:cNvPr id="13" name="矩形: 圆角 12"/>
            <p:cNvSpPr/>
            <p:nvPr/>
          </p:nvSpPr>
          <p:spPr>
            <a:xfrm>
              <a:off x="1371923" y="2635047"/>
              <a:ext cx="4453430" cy="300990"/>
            </a:xfrm>
            <a:prstGeom prst="roundRect">
              <a:avLst>
                <a:gd name="adj" fmla="val 50000"/>
              </a:avLst>
            </a:prstGeom>
            <a:noFill/>
            <a:ln w="635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6" name="文本框 15"/>
            <p:cNvSpPr txBox="1"/>
            <p:nvPr/>
          </p:nvSpPr>
          <p:spPr>
            <a:xfrm>
              <a:off x="818505" y="2671877"/>
              <a:ext cx="5697488" cy="245110"/>
            </a:xfrm>
            <a:prstGeom prst="rect">
              <a:avLst/>
            </a:prstGeom>
            <a:noFill/>
          </p:spPr>
          <p:txBody>
            <a:bodyPr wrap="square" rtlCol="0">
              <a:spAutoFit/>
            </a:bodyPr>
            <a:lstStyle/>
            <a:p>
              <a:pPr indent="431800">
                <a:spcBef>
                  <a:spcPts val="300"/>
                </a:spcBef>
                <a:defRPr/>
              </a:pPr>
              <a:r>
                <a:rPr lang="en-US" altLang="zh-CN" sz="1000" b="0" kern="0" dirty="0">
                  <a:solidFill>
                    <a:schemeClr val="tx1">
                      <a:lumMod val="65000"/>
                      <a:lumOff val="35000"/>
                    </a:schemeClr>
                  </a:solidFill>
                  <a:latin typeface="Arial" panose="020B0604020202020204" pitchFamily="34" charset="0"/>
                  <a:cs typeface="Arial" panose="020B0604020202020204" pitchFamily="34" charset="0"/>
                </a:rPr>
                <a:t>is our standard quality, made in China</a:t>
              </a:r>
              <a:endParaRPr lang="en-US" altLang="zh-CN" sz="1000" b="0" kern="0" dirty="0">
                <a:solidFill>
                  <a:schemeClr val="tx1">
                    <a:lumMod val="65000"/>
                    <a:lumOff val="35000"/>
                  </a:schemeClr>
                </a:solidFill>
                <a:latin typeface="Arial" panose="020B0604020202020204" pitchFamily="34" charset="0"/>
                <a:cs typeface="Arial" panose="020B0604020202020204" pitchFamily="34" charset="0"/>
              </a:endParaRPr>
            </a:p>
          </p:txBody>
        </p:sp>
      </p:grpSp>
      <p:pic>
        <p:nvPicPr>
          <p:cNvPr id="18" name="Picture 3" descr="C:\Users\DELL\Desktop\INSIZE-LOGO.png"/>
          <p:cNvPicPr>
            <a:picLocks noChangeAspect="1" noChangeArrowheads="1"/>
          </p:cNvPicPr>
          <p:nvPr/>
        </p:nvPicPr>
        <p:blipFill>
          <a:blip r:embed="rId5" cstate="print"/>
          <a:srcRect/>
          <a:stretch>
            <a:fillRect/>
          </a:stretch>
        </p:blipFill>
        <p:spPr bwMode="auto">
          <a:xfrm>
            <a:off x="7317328" y="5117113"/>
            <a:ext cx="2282729" cy="452396"/>
          </a:xfrm>
          <a:prstGeom prst="rect">
            <a:avLst/>
          </a:prstGeom>
          <a:noFill/>
        </p:spPr>
      </p:pic>
      <p:grpSp>
        <p:nvGrpSpPr>
          <p:cNvPr id="35" name="组合 34"/>
          <p:cNvGrpSpPr/>
          <p:nvPr/>
        </p:nvGrpSpPr>
        <p:grpSpPr>
          <a:xfrm>
            <a:off x="7198535" y="5699637"/>
            <a:ext cx="2520315" cy="300990"/>
            <a:chOff x="7044272" y="3063135"/>
            <a:chExt cx="4931465" cy="300990"/>
          </a:xfrm>
        </p:grpSpPr>
        <p:sp>
          <p:nvSpPr>
            <p:cNvPr id="36" name="矩形: 圆角 35"/>
            <p:cNvSpPr/>
            <p:nvPr/>
          </p:nvSpPr>
          <p:spPr>
            <a:xfrm>
              <a:off x="7044272" y="3063135"/>
              <a:ext cx="4931465" cy="300990"/>
            </a:xfrm>
            <a:prstGeom prst="roundRect">
              <a:avLst>
                <a:gd name="adj" fmla="val 50000"/>
              </a:avLst>
            </a:prstGeom>
            <a:noFill/>
            <a:ln w="635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7" name="文本框 36"/>
            <p:cNvSpPr txBox="1"/>
            <p:nvPr/>
          </p:nvSpPr>
          <p:spPr>
            <a:xfrm>
              <a:off x="7144914" y="3096790"/>
              <a:ext cx="4692906" cy="245110"/>
            </a:xfrm>
            <a:prstGeom prst="rect">
              <a:avLst/>
            </a:prstGeom>
            <a:noFill/>
          </p:spPr>
          <p:txBody>
            <a:bodyPr wrap="square" rtlCol="0">
              <a:spAutoFit/>
            </a:bodyPr>
            <a:lstStyle/>
            <a:p>
              <a:r>
                <a:rPr lang="en-US" altLang="zh-CN" sz="1000" kern="0" dirty="0">
                  <a:solidFill>
                    <a:schemeClr val="tx1">
                      <a:lumMod val="65000"/>
                      <a:lumOff val="35000"/>
                    </a:schemeClr>
                  </a:solidFill>
                  <a:latin typeface="Arial" panose="020B0604020202020204" pitchFamily="34" charset="0"/>
                  <a:cs typeface="Arial" panose="020B0604020202020204" pitchFamily="34" charset="0"/>
                </a:rPr>
                <a:t>is our premium quality, made in Europe</a:t>
              </a:r>
              <a:endParaRPr lang="en-US" altLang="zh-CN" sz="1000" kern="0" dirty="0">
                <a:solidFill>
                  <a:schemeClr val="tx1">
                    <a:lumMod val="65000"/>
                    <a:lumOff val="35000"/>
                  </a:schemeClr>
                </a:solidFill>
                <a:latin typeface="Arial" panose="020B0604020202020204" pitchFamily="34" charset="0"/>
                <a:cs typeface="Arial" panose="020B0604020202020204" pitchFamily="34" charset="0"/>
              </a:endParaRPr>
            </a:p>
          </p:txBody>
        </p:sp>
      </p:grpSp>
      <p:sp>
        <p:nvSpPr>
          <p:cNvPr id="3" name="文本框 2"/>
          <p:cNvSpPr txBox="1"/>
          <p:nvPr/>
        </p:nvSpPr>
        <p:spPr>
          <a:xfrm>
            <a:off x="899187" y="1983420"/>
            <a:ext cx="8145726" cy="185865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50000"/>
              </a:lnSpc>
            </a:pPr>
            <a:r>
              <a:rPr lang="en-US" altLang="zh-CN" b="0" kern="0" dirty="0">
                <a:solidFill>
                  <a:srgbClr val="006C50"/>
                </a:solidFill>
                <a:latin typeface="Arial Black" panose="020B0A04020102090204" pitchFamily="34" charset="0"/>
                <a:cs typeface="Arial" panose="020B0604020202020204" pitchFamily="34" charset="0"/>
              </a:rPr>
              <a:t>INSIZE</a:t>
            </a:r>
            <a:r>
              <a:rPr lang="en-US" altLang="zh-CN" sz="1200" b="0" kern="0" dirty="0">
                <a:solidFill>
                  <a:schemeClr val="tx1">
                    <a:lumMod val="65000"/>
                    <a:lumOff val="35000"/>
                  </a:schemeClr>
                </a:solidFill>
                <a:latin typeface="Arial" panose="020B0604020202020204" pitchFamily="34" charset="0"/>
                <a:cs typeface="Arial" panose="020B0604020202020204" pitchFamily="34" charset="0"/>
              </a:rPr>
              <a:t> - </a:t>
            </a:r>
            <a:r>
              <a:rPr lang="en-US" altLang="zh-CN" sz="1200" kern="0" dirty="0">
                <a:solidFill>
                  <a:schemeClr val="tx1">
                    <a:lumMod val="65000"/>
                    <a:lumOff val="35000"/>
                  </a:schemeClr>
                </a:solidFill>
                <a:latin typeface="Arial" panose="020B0604020202020204" pitchFamily="34" charset="0"/>
                <a:cs typeface="Arial" panose="020B0604020202020204" pitchFamily="34" charset="0"/>
              </a:rPr>
              <a:t>Founded in 1995, is a dedicated supplier of measuring instruments. To enable us to serve the world-wide market, we are setting up an INSIZE distribution network on a global basis. INSIZE headquarter is located in China. We have branch companies in Canada, USA, Mexico, Brazil, India, Turkey, Malaysia, Thailand, Vietnam, UAE, Spain, France, Italy, UK, Poland, Czech Republic, Romania, Slovenia, Australia and distributors in over 120 countries. We ensure that wherever you are, our INSIZE products have service and support that are within hands reach. Our dedication to Quality, Innovation, Service and Value has created a worldwide demand for the INSIZE products.</a:t>
            </a:r>
            <a:endParaRPr lang="zh-CN" altLang="zh-CN" sz="1200" kern="0" dirty="0">
              <a:solidFill>
                <a:schemeClr val="tx1">
                  <a:lumMod val="65000"/>
                  <a:lumOff val="35000"/>
                </a:schemeClr>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nvGrpSpPr>
        <p:grpSpPr>
          <a:xfrm>
            <a:off x="-2936" y="0"/>
            <a:ext cx="12194935" cy="6858000"/>
            <a:chOff x="-2936" y="0"/>
            <a:chExt cx="12194935" cy="6858000"/>
          </a:xfrm>
        </p:grpSpPr>
        <p:grpSp>
          <p:nvGrpSpPr>
            <p:cNvPr id="15" name="组合 14"/>
            <p:cNvGrpSpPr/>
            <p:nvPr/>
          </p:nvGrpSpPr>
          <p:grpSpPr>
            <a:xfrm>
              <a:off x="-2936" y="0"/>
              <a:ext cx="12194935" cy="6858000"/>
              <a:chOff x="-2936" y="0"/>
              <a:chExt cx="12194935" cy="6858000"/>
            </a:xfrm>
          </p:grpSpPr>
          <p:grpSp>
            <p:nvGrpSpPr>
              <p:cNvPr id="17" name="组合 16"/>
              <p:cNvGrpSpPr/>
              <p:nvPr/>
            </p:nvGrpSpPr>
            <p:grpSpPr>
              <a:xfrm>
                <a:off x="-2936" y="0"/>
                <a:ext cx="12194935" cy="6858000"/>
                <a:chOff x="-2936" y="0"/>
                <a:chExt cx="12194935" cy="6858000"/>
              </a:xfrm>
            </p:grpSpPr>
            <p:pic>
              <p:nvPicPr>
                <p:cNvPr id="19" name="图片 1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592" y="0"/>
                  <a:ext cx="12190815" cy="6858000"/>
                </a:xfrm>
                <a:prstGeom prst="rect">
                  <a:avLst/>
                </a:prstGeom>
              </p:spPr>
            </p:pic>
            <p:sp>
              <p:nvSpPr>
                <p:cNvPr id="20" name="矩形: 圆角 19"/>
                <p:cNvSpPr/>
                <p:nvPr/>
              </p:nvSpPr>
              <p:spPr>
                <a:xfrm>
                  <a:off x="-2936" y="5696534"/>
                  <a:ext cx="12190815" cy="1161466"/>
                </a:xfrm>
                <a:prstGeom prst="roundRect">
                  <a:avLst>
                    <a:gd name="adj" fmla="val 0"/>
                  </a:avLst>
                </a:prstGeom>
                <a:gradFill>
                  <a:gsLst>
                    <a:gs pos="0">
                      <a:srgbClr val="00956E"/>
                    </a:gs>
                    <a:gs pos="100000">
                      <a:srgbClr val="00684D"/>
                    </a:gs>
                  </a:gsLst>
                  <a:lin ang="21594000" scaled="0"/>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24"/>
                <p:cNvSpPr/>
                <p:nvPr/>
              </p:nvSpPr>
              <p:spPr>
                <a:xfrm>
                  <a:off x="654426" y="724463"/>
                  <a:ext cx="46800" cy="492854"/>
                </a:xfrm>
                <a:prstGeom prst="rect">
                  <a:avLst/>
                </a:prstGeom>
                <a:solidFill>
                  <a:srgbClr val="0068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7" name="矩形: 圆角 26"/>
                <p:cNvSpPr/>
                <p:nvPr/>
              </p:nvSpPr>
              <p:spPr>
                <a:xfrm>
                  <a:off x="10677525" y="361913"/>
                  <a:ext cx="1514474" cy="438150"/>
                </a:xfrm>
                <a:prstGeom prst="roundRect">
                  <a:avLst>
                    <a:gd name="adj" fmla="val 0"/>
                  </a:avLst>
                </a:prstGeom>
                <a:gradFill>
                  <a:gsLst>
                    <a:gs pos="0">
                      <a:srgbClr val="00956E"/>
                    </a:gs>
                    <a:gs pos="100000">
                      <a:srgbClr val="00684D"/>
                    </a:gs>
                  </a:gsLst>
                  <a:lin ang="21594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8" name="矩形: 圆角 17"/>
              <p:cNvSpPr/>
              <p:nvPr/>
            </p:nvSpPr>
            <p:spPr>
              <a:xfrm>
                <a:off x="474432" y="2107071"/>
                <a:ext cx="11319462" cy="4389015"/>
              </a:xfrm>
              <a:prstGeom prst="roundRect">
                <a:avLst>
                  <a:gd name="adj" fmla="val 3056"/>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6" name="图片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72158" y="473742"/>
              <a:ext cx="872101" cy="214492"/>
            </a:xfrm>
            <a:prstGeom prst="rect">
              <a:avLst/>
            </a:prstGeom>
          </p:spPr>
        </p:pic>
      </p:grpSp>
      <p:sp>
        <p:nvSpPr>
          <p:cNvPr id="3" name="文本框 2"/>
          <p:cNvSpPr txBox="1"/>
          <p:nvPr/>
        </p:nvSpPr>
        <p:spPr>
          <a:xfrm>
            <a:off x="767677" y="889755"/>
            <a:ext cx="9325891" cy="461665"/>
          </a:xfrm>
          <a:prstGeom prst="rect">
            <a:avLst/>
          </a:prstGeom>
          <a:noFill/>
        </p:spPr>
        <p:txBody>
          <a:bodyPr wrap="square">
            <a:spAutoFit/>
          </a:bodyPr>
          <a:lstStyle>
            <a:defPPr>
              <a:defRPr lang="zh-CN"/>
            </a:defPPr>
            <a:lvl1pPr marL="450850" indent="-450850">
              <a:lnSpc>
                <a:spcPct val="85000"/>
              </a:lnSpc>
              <a:buClr>
                <a:srgbClr val="3366FF"/>
              </a:buClr>
              <a:defRPr sz="2800">
                <a:solidFill>
                  <a:srgbClr val="00684D"/>
                </a:solidFill>
                <a:latin typeface="Arial Black" panose="020B0A04020102090204" pitchFamily="34" charset="0"/>
                <a:ea typeface="思源黑体 CN Heavy" panose="020B0A00000000000000" pitchFamily="34" charset="-122"/>
              </a:defRPr>
            </a:lvl1pPr>
          </a:lstStyle>
          <a:p>
            <a:r>
              <a:rPr lang="en-US" altLang="zh-CN" dirty="0">
                <a:sym typeface="+mn-ea"/>
              </a:rPr>
              <a:t>GO And NO-GO Signal Output Cable</a:t>
            </a:r>
            <a:r>
              <a:rPr lang="zh-CN" altLang="en-US" dirty="0"/>
              <a:t> </a:t>
            </a:r>
            <a:r>
              <a:rPr lang="en-US" altLang="zh-CN" dirty="0"/>
              <a:t>7132 (P1)</a:t>
            </a:r>
            <a:endParaRPr lang="en-US" altLang="zh-CN" dirty="0"/>
          </a:p>
        </p:txBody>
      </p:sp>
      <p:pic>
        <p:nvPicPr>
          <p:cNvPr id="6" name="Picture 2" descr="C:\Users\DELL\Desktop\7132.png"/>
          <p:cNvPicPr>
            <a:picLocks noChangeAspect="1" noChangeArrowheads="1"/>
          </p:cNvPicPr>
          <p:nvPr/>
        </p:nvPicPr>
        <p:blipFill>
          <a:blip r:embed="rId3" cstate="print"/>
          <a:srcRect/>
          <a:stretch>
            <a:fillRect/>
          </a:stretch>
        </p:blipFill>
        <p:spPr bwMode="auto">
          <a:xfrm>
            <a:off x="3917951" y="2358868"/>
            <a:ext cx="7223125" cy="3681657"/>
          </a:xfrm>
          <a:prstGeom prst="rect">
            <a:avLst/>
          </a:prstGeom>
          <a:noFill/>
        </p:spPr>
      </p:pic>
      <p:sp>
        <p:nvSpPr>
          <p:cNvPr id="22" name="文本框 21"/>
          <p:cNvSpPr txBox="1"/>
          <p:nvPr/>
        </p:nvSpPr>
        <p:spPr>
          <a:xfrm>
            <a:off x="3628390" y="3242945"/>
            <a:ext cx="2633345" cy="245110"/>
          </a:xfrm>
          <a:prstGeom prst="rect">
            <a:avLst/>
          </a:prstGeom>
          <a:noFill/>
          <a:ln w="6350">
            <a:noFill/>
            <a:round/>
          </a:ln>
        </p:spPr>
        <p:txBody>
          <a:bodyPr lIns="0" tIns="0" rIns="0" bIns="0" anchor="ctr" anchorCtr="1"/>
          <a:lstStyle>
            <a:defPPr>
              <a:defRPr lang="zh-CN"/>
            </a:defPPr>
            <a:lvl1pPr algn="ctr">
              <a:defRPr sz="900" b="0">
                <a:latin typeface="Arial" panose="020B0604020202020204" pitchFamily="34" charset="0"/>
                <a:cs typeface="Arial" panose="020B0604020202020204" pitchFamily="34" charset="0"/>
              </a:defRPr>
            </a:lvl1pPr>
          </a:lstStyle>
          <a:p>
            <a:r>
              <a:rPr lang="en-US" altLang="zh-CN" dirty="0">
                <a:sym typeface="+mn-ea"/>
              </a:rPr>
              <a:t>GO and NO-GO signal output cable </a:t>
            </a:r>
            <a:endParaRPr lang="en-US" altLang="zh-CN" dirty="0"/>
          </a:p>
        </p:txBody>
      </p:sp>
      <p:cxnSp>
        <p:nvCxnSpPr>
          <p:cNvPr id="24" name="直接连接符 84"/>
          <p:cNvCxnSpPr>
            <a:cxnSpLocks noChangeShapeType="1"/>
          </p:cNvCxnSpPr>
          <p:nvPr/>
        </p:nvCxnSpPr>
        <p:spPr bwMode="auto">
          <a:xfrm>
            <a:off x="4855827" y="3471539"/>
            <a:ext cx="0" cy="437120"/>
          </a:xfrm>
          <a:prstGeom prst="line">
            <a:avLst/>
          </a:prstGeom>
          <a:noFill/>
          <a:ln w="12700" algn="ctr">
            <a:solidFill>
              <a:srgbClr val="FF0000"/>
            </a:solidFill>
            <a:round/>
          </a:ln>
        </p:spPr>
      </p:cxnSp>
      <p:grpSp>
        <p:nvGrpSpPr>
          <p:cNvPr id="28" name="组合 27"/>
          <p:cNvGrpSpPr/>
          <p:nvPr/>
        </p:nvGrpSpPr>
        <p:grpSpPr>
          <a:xfrm>
            <a:off x="5219424" y="5210585"/>
            <a:ext cx="1224702" cy="230832"/>
            <a:chOff x="5219424" y="4883228"/>
            <a:chExt cx="1224702" cy="230832"/>
          </a:xfrm>
        </p:grpSpPr>
        <p:sp>
          <p:nvSpPr>
            <p:cNvPr id="23" name="文本框 22"/>
            <p:cNvSpPr txBox="1"/>
            <p:nvPr/>
          </p:nvSpPr>
          <p:spPr>
            <a:xfrm>
              <a:off x="5418634" y="4883228"/>
              <a:ext cx="1025492" cy="230832"/>
            </a:xfrm>
            <a:prstGeom prst="rect">
              <a:avLst/>
            </a:prstGeom>
            <a:noFill/>
            <a:ln w="6350">
              <a:noFill/>
              <a:round/>
            </a:ln>
          </p:spPr>
          <p:txBody>
            <a:bodyPr lIns="0" tIns="0" rIns="0" bIns="0" anchor="ctr" anchorCtr="1"/>
            <a:lstStyle>
              <a:defPPr>
                <a:defRPr lang="zh-CN"/>
              </a:defPPr>
              <a:lvl1pPr algn="ctr">
                <a:defRPr sz="900" b="0">
                  <a:latin typeface="Arial" panose="020B0604020202020204" pitchFamily="34" charset="0"/>
                  <a:cs typeface="Arial" panose="020B0604020202020204" pitchFamily="34" charset="0"/>
                </a:defRPr>
              </a:lvl1pPr>
            </a:lstStyle>
            <a:p>
              <a:r>
                <a:rPr lang="en-US" altLang="zh-CN" dirty="0"/>
                <a:t>gauge</a:t>
              </a:r>
              <a:endParaRPr lang="en-US" altLang="zh-CN" dirty="0"/>
            </a:p>
          </p:txBody>
        </p:sp>
        <p:cxnSp>
          <p:nvCxnSpPr>
            <p:cNvPr id="26" name="直接连接符 84"/>
            <p:cNvCxnSpPr>
              <a:cxnSpLocks noChangeShapeType="1"/>
            </p:cNvCxnSpPr>
            <p:nvPr/>
          </p:nvCxnSpPr>
          <p:spPr bwMode="auto">
            <a:xfrm flipH="1">
              <a:off x="5219424" y="5011896"/>
              <a:ext cx="422395" cy="0"/>
            </a:xfrm>
            <a:prstGeom prst="line">
              <a:avLst/>
            </a:prstGeom>
            <a:noFill/>
            <a:ln w="12700" algn="ctr">
              <a:solidFill>
                <a:srgbClr val="FF0000"/>
              </a:solidFill>
              <a:round/>
            </a:ln>
          </p:spPr>
        </p:cxnSp>
      </p:grpSp>
      <p:grpSp>
        <p:nvGrpSpPr>
          <p:cNvPr id="29" name="组合 28"/>
          <p:cNvGrpSpPr/>
          <p:nvPr/>
        </p:nvGrpSpPr>
        <p:grpSpPr>
          <a:xfrm>
            <a:off x="5011768" y="5580884"/>
            <a:ext cx="1408981" cy="230832"/>
            <a:chOff x="5219424" y="4883228"/>
            <a:chExt cx="1408981" cy="230832"/>
          </a:xfrm>
        </p:grpSpPr>
        <p:sp>
          <p:nvSpPr>
            <p:cNvPr id="30" name="文本框 29"/>
            <p:cNvSpPr txBox="1"/>
            <p:nvPr/>
          </p:nvSpPr>
          <p:spPr>
            <a:xfrm>
              <a:off x="5602913" y="4883228"/>
              <a:ext cx="1025492" cy="230832"/>
            </a:xfrm>
            <a:prstGeom prst="rect">
              <a:avLst/>
            </a:prstGeom>
            <a:noFill/>
            <a:ln w="6350">
              <a:noFill/>
              <a:round/>
            </a:ln>
          </p:spPr>
          <p:txBody>
            <a:bodyPr lIns="0" tIns="0" rIns="0" bIns="0" anchor="ctr" anchorCtr="1"/>
            <a:lstStyle>
              <a:defPPr>
                <a:defRPr lang="zh-CN"/>
              </a:defPPr>
              <a:lvl1pPr algn="ctr">
                <a:defRPr sz="900" b="0">
                  <a:latin typeface="Arial" panose="020B0604020202020204" pitchFamily="34" charset="0"/>
                  <a:cs typeface="Arial" panose="020B0604020202020204" pitchFamily="34" charset="0"/>
                </a:defRPr>
              </a:lvl1pPr>
            </a:lstStyle>
            <a:p>
              <a:r>
                <a:rPr lang="en-US" altLang="zh-CN" dirty="0"/>
                <a:t>workpiece</a:t>
              </a:r>
              <a:endParaRPr lang="en-US" altLang="zh-CN" dirty="0"/>
            </a:p>
          </p:txBody>
        </p:sp>
        <p:cxnSp>
          <p:nvCxnSpPr>
            <p:cNvPr id="31" name="直接连接符 84"/>
            <p:cNvCxnSpPr>
              <a:cxnSpLocks noChangeShapeType="1"/>
            </p:cNvCxnSpPr>
            <p:nvPr/>
          </p:nvCxnSpPr>
          <p:spPr bwMode="auto">
            <a:xfrm flipH="1">
              <a:off x="5219424" y="5011896"/>
              <a:ext cx="422395" cy="0"/>
            </a:xfrm>
            <a:prstGeom prst="line">
              <a:avLst/>
            </a:prstGeom>
            <a:noFill/>
            <a:ln w="12700" algn="ctr">
              <a:solidFill>
                <a:srgbClr val="FF0000"/>
              </a:solidFill>
              <a:round/>
            </a:ln>
          </p:spPr>
        </p:cxnSp>
      </p:grpSp>
      <p:cxnSp>
        <p:nvCxnSpPr>
          <p:cNvPr id="43" name="直接连接符 84"/>
          <p:cNvCxnSpPr>
            <a:cxnSpLocks noChangeShapeType="1"/>
          </p:cNvCxnSpPr>
          <p:nvPr/>
        </p:nvCxnSpPr>
        <p:spPr bwMode="auto">
          <a:xfrm>
            <a:off x="8165281" y="3086468"/>
            <a:ext cx="614925" cy="0"/>
          </a:xfrm>
          <a:prstGeom prst="line">
            <a:avLst/>
          </a:prstGeom>
          <a:noFill/>
          <a:ln w="12700" algn="ctr">
            <a:solidFill>
              <a:srgbClr val="FF0000"/>
            </a:solidFill>
            <a:round/>
          </a:ln>
        </p:spPr>
      </p:cxnSp>
      <p:grpSp>
        <p:nvGrpSpPr>
          <p:cNvPr id="54" name="组合 53"/>
          <p:cNvGrpSpPr/>
          <p:nvPr/>
        </p:nvGrpSpPr>
        <p:grpSpPr>
          <a:xfrm>
            <a:off x="8165281" y="2646486"/>
            <a:ext cx="256275" cy="879964"/>
            <a:chOff x="8165281" y="2319129"/>
            <a:chExt cx="256275" cy="879964"/>
          </a:xfrm>
        </p:grpSpPr>
        <p:cxnSp>
          <p:nvCxnSpPr>
            <p:cNvPr id="46" name="直接连接符 84"/>
            <p:cNvCxnSpPr>
              <a:cxnSpLocks noChangeShapeType="1"/>
            </p:cNvCxnSpPr>
            <p:nvPr/>
          </p:nvCxnSpPr>
          <p:spPr bwMode="auto">
            <a:xfrm>
              <a:off x="8412187" y="2319129"/>
              <a:ext cx="0" cy="879964"/>
            </a:xfrm>
            <a:prstGeom prst="line">
              <a:avLst/>
            </a:prstGeom>
            <a:noFill/>
            <a:ln w="12700" algn="ctr">
              <a:solidFill>
                <a:srgbClr val="FF0000"/>
              </a:solidFill>
              <a:round/>
            </a:ln>
          </p:spPr>
        </p:cxnSp>
        <p:cxnSp>
          <p:nvCxnSpPr>
            <p:cNvPr id="50" name="直接连接符 84"/>
            <p:cNvCxnSpPr>
              <a:cxnSpLocks noChangeShapeType="1"/>
            </p:cNvCxnSpPr>
            <p:nvPr/>
          </p:nvCxnSpPr>
          <p:spPr bwMode="auto">
            <a:xfrm>
              <a:off x="8165281" y="2323463"/>
              <a:ext cx="256275" cy="0"/>
            </a:xfrm>
            <a:prstGeom prst="line">
              <a:avLst/>
            </a:prstGeom>
            <a:noFill/>
            <a:ln w="12700" algn="ctr">
              <a:solidFill>
                <a:srgbClr val="FF0000"/>
              </a:solidFill>
              <a:round/>
            </a:ln>
          </p:spPr>
        </p:cxnSp>
        <p:cxnSp>
          <p:nvCxnSpPr>
            <p:cNvPr id="53" name="直接连接符 84"/>
            <p:cNvCxnSpPr>
              <a:cxnSpLocks noChangeShapeType="1"/>
            </p:cNvCxnSpPr>
            <p:nvPr/>
          </p:nvCxnSpPr>
          <p:spPr bwMode="auto">
            <a:xfrm>
              <a:off x="8165281" y="3189151"/>
              <a:ext cx="256275" cy="0"/>
            </a:xfrm>
            <a:prstGeom prst="line">
              <a:avLst/>
            </a:prstGeom>
            <a:noFill/>
            <a:ln w="12700" algn="ctr">
              <a:solidFill>
                <a:srgbClr val="FF0000"/>
              </a:solidFill>
              <a:round/>
            </a:ln>
          </p:spPr>
        </p:cxnSp>
      </p:grpSp>
      <p:sp>
        <p:nvSpPr>
          <p:cNvPr id="32" name="矩形 31"/>
          <p:cNvSpPr/>
          <p:nvPr/>
        </p:nvSpPr>
        <p:spPr>
          <a:xfrm>
            <a:off x="-10795" y="1542239"/>
            <a:ext cx="7887173" cy="461666"/>
          </a:xfrm>
          <a:prstGeom prst="rect">
            <a:avLst/>
          </a:prstGeom>
          <a:gradFill>
            <a:gsLst>
              <a:gs pos="0">
                <a:srgbClr val="00966F"/>
              </a:gs>
              <a:gs pos="63000">
                <a:srgbClr val="00684D"/>
              </a:gs>
            </a:gsLst>
            <a:lin ang="3600000" scaled="0"/>
          </a:gradFill>
          <a:ln>
            <a:noFill/>
          </a:ln>
        </p:spPr>
        <p:style>
          <a:lnRef idx="0">
            <a:scrgbClr r="0" g="0" b="0"/>
          </a:lnRef>
          <a:fillRef idx="0">
            <a:scrgbClr r="0" g="0" b="0"/>
          </a:fillRef>
          <a:effectRef idx="0">
            <a:scrgbClr r="0" g="0" b="0"/>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34" name="文本框 21"/>
          <p:cNvSpPr txBox="1"/>
          <p:nvPr/>
        </p:nvSpPr>
        <p:spPr>
          <a:xfrm>
            <a:off x="574674" y="1659223"/>
            <a:ext cx="7887173" cy="230832"/>
          </a:xfrm>
          <a:prstGeom prst="rect">
            <a:avLst/>
          </a:prstGeom>
          <a:noFill/>
        </p:spPr>
        <p:txBody>
          <a:bodyPr wrap="square" rtlCol="0">
            <a:spAutoFit/>
          </a:bodyPr>
          <a:lstStyle>
            <a:defPPr>
              <a:defRPr lang="zh-CN"/>
            </a:defPPr>
            <a:lvl1pPr marL="90170" indent="-90170">
              <a:spcBef>
                <a:spcPts val="300"/>
              </a:spcBef>
              <a:buFont typeface="Arial" panose="020B0604020202020204" pitchFamily="34" charset="0"/>
              <a:buChar char="•"/>
              <a:defRPr sz="900" b="0">
                <a:solidFill>
                  <a:srgbClr val="FFFFFF"/>
                </a:solidFill>
                <a:latin typeface="Arial" panose="020B0604020202020204" pitchFamily="34" charset="0"/>
                <a:ea typeface="思源黑体 CN Regular" panose="020B0500000000000000" charset="-122"/>
                <a:cs typeface="Arial" panose="020B0604020202020204" pitchFamily="34" charset="0"/>
              </a:defRPr>
            </a:lvl1pPr>
          </a:lstStyle>
          <a:p>
            <a:r>
              <a:rPr lang="zh-CN" altLang="en-US" dirty="0"/>
              <a:t> </a:t>
            </a:r>
            <a:r>
              <a:rPr lang="en-US" altLang="zh-CN" dirty="0"/>
              <a:t>Connects gauge with signal output cables, automatically judgment and wired transmitting the judgment result OK or NG to the computer.</a:t>
            </a:r>
            <a:endParaRPr lang="en-US" altLang="zh-CN" dirty="0"/>
          </a:p>
        </p:txBody>
      </p:sp>
      <p:sp>
        <p:nvSpPr>
          <p:cNvPr id="35" name="圆角矩形 24"/>
          <p:cNvSpPr>
            <a:spLocks noChangeArrowheads="1"/>
          </p:cNvSpPr>
          <p:nvPr/>
        </p:nvSpPr>
        <p:spPr bwMode="auto">
          <a:xfrm>
            <a:off x="6117235" y="2548309"/>
            <a:ext cx="1945640" cy="216000"/>
          </a:xfrm>
          <a:prstGeom prst="roundRect">
            <a:avLst>
              <a:gd name="adj" fmla="val 50000"/>
            </a:avLst>
          </a:prstGeom>
          <a:solidFill>
            <a:srgbClr val="E2EDE9"/>
          </a:solidFill>
          <a:ln w="6350">
            <a:noFill/>
            <a:round/>
          </a:ln>
        </p:spPr>
        <p:txBody>
          <a:bodyPr lIns="0" tIns="0" rIns="0" bIns="0" anchor="ctr" anchorCtr="1"/>
          <a:lstStyle/>
          <a:p>
            <a:r>
              <a:rPr lang="en-US" altLang="zh-CN" sz="900" dirty="0">
                <a:latin typeface="Arial" panose="020B0604020202020204" pitchFamily="34" charset="0"/>
                <a:cs typeface="Arial" panose="020B0604020202020204" pitchFamily="34" charset="0"/>
              </a:rPr>
              <a:t>output NG (out of upper tolerance)</a:t>
            </a:r>
            <a:endParaRPr lang="en-US" altLang="zh-CN" sz="900" dirty="0">
              <a:latin typeface="Arial" panose="020B0604020202020204" pitchFamily="34" charset="0"/>
              <a:cs typeface="Arial" panose="020B0604020202020204" pitchFamily="34" charset="0"/>
            </a:endParaRPr>
          </a:p>
        </p:txBody>
      </p:sp>
      <p:sp>
        <p:nvSpPr>
          <p:cNvPr id="36" name="圆角矩形 24"/>
          <p:cNvSpPr>
            <a:spLocks noChangeArrowheads="1"/>
          </p:cNvSpPr>
          <p:nvPr/>
        </p:nvSpPr>
        <p:spPr bwMode="auto">
          <a:xfrm>
            <a:off x="6117235" y="2987828"/>
            <a:ext cx="1945640" cy="216000"/>
          </a:xfrm>
          <a:prstGeom prst="roundRect">
            <a:avLst>
              <a:gd name="adj" fmla="val 50000"/>
            </a:avLst>
          </a:prstGeom>
          <a:solidFill>
            <a:srgbClr val="E2EDE9"/>
          </a:solidFill>
          <a:ln w="6350">
            <a:noFill/>
            <a:round/>
          </a:ln>
        </p:spPr>
        <p:txBody>
          <a:bodyPr lIns="0" tIns="0" rIns="0" bIns="0" anchor="ctr" anchorCtr="1"/>
          <a:lstStyle/>
          <a:p>
            <a:r>
              <a:rPr lang="en-US" altLang="zh-CN" sz="900" dirty="0">
                <a:latin typeface="Arial" panose="020B0604020202020204" pitchFamily="34" charset="0"/>
                <a:cs typeface="Arial" panose="020B0604020202020204" pitchFamily="34" charset="0"/>
              </a:rPr>
              <a:t>output NG (out of lower tolerance)</a:t>
            </a:r>
            <a:endParaRPr lang="en-US" altLang="zh-CN" sz="900" dirty="0">
              <a:latin typeface="Arial" panose="020B0604020202020204" pitchFamily="34" charset="0"/>
              <a:cs typeface="Arial" panose="020B0604020202020204" pitchFamily="34" charset="0"/>
            </a:endParaRPr>
          </a:p>
        </p:txBody>
      </p:sp>
      <p:sp>
        <p:nvSpPr>
          <p:cNvPr id="37" name="圆角矩形 24"/>
          <p:cNvSpPr>
            <a:spLocks noChangeArrowheads="1"/>
          </p:cNvSpPr>
          <p:nvPr/>
        </p:nvSpPr>
        <p:spPr bwMode="auto">
          <a:xfrm>
            <a:off x="6380072" y="3404894"/>
            <a:ext cx="1682803" cy="216000"/>
          </a:xfrm>
          <a:prstGeom prst="roundRect">
            <a:avLst>
              <a:gd name="adj" fmla="val 50000"/>
            </a:avLst>
          </a:prstGeom>
          <a:solidFill>
            <a:srgbClr val="E2EDE9"/>
          </a:solidFill>
          <a:ln w="6350">
            <a:noFill/>
            <a:round/>
          </a:ln>
        </p:spPr>
        <p:txBody>
          <a:bodyPr lIns="0" tIns="0" rIns="0" bIns="0" anchor="ctr" anchorCtr="1"/>
          <a:lstStyle/>
          <a:p>
            <a:r>
              <a:rPr lang="en-US" altLang="zh-CN" sz="900" dirty="0">
                <a:latin typeface="Arial" panose="020B0604020202020204" pitchFamily="34" charset="0"/>
                <a:cs typeface="Arial" panose="020B0604020202020204" pitchFamily="34" charset="0"/>
              </a:rPr>
              <a:t>output OK (within tolerance)</a:t>
            </a:r>
            <a:endParaRPr lang="en-US" altLang="zh-CN" sz="900" dirty="0">
              <a:latin typeface="Arial" panose="020B0604020202020204" pitchFamily="34" charset="0"/>
              <a:cs typeface="Arial" panose="020B0604020202020204" pitchFamily="34" charset="0"/>
            </a:endParaRPr>
          </a:p>
        </p:txBody>
      </p:sp>
      <p:grpSp>
        <p:nvGrpSpPr>
          <p:cNvPr id="40" name="组合 39"/>
          <p:cNvGrpSpPr/>
          <p:nvPr/>
        </p:nvGrpSpPr>
        <p:grpSpPr>
          <a:xfrm>
            <a:off x="474432" y="5848080"/>
            <a:ext cx="2030044" cy="270920"/>
            <a:chOff x="474432" y="5848080"/>
            <a:chExt cx="2030044" cy="270920"/>
          </a:xfrm>
        </p:grpSpPr>
        <p:sp>
          <p:nvSpPr>
            <p:cNvPr id="41" name="矩形: 圆顶角 40"/>
            <p:cNvSpPr/>
            <p:nvPr/>
          </p:nvSpPr>
          <p:spPr>
            <a:xfrm rot="5400000">
              <a:off x="1353994" y="4968518"/>
              <a:ext cx="270920" cy="2030044"/>
            </a:xfrm>
            <a:prstGeom prst="round2SameRect">
              <a:avLst>
                <a:gd name="adj1" fmla="val 50000"/>
                <a:gd name="adj2" fmla="val 0"/>
              </a:avLst>
            </a:prstGeom>
            <a:solidFill>
              <a:srgbClr val="E2ED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4" name="文本框 43"/>
            <p:cNvSpPr txBox="1"/>
            <p:nvPr/>
          </p:nvSpPr>
          <p:spPr>
            <a:xfrm>
              <a:off x="613295" y="5872771"/>
              <a:ext cx="1847101" cy="230832"/>
            </a:xfrm>
            <a:prstGeom prst="rect">
              <a:avLst/>
            </a:prstGeom>
            <a:noFill/>
          </p:spPr>
          <p:txBody>
            <a:bodyPr wrap="square">
              <a:spAutoFit/>
            </a:bodyPr>
            <a:lstStyle/>
            <a:p>
              <a:pPr marL="90170" indent="-90170" algn="l">
                <a:buFont typeface="Arial" panose="020B0604020202020204" pitchFamily="34" charset="0"/>
                <a:buChar char="•"/>
              </a:pPr>
              <a:r>
                <a:rPr lang="en-US" altLang="zh-CN" sz="900" dirty="0">
                  <a:solidFill>
                    <a:srgbClr val="000000"/>
                  </a:solidFill>
                  <a:latin typeface="Arial" panose="020B0604020202020204" pitchFamily="34" charset="0"/>
                  <a:cs typeface="Arial" panose="020B0604020202020204" pitchFamily="34" charset="0"/>
                </a:rPr>
                <a:t>Suitable for metal workpieces</a:t>
              </a:r>
              <a:endParaRPr lang="en-US" altLang="zh-CN" sz="900" dirty="0">
                <a:solidFill>
                  <a:srgbClr val="000000"/>
                </a:solidFill>
                <a:latin typeface="Arial" panose="020B0604020202020204" pitchFamily="34" charset="0"/>
                <a:cs typeface="Arial" panose="020B0604020202020204" pitchFamily="34" charset="0"/>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2936" y="0"/>
            <a:ext cx="12194935" cy="6858000"/>
            <a:chOff x="-2936" y="0"/>
            <a:chExt cx="12194935" cy="6858000"/>
          </a:xfrm>
        </p:grpSpPr>
        <p:grpSp>
          <p:nvGrpSpPr>
            <p:cNvPr id="11" name="组合 10"/>
            <p:cNvGrpSpPr/>
            <p:nvPr/>
          </p:nvGrpSpPr>
          <p:grpSpPr>
            <a:xfrm>
              <a:off x="-2936" y="0"/>
              <a:ext cx="12194935" cy="6858000"/>
              <a:chOff x="-2936" y="0"/>
              <a:chExt cx="12194935" cy="6858000"/>
            </a:xfrm>
          </p:grpSpPr>
          <p:grpSp>
            <p:nvGrpSpPr>
              <p:cNvPr id="14" name="组合 13"/>
              <p:cNvGrpSpPr/>
              <p:nvPr/>
            </p:nvGrpSpPr>
            <p:grpSpPr>
              <a:xfrm>
                <a:off x="-2936" y="0"/>
                <a:ext cx="12194935" cy="6858000"/>
                <a:chOff x="-2936" y="0"/>
                <a:chExt cx="12194935" cy="6858000"/>
              </a:xfrm>
            </p:grpSpPr>
            <p:pic>
              <p:nvPicPr>
                <p:cNvPr id="19" name="图片 1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592" y="0"/>
                  <a:ext cx="12190815" cy="6858000"/>
                </a:xfrm>
                <a:prstGeom prst="rect">
                  <a:avLst/>
                </a:prstGeom>
              </p:spPr>
            </p:pic>
            <p:sp>
              <p:nvSpPr>
                <p:cNvPr id="20" name="矩形: 圆角 19"/>
                <p:cNvSpPr/>
                <p:nvPr/>
              </p:nvSpPr>
              <p:spPr>
                <a:xfrm>
                  <a:off x="-2936" y="5696534"/>
                  <a:ext cx="12190815" cy="1161466"/>
                </a:xfrm>
                <a:prstGeom prst="roundRect">
                  <a:avLst>
                    <a:gd name="adj" fmla="val 0"/>
                  </a:avLst>
                </a:prstGeom>
                <a:gradFill>
                  <a:gsLst>
                    <a:gs pos="0">
                      <a:srgbClr val="00956E"/>
                    </a:gs>
                    <a:gs pos="100000">
                      <a:srgbClr val="00684D"/>
                    </a:gs>
                  </a:gsLst>
                  <a:lin ang="21594000" scaled="0"/>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p:cNvSpPr/>
                <p:nvPr/>
              </p:nvSpPr>
              <p:spPr>
                <a:xfrm>
                  <a:off x="654426" y="724463"/>
                  <a:ext cx="46800" cy="492854"/>
                </a:xfrm>
                <a:prstGeom prst="rect">
                  <a:avLst/>
                </a:prstGeom>
                <a:solidFill>
                  <a:srgbClr val="0068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2" name="矩形: 圆角 21"/>
                <p:cNvSpPr/>
                <p:nvPr/>
              </p:nvSpPr>
              <p:spPr>
                <a:xfrm>
                  <a:off x="10677525" y="361913"/>
                  <a:ext cx="1514474" cy="438150"/>
                </a:xfrm>
                <a:prstGeom prst="roundRect">
                  <a:avLst>
                    <a:gd name="adj" fmla="val 0"/>
                  </a:avLst>
                </a:prstGeom>
                <a:gradFill>
                  <a:gsLst>
                    <a:gs pos="0">
                      <a:srgbClr val="00956E"/>
                    </a:gs>
                    <a:gs pos="100000">
                      <a:srgbClr val="00684D"/>
                    </a:gs>
                  </a:gsLst>
                  <a:lin ang="21594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5" name="矩形: 圆角 14"/>
              <p:cNvSpPr/>
              <p:nvPr/>
            </p:nvSpPr>
            <p:spPr>
              <a:xfrm>
                <a:off x="474432" y="1665723"/>
                <a:ext cx="11319462" cy="4830363"/>
              </a:xfrm>
              <a:prstGeom prst="roundRect">
                <a:avLst>
                  <a:gd name="adj" fmla="val 3056"/>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3" name="图片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72158" y="473742"/>
              <a:ext cx="872101" cy="214492"/>
            </a:xfrm>
            <a:prstGeom prst="rect">
              <a:avLst/>
            </a:prstGeom>
          </p:spPr>
        </p:pic>
      </p:grpSp>
      <p:sp>
        <p:nvSpPr>
          <p:cNvPr id="40" name="文本框 39"/>
          <p:cNvSpPr txBox="1"/>
          <p:nvPr/>
        </p:nvSpPr>
        <p:spPr>
          <a:xfrm>
            <a:off x="6748608" y="4277155"/>
            <a:ext cx="1776685" cy="276999"/>
          </a:xfrm>
          <a:prstGeom prst="rect">
            <a:avLst/>
          </a:prstGeom>
          <a:noFill/>
        </p:spPr>
        <p:txBody>
          <a:bodyPr wrap="square" rtlCol="0">
            <a:spAutoFit/>
          </a:bodyPr>
          <a:lstStyle/>
          <a:p>
            <a:endParaRPr lang="en-US" altLang="zh-CN" sz="1200" b="0" dirty="0">
              <a:solidFill>
                <a:schemeClr val="bg2">
                  <a:lumMod val="75000"/>
                </a:schemeClr>
              </a:solidFill>
              <a:latin typeface="思源黑体 CN Medium" panose="020B0600000000000000" pitchFamily="34" charset="-122"/>
              <a:ea typeface="思源黑体 CN Medium" panose="020B0600000000000000" pitchFamily="34" charset="-122"/>
            </a:endParaRPr>
          </a:p>
        </p:txBody>
      </p:sp>
      <p:sp>
        <p:nvSpPr>
          <p:cNvPr id="43" name="文本框 42"/>
          <p:cNvSpPr txBox="1"/>
          <p:nvPr/>
        </p:nvSpPr>
        <p:spPr>
          <a:xfrm>
            <a:off x="6744525" y="5632982"/>
            <a:ext cx="1780768" cy="276999"/>
          </a:xfrm>
          <a:prstGeom prst="rect">
            <a:avLst/>
          </a:prstGeom>
          <a:noFill/>
        </p:spPr>
        <p:txBody>
          <a:bodyPr wrap="square" rtlCol="0">
            <a:spAutoFit/>
          </a:bodyPr>
          <a:lstStyle/>
          <a:p>
            <a:endParaRPr lang="en-US" altLang="zh-CN" sz="1200" b="0" dirty="0">
              <a:solidFill>
                <a:schemeClr val="bg2">
                  <a:lumMod val="75000"/>
                </a:schemeClr>
              </a:solidFill>
              <a:latin typeface="思源黑体 CN Medium" panose="020B0600000000000000" pitchFamily="34" charset="-122"/>
              <a:ea typeface="思源黑体 CN Medium" panose="020B0600000000000000" pitchFamily="34" charset="-122"/>
            </a:endParaRPr>
          </a:p>
        </p:txBody>
      </p:sp>
      <p:pic>
        <p:nvPicPr>
          <p:cNvPr id="16" name="图片 15"/>
          <p:cNvPicPr>
            <a:picLocks noChangeAspect="1"/>
          </p:cNvPicPr>
          <p:nvPr/>
        </p:nvPicPr>
        <p:blipFill>
          <a:blip r:embed="rId3"/>
          <a:stretch>
            <a:fillRect/>
          </a:stretch>
        </p:blipFill>
        <p:spPr>
          <a:xfrm>
            <a:off x="650240" y="1834515"/>
            <a:ext cx="5436235" cy="1348105"/>
          </a:xfrm>
          <a:prstGeom prst="rect">
            <a:avLst/>
          </a:prstGeom>
        </p:spPr>
      </p:pic>
      <p:sp>
        <p:nvSpPr>
          <p:cNvPr id="64" name="箭头: 五边形 63"/>
          <p:cNvSpPr/>
          <p:nvPr/>
        </p:nvSpPr>
        <p:spPr>
          <a:xfrm>
            <a:off x="473840" y="1469390"/>
            <a:ext cx="2486025" cy="429260"/>
          </a:xfrm>
          <a:prstGeom prst="homePlate">
            <a:avLst/>
          </a:prstGeom>
          <a:solidFill>
            <a:srgbClr val="00684D"/>
          </a:solidFill>
          <a:ln>
            <a:noFill/>
          </a:ln>
        </p:spPr>
        <p:style>
          <a:lnRef idx="0">
            <a:scrgbClr r="0" g="0" b="0"/>
          </a:lnRef>
          <a:fillRef idx="0">
            <a:scrgbClr r="0" g="0" b="0"/>
          </a:fillRef>
          <a:effectRef idx="0">
            <a:scrgbClr r="0" g="0" b="0"/>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4" name="箭头: 右 3"/>
          <p:cNvSpPr/>
          <p:nvPr>
            <p:custDataLst>
              <p:tags r:id="rId4"/>
            </p:custDataLst>
          </p:nvPr>
        </p:nvSpPr>
        <p:spPr>
          <a:xfrm rot="10800000">
            <a:off x="6563382" y="1870084"/>
            <a:ext cx="4320927" cy="1292305"/>
          </a:xfrm>
          <a:prstGeom prst="rightArrow">
            <a:avLst>
              <a:gd name="adj1" fmla="val 64818"/>
              <a:gd name="adj2" fmla="val 50000"/>
            </a:avLst>
          </a:prstGeom>
          <a:solidFill>
            <a:schemeClr val="bg1">
              <a:lumMod val="95000"/>
            </a:schemeClr>
          </a:solidFill>
          <a:ln>
            <a:noFill/>
          </a:ln>
        </p:spPr>
        <p:style>
          <a:lnRef idx="2">
            <a:schemeClr val="accent1"/>
          </a:lnRef>
          <a:fillRef idx="1">
            <a:schemeClr val="lt1"/>
          </a:fillRef>
          <a:effectRef idx="0">
            <a:schemeClr val="accent1"/>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5" name="文本框 4"/>
          <p:cNvSpPr txBox="1"/>
          <p:nvPr>
            <p:custDataLst>
              <p:tags r:id="rId5"/>
            </p:custDataLst>
          </p:nvPr>
        </p:nvSpPr>
        <p:spPr>
          <a:xfrm>
            <a:off x="7221855" y="2313858"/>
            <a:ext cx="3455670" cy="369332"/>
          </a:xfrm>
          <a:prstGeom prst="rect">
            <a:avLst/>
          </a:prstGeom>
          <a:noFill/>
        </p:spPr>
        <p:txBody>
          <a:bodyPr wrap="square" rtlCol="0">
            <a:spAutoFit/>
          </a:bodyPr>
          <a:lstStyle>
            <a:defPPr>
              <a:defRPr lang="zh-CN"/>
            </a:defPPr>
            <a:lvl1pPr algn="ctr">
              <a:defRPr sz="900" b="0" kern="0">
                <a:solidFill>
                  <a:schemeClr val="tx1">
                    <a:lumMod val="75000"/>
                    <a:lumOff val="25000"/>
                  </a:schemeClr>
                </a:solidFill>
                <a:latin typeface="Arial" panose="020B0604020202020204" pitchFamily="34" charset="0"/>
                <a:ea typeface="思源黑体 CN Medium" panose="020B0600000000000000" pitchFamily="34" charset="-122"/>
                <a:cs typeface="Arial" panose="020B0604020202020204" pitchFamily="34" charset="0"/>
              </a:defRPr>
            </a:lvl1pPr>
          </a:lstStyle>
          <a:p>
            <a:pPr algn="l"/>
            <a:r>
              <a:rPr lang="en-US" altLang="zh-CN" dirty="0">
                <a:solidFill>
                  <a:schemeClr val="tx1">
                    <a:lumMod val="95000"/>
                    <a:lumOff val="5000"/>
                  </a:schemeClr>
                </a:solidFill>
              </a:rPr>
              <a:t>If the No-Go end of gage can be inserted into the workpiece, it is out of upper tolerance and output NG</a:t>
            </a:r>
            <a:endParaRPr lang="en-US" altLang="zh-CN" dirty="0">
              <a:solidFill>
                <a:schemeClr val="tx1">
                  <a:lumMod val="95000"/>
                  <a:lumOff val="5000"/>
                </a:schemeClr>
              </a:solidFill>
            </a:endParaRPr>
          </a:p>
        </p:txBody>
      </p:sp>
      <p:sp>
        <p:nvSpPr>
          <p:cNvPr id="6" name="箭头: 右 5"/>
          <p:cNvSpPr/>
          <p:nvPr>
            <p:custDataLst>
              <p:tags r:id="rId6"/>
            </p:custDataLst>
          </p:nvPr>
        </p:nvSpPr>
        <p:spPr>
          <a:xfrm rot="10800000">
            <a:off x="6581170" y="3392658"/>
            <a:ext cx="4320927" cy="1292305"/>
          </a:xfrm>
          <a:prstGeom prst="rightArrow">
            <a:avLst>
              <a:gd name="adj1" fmla="val 64818"/>
              <a:gd name="adj2" fmla="val 50000"/>
            </a:avLst>
          </a:prstGeom>
          <a:solidFill>
            <a:schemeClr val="bg1">
              <a:lumMod val="95000"/>
            </a:schemeClr>
          </a:solidFill>
          <a:ln>
            <a:noFill/>
          </a:ln>
        </p:spPr>
        <p:style>
          <a:lnRef idx="2">
            <a:schemeClr val="accent1"/>
          </a:lnRef>
          <a:fillRef idx="1">
            <a:schemeClr val="lt1"/>
          </a:fillRef>
          <a:effectRef idx="0">
            <a:schemeClr val="accent1"/>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7" name="文本框 6"/>
          <p:cNvSpPr txBox="1"/>
          <p:nvPr>
            <p:custDataLst>
              <p:tags r:id="rId7"/>
            </p:custDataLst>
          </p:nvPr>
        </p:nvSpPr>
        <p:spPr>
          <a:xfrm>
            <a:off x="7294607" y="3851884"/>
            <a:ext cx="3432571" cy="369332"/>
          </a:xfrm>
          <a:prstGeom prst="rect">
            <a:avLst/>
          </a:prstGeom>
          <a:noFill/>
        </p:spPr>
        <p:txBody>
          <a:bodyPr wrap="square" rtlCol="0">
            <a:spAutoFit/>
          </a:bodyPr>
          <a:lstStyle>
            <a:defPPr>
              <a:defRPr lang="zh-CN"/>
            </a:defPPr>
            <a:lvl1pPr>
              <a:defRPr sz="900" b="0" kern="0">
                <a:solidFill>
                  <a:schemeClr val="tx1">
                    <a:lumMod val="75000"/>
                    <a:lumOff val="25000"/>
                  </a:schemeClr>
                </a:solidFill>
                <a:latin typeface="Arial" panose="020B0604020202020204" pitchFamily="34" charset="0"/>
                <a:ea typeface="思源黑体 CN Medium" panose="020B0600000000000000" pitchFamily="34" charset="-122"/>
                <a:cs typeface="Arial" panose="020B0604020202020204" pitchFamily="34" charset="0"/>
              </a:defRPr>
            </a:lvl1pPr>
          </a:lstStyle>
          <a:p>
            <a:r>
              <a:rPr lang="en-US" altLang="zh-CN" dirty="0">
                <a:solidFill>
                  <a:schemeClr val="tx1">
                    <a:lumMod val="95000"/>
                    <a:lumOff val="5000"/>
                  </a:schemeClr>
                </a:solidFill>
              </a:rPr>
              <a:t>If the Go end of gage cannot be inserted into the workpiece, it is out of lower tolerance and output NG</a:t>
            </a:r>
            <a:endParaRPr lang="en-US" altLang="zh-CN" dirty="0">
              <a:solidFill>
                <a:schemeClr val="tx1">
                  <a:lumMod val="95000"/>
                  <a:lumOff val="5000"/>
                </a:schemeClr>
              </a:solidFill>
            </a:endParaRPr>
          </a:p>
        </p:txBody>
      </p:sp>
      <p:sp>
        <p:nvSpPr>
          <p:cNvPr id="8" name="箭头: 右 7"/>
          <p:cNvSpPr/>
          <p:nvPr>
            <p:custDataLst>
              <p:tags r:id="rId8"/>
            </p:custDataLst>
          </p:nvPr>
        </p:nvSpPr>
        <p:spPr>
          <a:xfrm rot="10800000">
            <a:off x="6581170" y="4830874"/>
            <a:ext cx="4320927" cy="1292305"/>
          </a:xfrm>
          <a:prstGeom prst="rightArrow">
            <a:avLst>
              <a:gd name="adj1" fmla="val 64818"/>
              <a:gd name="adj2" fmla="val 50000"/>
            </a:avLst>
          </a:prstGeom>
          <a:solidFill>
            <a:schemeClr val="bg1">
              <a:lumMod val="95000"/>
            </a:schemeClr>
          </a:solidFill>
          <a:ln>
            <a:noFill/>
          </a:ln>
        </p:spPr>
        <p:style>
          <a:lnRef idx="2">
            <a:schemeClr val="accent1"/>
          </a:lnRef>
          <a:fillRef idx="1">
            <a:schemeClr val="lt1"/>
          </a:fillRef>
          <a:effectRef idx="0">
            <a:schemeClr val="accent1"/>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2" name="文本框 11"/>
          <p:cNvSpPr txBox="1"/>
          <p:nvPr>
            <p:custDataLst>
              <p:tags r:id="rId9"/>
            </p:custDataLst>
          </p:nvPr>
        </p:nvSpPr>
        <p:spPr>
          <a:xfrm>
            <a:off x="7294607" y="5238461"/>
            <a:ext cx="3611880" cy="507831"/>
          </a:xfrm>
          <a:prstGeom prst="rect">
            <a:avLst/>
          </a:prstGeom>
          <a:noFill/>
        </p:spPr>
        <p:txBody>
          <a:bodyPr wrap="square" rtlCol="0">
            <a:spAutoFit/>
          </a:bodyPr>
          <a:lstStyle>
            <a:defPPr>
              <a:defRPr lang="zh-CN"/>
            </a:defPPr>
            <a:lvl1pPr>
              <a:defRPr sz="900" b="0" kern="0">
                <a:solidFill>
                  <a:schemeClr val="tx1">
                    <a:lumMod val="75000"/>
                    <a:lumOff val="25000"/>
                  </a:schemeClr>
                </a:solidFill>
                <a:latin typeface="Arial" panose="020B0604020202020204" pitchFamily="34" charset="0"/>
                <a:ea typeface="思源黑体 CN Medium" panose="020B0600000000000000" pitchFamily="34" charset="-122"/>
                <a:cs typeface="Arial" panose="020B0604020202020204" pitchFamily="34" charset="0"/>
              </a:defRPr>
            </a:lvl1pPr>
          </a:lstStyle>
          <a:p>
            <a:r>
              <a:rPr lang="en-US" altLang="zh-CN" dirty="0">
                <a:solidFill>
                  <a:schemeClr val="tx1">
                    <a:lumMod val="95000"/>
                    <a:lumOff val="5000"/>
                  </a:schemeClr>
                </a:solidFill>
              </a:rPr>
              <a:t>If the Go end of gage can be inserted into the workpiece, but the No-Go end of gage cannot be inserted into the workpiece, it is within tolerance and output OK</a:t>
            </a:r>
            <a:endParaRPr lang="en-US" altLang="zh-CN" dirty="0">
              <a:solidFill>
                <a:schemeClr val="tx1">
                  <a:lumMod val="95000"/>
                  <a:lumOff val="5000"/>
                </a:schemeClr>
              </a:solidFill>
            </a:endParaRPr>
          </a:p>
        </p:txBody>
      </p:sp>
      <p:sp>
        <p:nvSpPr>
          <p:cNvPr id="9" name="文本框 8"/>
          <p:cNvSpPr txBox="1"/>
          <p:nvPr/>
        </p:nvSpPr>
        <p:spPr>
          <a:xfrm>
            <a:off x="457965" y="1553845"/>
            <a:ext cx="2365375" cy="246221"/>
          </a:xfrm>
          <a:prstGeom prst="rect">
            <a:avLst/>
          </a:prstGeom>
        </p:spPr>
        <p:txBody>
          <a:bodyPr wrap="square">
            <a:spAutoFit/>
            <a:extLst>
              <a:ext uri="{4A0BC546-FE56-4ADE-93B0-CB8AF2F6F144}">
                <wpsdc:textFrameExt xmlns:wpsdc="http://www.wps.cn/officeDocument/2022/drawingmlCustomData" type="text"/>
              </a:ext>
            </a:extLst>
          </a:bodyPr>
          <a:lstStyle/>
          <a:p>
            <a:pPr algn="l"/>
            <a:r>
              <a:rPr lang="en-US" altLang="zh-CN" sz="1000" dirty="0">
                <a:solidFill>
                  <a:srgbClr val="FFFFFF"/>
                </a:solidFill>
                <a:latin typeface="Arial Black" panose="020B0A04020102090204" pitchFamily="34" charset="0"/>
                <a:ea typeface="微软雅黑" panose="020B0503020204020204" charset="-122"/>
              </a:rPr>
              <a:t>Output cable with two sensors</a:t>
            </a:r>
            <a:endParaRPr lang="en-US" altLang="zh-CN" sz="1000" dirty="0">
              <a:solidFill>
                <a:srgbClr val="FFFFFF"/>
              </a:solidFill>
              <a:latin typeface="Arial Black" panose="020B0A04020102090204" pitchFamily="34" charset="0"/>
              <a:ea typeface="微软雅黑" panose="020B0503020204020204" charset="-122"/>
            </a:endParaRPr>
          </a:p>
        </p:txBody>
      </p:sp>
      <p:pic>
        <p:nvPicPr>
          <p:cNvPr id="17" name="图片 16"/>
          <p:cNvPicPr>
            <a:picLocks noChangeAspect="1"/>
          </p:cNvPicPr>
          <p:nvPr/>
        </p:nvPicPr>
        <p:blipFill>
          <a:blip r:embed="rId10"/>
          <a:stretch>
            <a:fillRect/>
          </a:stretch>
        </p:blipFill>
        <p:spPr>
          <a:xfrm>
            <a:off x="641985" y="3302000"/>
            <a:ext cx="5433060" cy="1344930"/>
          </a:xfrm>
          <a:prstGeom prst="rect">
            <a:avLst/>
          </a:prstGeom>
        </p:spPr>
      </p:pic>
      <p:pic>
        <p:nvPicPr>
          <p:cNvPr id="18" name="图片 17"/>
          <p:cNvPicPr>
            <a:picLocks noChangeAspect="1"/>
          </p:cNvPicPr>
          <p:nvPr/>
        </p:nvPicPr>
        <p:blipFill>
          <a:blip r:embed="rId11"/>
          <a:stretch>
            <a:fillRect/>
          </a:stretch>
        </p:blipFill>
        <p:spPr>
          <a:xfrm>
            <a:off x="656590" y="4791075"/>
            <a:ext cx="5418455" cy="1271905"/>
          </a:xfrm>
          <a:prstGeom prst="rect">
            <a:avLst/>
          </a:prstGeom>
        </p:spPr>
      </p:pic>
      <p:sp>
        <p:nvSpPr>
          <p:cNvPr id="23" name="文本框 22"/>
          <p:cNvSpPr txBox="1"/>
          <p:nvPr/>
        </p:nvSpPr>
        <p:spPr>
          <a:xfrm>
            <a:off x="767677" y="889755"/>
            <a:ext cx="9325891" cy="461665"/>
          </a:xfrm>
          <a:prstGeom prst="rect">
            <a:avLst/>
          </a:prstGeom>
          <a:noFill/>
        </p:spPr>
        <p:txBody>
          <a:bodyPr wrap="square">
            <a:spAutoFit/>
          </a:bodyPr>
          <a:lstStyle>
            <a:defPPr>
              <a:defRPr lang="zh-CN"/>
            </a:defPPr>
            <a:lvl1pPr marL="450850" indent="-450850">
              <a:lnSpc>
                <a:spcPct val="85000"/>
              </a:lnSpc>
              <a:buClr>
                <a:srgbClr val="3366FF"/>
              </a:buClr>
              <a:defRPr sz="2800">
                <a:solidFill>
                  <a:srgbClr val="00684D"/>
                </a:solidFill>
                <a:latin typeface="Arial Black" panose="020B0A04020102090204" pitchFamily="34" charset="0"/>
                <a:ea typeface="思源黑体 CN Heavy" panose="020B0A00000000000000" pitchFamily="34" charset="-122"/>
              </a:defRPr>
            </a:lvl1pPr>
          </a:lstStyle>
          <a:p>
            <a:r>
              <a:rPr lang="en-US" altLang="zh-CN" dirty="0">
                <a:sym typeface="+mn-ea"/>
              </a:rPr>
              <a:t>GO And NO-GO Signal Output Cable</a:t>
            </a:r>
            <a:r>
              <a:rPr lang="zh-CN" altLang="en-US" dirty="0"/>
              <a:t> </a:t>
            </a:r>
            <a:r>
              <a:rPr lang="en-US" altLang="zh-CN" dirty="0"/>
              <a:t>7132 (P2)</a:t>
            </a:r>
            <a:endParaRPr lang="en-US" altLang="zh-CN"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2936" y="0"/>
            <a:ext cx="12194935" cy="6858000"/>
            <a:chOff x="-2936" y="0"/>
            <a:chExt cx="12194935" cy="6858000"/>
          </a:xfrm>
        </p:grpSpPr>
        <p:grpSp>
          <p:nvGrpSpPr>
            <p:cNvPr id="18" name="组合 17"/>
            <p:cNvGrpSpPr/>
            <p:nvPr/>
          </p:nvGrpSpPr>
          <p:grpSpPr>
            <a:xfrm>
              <a:off x="-2936" y="0"/>
              <a:ext cx="12194935" cy="6858000"/>
              <a:chOff x="-2936" y="0"/>
              <a:chExt cx="12194935" cy="6858000"/>
            </a:xfrm>
          </p:grpSpPr>
          <p:grpSp>
            <p:nvGrpSpPr>
              <p:cNvPr id="20" name="组合 19"/>
              <p:cNvGrpSpPr/>
              <p:nvPr/>
            </p:nvGrpSpPr>
            <p:grpSpPr>
              <a:xfrm>
                <a:off x="-2936" y="0"/>
                <a:ext cx="12194935" cy="6858000"/>
                <a:chOff x="-2936" y="0"/>
                <a:chExt cx="12194935" cy="6858000"/>
              </a:xfrm>
            </p:grpSpPr>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592" y="0"/>
                  <a:ext cx="12190815" cy="6858000"/>
                </a:xfrm>
                <a:prstGeom prst="rect">
                  <a:avLst/>
                </a:prstGeom>
              </p:spPr>
            </p:pic>
            <p:sp>
              <p:nvSpPr>
                <p:cNvPr id="23" name="矩形: 圆角 22"/>
                <p:cNvSpPr/>
                <p:nvPr/>
              </p:nvSpPr>
              <p:spPr>
                <a:xfrm>
                  <a:off x="-2936" y="5696534"/>
                  <a:ext cx="12190815" cy="1161466"/>
                </a:xfrm>
                <a:prstGeom prst="roundRect">
                  <a:avLst>
                    <a:gd name="adj" fmla="val 0"/>
                  </a:avLst>
                </a:prstGeom>
                <a:gradFill>
                  <a:gsLst>
                    <a:gs pos="0">
                      <a:srgbClr val="00956E"/>
                    </a:gs>
                    <a:gs pos="100000">
                      <a:srgbClr val="00684D"/>
                    </a:gs>
                  </a:gsLst>
                  <a:lin ang="21594000" scaled="0"/>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p:nvSpPr>
              <p:spPr>
                <a:xfrm>
                  <a:off x="654426" y="724463"/>
                  <a:ext cx="46800" cy="492854"/>
                </a:xfrm>
                <a:prstGeom prst="rect">
                  <a:avLst/>
                </a:prstGeom>
                <a:solidFill>
                  <a:srgbClr val="0068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5" name="矩形: 圆角 24"/>
                <p:cNvSpPr/>
                <p:nvPr/>
              </p:nvSpPr>
              <p:spPr>
                <a:xfrm>
                  <a:off x="10677525" y="361913"/>
                  <a:ext cx="1514474" cy="438150"/>
                </a:xfrm>
                <a:prstGeom prst="roundRect">
                  <a:avLst>
                    <a:gd name="adj" fmla="val 0"/>
                  </a:avLst>
                </a:prstGeom>
                <a:gradFill>
                  <a:gsLst>
                    <a:gs pos="0">
                      <a:srgbClr val="00956E"/>
                    </a:gs>
                    <a:gs pos="100000">
                      <a:srgbClr val="00684D"/>
                    </a:gs>
                  </a:gsLst>
                  <a:lin ang="21594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1" name="矩形: 圆角 20"/>
              <p:cNvSpPr/>
              <p:nvPr/>
            </p:nvSpPr>
            <p:spPr>
              <a:xfrm>
                <a:off x="474432" y="1665723"/>
                <a:ext cx="11319462" cy="4830363"/>
              </a:xfrm>
              <a:prstGeom prst="roundRect">
                <a:avLst>
                  <a:gd name="adj" fmla="val 3056"/>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9" name="图片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72158" y="473742"/>
              <a:ext cx="872101" cy="214492"/>
            </a:xfrm>
            <a:prstGeom prst="rect">
              <a:avLst/>
            </a:prstGeom>
          </p:spPr>
        </p:pic>
      </p:grpSp>
      <p:sp>
        <p:nvSpPr>
          <p:cNvPr id="26" name="文本框 25"/>
          <p:cNvSpPr txBox="1"/>
          <p:nvPr/>
        </p:nvSpPr>
        <p:spPr>
          <a:xfrm>
            <a:off x="767677" y="889755"/>
            <a:ext cx="9325891" cy="461665"/>
          </a:xfrm>
          <a:prstGeom prst="rect">
            <a:avLst/>
          </a:prstGeom>
          <a:noFill/>
        </p:spPr>
        <p:txBody>
          <a:bodyPr wrap="square">
            <a:spAutoFit/>
          </a:bodyPr>
          <a:lstStyle>
            <a:defPPr>
              <a:defRPr lang="zh-CN"/>
            </a:defPPr>
            <a:lvl1pPr marL="450850" indent="-450850">
              <a:lnSpc>
                <a:spcPct val="85000"/>
              </a:lnSpc>
              <a:buClr>
                <a:srgbClr val="3366FF"/>
              </a:buClr>
              <a:defRPr sz="2800">
                <a:solidFill>
                  <a:srgbClr val="00684D"/>
                </a:solidFill>
                <a:latin typeface="Arial Black" panose="020B0A04020102090204" pitchFamily="34" charset="0"/>
                <a:ea typeface="思源黑体 CN Heavy" panose="020B0A00000000000000" pitchFamily="34" charset="-122"/>
              </a:defRPr>
            </a:lvl1pPr>
          </a:lstStyle>
          <a:p>
            <a:r>
              <a:rPr lang="en-US" altLang="zh-CN" dirty="0">
                <a:sym typeface="+mn-ea"/>
              </a:rPr>
              <a:t>GO And NO-GO Signal Output Cable</a:t>
            </a:r>
            <a:r>
              <a:rPr lang="zh-CN" altLang="en-US" dirty="0"/>
              <a:t> </a:t>
            </a:r>
            <a:r>
              <a:rPr lang="en-US" altLang="zh-CN" dirty="0"/>
              <a:t>7132 (P3)</a:t>
            </a:r>
            <a:endParaRPr lang="en-US" altLang="zh-CN" dirty="0"/>
          </a:p>
        </p:txBody>
      </p:sp>
      <p:sp>
        <p:nvSpPr>
          <p:cNvPr id="40" name="文本框 39"/>
          <p:cNvSpPr txBox="1"/>
          <p:nvPr/>
        </p:nvSpPr>
        <p:spPr>
          <a:xfrm>
            <a:off x="6748608" y="4277155"/>
            <a:ext cx="1776685" cy="276999"/>
          </a:xfrm>
          <a:prstGeom prst="rect">
            <a:avLst/>
          </a:prstGeom>
          <a:noFill/>
        </p:spPr>
        <p:txBody>
          <a:bodyPr wrap="square" rtlCol="0">
            <a:spAutoFit/>
          </a:bodyPr>
          <a:lstStyle/>
          <a:p>
            <a:endParaRPr lang="en-US" altLang="zh-CN" sz="1200" b="0" dirty="0">
              <a:solidFill>
                <a:schemeClr val="bg2">
                  <a:lumMod val="75000"/>
                </a:schemeClr>
              </a:solidFill>
              <a:latin typeface="思源黑体 CN Medium" panose="020B0600000000000000" pitchFamily="34" charset="-122"/>
              <a:ea typeface="思源黑体 CN Medium" panose="020B0600000000000000" pitchFamily="34" charset="-122"/>
            </a:endParaRPr>
          </a:p>
        </p:txBody>
      </p:sp>
      <p:sp>
        <p:nvSpPr>
          <p:cNvPr id="43" name="文本框 42"/>
          <p:cNvSpPr txBox="1"/>
          <p:nvPr/>
        </p:nvSpPr>
        <p:spPr>
          <a:xfrm>
            <a:off x="6744525" y="5632982"/>
            <a:ext cx="1780768" cy="276999"/>
          </a:xfrm>
          <a:prstGeom prst="rect">
            <a:avLst/>
          </a:prstGeom>
          <a:noFill/>
        </p:spPr>
        <p:txBody>
          <a:bodyPr wrap="square" rtlCol="0">
            <a:spAutoFit/>
          </a:bodyPr>
          <a:lstStyle/>
          <a:p>
            <a:endParaRPr lang="en-US" altLang="zh-CN" sz="1200" b="0" dirty="0">
              <a:solidFill>
                <a:schemeClr val="bg2">
                  <a:lumMod val="75000"/>
                </a:schemeClr>
              </a:solidFill>
              <a:latin typeface="思源黑体 CN Medium" panose="020B0600000000000000" pitchFamily="34" charset="-122"/>
              <a:ea typeface="思源黑体 CN Medium" panose="020B0600000000000000" pitchFamily="34" charset="-122"/>
            </a:endParaRPr>
          </a:p>
        </p:txBody>
      </p:sp>
      <p:pic>
        <p:nvPicPr>
          <p:cNvPr id="10" name="图片 9"/>
          <p:cNvPicPr>
            <a:picLocks noChangeAspect="1"/>
          </p:cNvPicPr>
          <p:nvPr/>
        </p:nvPicPr>
        <p:blipFill>
          <a:blip r:embed="rId3"/>
          <a:stretch>
            <a:fillRect/>
          </a:stretch>
        </p:blipFill>
        <p:spPr>
          <a:xfrm>
            <a:off x="650875" y="1744345"/>
            <a:ext cx="5402580" cy="1459230"/>
          </a:xfrm>
          <a:prstGeom prst="rect">
            <a:avLst/>
          </a:prstGeom>
        </p:spPr>
      </p:pic>
      <p:sp>
        <p:nvSpPr>
          <p:cNvPr id="4" name="文本框 3"/>
          <p:cNvSpPr txBox="1"/>
          <p:nvPr/>
        </p:nvSpPr>
        <p:spPr>
          <a:xfrm>
            <a:off x="6748608" y="4277155"/>
            <a:ext cx="1776685" cy="276999"/>
          </a:xfrm>
          <a:prstGeom prst="rect">
            <a:avLst/>
          </a:prstGeom>
          <a:noFill/>
        </p:spPr>
        <p:txBody>
          <a:bodyPr wrap="square" rtlCol="0">
            <a:spAutoFit/>
          </a:bodyPr>
          <a:lstStyle/>
          <a:p>
            <a:endParaRPr lang="en-US" altLang="zh-CN" sz="1200" b="0" dirty="0">
              <a:solidFill>
                <a:schemeClr val="bg2">
                  <a:lumMod val="75000"/>
                </a:schemeClr>
              </a:solidFill>
              <a:latin typeface="思源黑体 CN Medium" panose="020B0600000000000000" pitchFamily="34" charset="-122"/>
              <a:ea typeface="思源黑体 CN Medium" panose="020B0600000000000000" pitchFamily="34" charset="-122"/>
            </a:endParaRPr>
          </a:p>
        </p:txBody>
      </p:sp>
      <p:sp>
        <p:nvSpPr>
          <p:cNvPr id="5" name="文本框 4"/>
          <p:cNvSpPr txBox="1"/>
          <p:nvPr/>
        </p:nvSpPr>
        <p:spPr>
          <a:xfrm>
            <a:off x="6744525" y="5632982"/>
            <a:ext cx="1780768" cy="276999"/>
          </a:xfrm>
          <a:prstGeom prst="rect">
            <a:avLst/>
          </a:prstGeom>
          <a:noFill/>
        </p:spPr>
        <p:txBody>
          <a:bodyPr wrap="square" rtlCol="0">
            <a:spAutoFit/>
          </a:bodyPr>
          <a:lstStyle/>
          <a:p>
            <a:endParaRPr lang="en-US" altLang="zh-CN" sz="1200" b="0" dirty="0">
              <a:solidFill>
                <a:schemeClr val="bg2">
                  <a:lumMod val="75000"/>
                </a:schemeClr>
              </a:solidFill>
              <a:latin typeface="思源黑体 CN Medium" panose="020B0600000000000000" pitchFamily="34" charset="-122"/>
              <a:ea typeface="思源黑体 CN Medium" panose="020B0600000000000000" pitchFamily="34" charset="-122"/>
            </a:endParaRPr>
          </a:p>
        </p:txBody>
      </p:sp>
      <p:sp>
        <p:nvSpPr>
          <p:cNvPr id="6" name="箭头: 右 5"/>
          <p:cNvSpPr/>
          <p:nvPr>
            <p:custDataLst>
              <p:tags r:id="rId4"/>
            </p:custDataLst>
          </p:nvPr>
        </p:nvSpPr>
        <p:spPr>
          <a:xfrm rot="10800000">
            <a:off x="6563382" y="1870084"/>
            <a:ext cx="4320927" cy="1292305"/>
          </a:xfrm>
          <a:prstGeom prst="rightArrow">
            <a:avLst>
              <a:gd name="adj1" fmla="val 64818"/>
              <a:gd name="adj2" fmla="val 50000"/>
            </a:avLst>
          </a:prstGeom>
          <a:solidFill>
            <a:schemeClr val="bg1">
              <a:lumMod val="95000"/>
            </a:schemeClr>
          </a:solidFill>
          <a:ln>
            <a:noFill/>
          </a:ln>
        </p:spPr>
        <p:style>
          <a:lnRef idx="2">
            <a:schemeClr val="accent1"/>
          </a:lnRef>
          <a:fillRef idx="1">
            <a:schemeClr val="lt1"/>
          </a:fillRef>
          <a:effectRef idx="0">
            <a:schemeClr val="accent1"/>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7" name="文本框 6"/>
          <p:cNvSpPr txBox="1"/>
          <p:nvPr>
            <p:custDataLst>
              <p:tags r:id="rId5"/>
            </p:custDataLst>
          </p:nvPr>
        </p:nvSpPr>
        <p:spPr>
          <a:xfrm>
            <a:off x="7270717" y="2325298"/>
            <a:ext cx="3406808" cy="369332"/>
          </a:xfrm>
          <a:prstGeom prst="rect">
            <a:avLst/>
          </a:prstGeom>
          <a:noFill/>
        </p:spPr>
        <p:txBody>
          <a:bodyPr wrap="square" rtlCol="0">
            <a:spAutoFit/>
          </a:bodyPr>
          <a:lstStyle>
            <a:defPPr>
              <a:defRPr lang="zh-CN"/>
            </a:defPPr>
            <a:lvl1pPr>
              <a:defRPr sz="900" b="0" kern="0">
                <a:solidFill>
                  <a:schemeClr val="tx1">
                    <a:lumMod val="75000"/>
                    <a:lumOff val="25000"/>
                  </a:schemeClr>
                </a:solidFill>
                <a:latin typeface="Arial" panose="020B0604020202020204" pitchFamily="34" charset="0"/>
                <a:ea typeface="思源黑体 CN Medium" panose="020B0600000000000000" pitchFamily="34" charset="-122"/>
                <a:cs typeface="Arial" panose="020B0604020202020204" pitchFamily="34" charset="0"/>
              </a:defRPr>
            </a:lvl1pPr>
          </a:lstStyle>
          <a:p>
            <a:r>
              <a:rPr lang="en-US" altLang="zh-CN" dirty="0">
                <a:solidFill>
                  <a:schemeClr val="tx1">
                    <a:lumMod val="95000"/>
                    <a:lumOff val="5000"/>
                  </a:schemeClr>
                </a:solidFill>
              </a:rPr>
              <a:t>If the workpiece cannot enter into the upper tolerance section, it is out of upper tolerance and output NG</a:t>
            </a:r>
            <a:endParaRPr lang="en-US" altLang="zh-CN" dirty="0">
              <a:solidFill>
                <a:schemeClr val="tx1">
                  <a:lumMod val="95000"/>
                  <a:lumOff val="5000"/>
                </a:schemeClr>
              </a:solidFill>
            </a:endParaRPr>
          </a:p>
        </p:txBody>
      </p:sp>
      <p:sp>
        <p:nvSpPr>
          <p:cNvPr id="8" name="箭头: 右 7"/>
          <p:cNvSpPr/>
          <p:nvPr>
            <p:custDataLst>
              <p:tags r:id="rId6"/>
            </p:custDataLst>
          </p:nvPr>
        </p:nvSpPr>
        <p:spPr>
          <a:xfrm rot="10800000">
            <a:off x="6581170" y="3392658"/>
            <a:ext cx="4320927" cy="1292305"/>
          </a:xfrm>
          <a:prstGeom prst="rightArrow">
            <a:avLst>
              <a:gd name="adj1" fmla="val 64818"/>
              <a:gd name="adj2" fmla="val 50000"/>
            </a:avLst>
          </a:prstGeom>
          <a:solidFill>
            <a:schemeClr val="bg1">
              <a:lumMod val="95000"/>
            </a:schemeClr>
          </a:solidFill>
          <a:ln>
            <a:noFill/>
          </a:ln>
        </p:spPr>
        <p:style>
          <a:lnRef idx="2">
            <a:schemeClr val="accent1"/>
          </a:lnRef>
          <a:fillRef idx="1">
            <a:schemeClr val="lt1"/>
          </a:fillRef>
          <a:effectRef idx="0">
            <a:schemeClr val="accent1"/>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2" name="文本框 11"/>
          <p:cNvSpPr txBox="1"/>
          <p:nvPr>
            <p:custDataLst>
              <p:tags r:id="rId7"/>
            </p:custDataLst>
          </p:nvPr>
        </p:nvSpPr>
        <p:spPr>
          <a:xfrm>
            <a:off x="7270717" y="3848540"/>
            <a:ext cx="3406808" cy="369332"/>
          </a:xfrm>
          <a:prstGeom prst="rect">
            <a:avLst/>
          </a:prstGeom>
          <a:noFill/>
        </p:spPr>
        <p:txBody>
          <a:bodyPr wrap="square" rtlCol="0">
            <a:spAutoFit/>
          </a:bodyPr>
          <a:lstStyle>
            <a:defPPr>
              <a:defRPr lang="zh-CN"/>
            </a:defPPr>
            <a:lvl1pPr>
              <a:defRPr sz="900" b="0" kern="0">
                <a:solidFill>
                  <a:schemeClr val="tx1">
                    <a:lumMod val="75000"/>
                    <a:lumOff val="25000"/>
                  </a:schemeClr>
                </a:solidFill>
                <a:latin typeface="Arial" panose="020B0604020202020204" pitchFamily="34" charset="0"/>
                <a:ea typeface="思源黑体 CN Medium" panose="020B0600000000000000" pitchFamily="34" charset="-122"/>
                <a:cs typeface="Arial" panose="020B0604020202020204" pitchFamily="34" charset="0"/>
              </a:defRPr>
            </a:lvl1pPr>
          </a:lstStyle>
          <a:p>
            <a:r>
              <a:rPr lang="en-US" altLang="zh-CN" dirty="0">
                <a:solidFill>
                  <a:schemeClr val="tx1">
                    <a:lumMod val="95000"/>
                    <a:lumOff val="5000"/>
                  </a:schemeClr>
                </a:solidFill>
              </a:rPr>
              <a:t>If the workpiece can enter into the lower tolerance section, it is out of lower tolerance and output NG</a:t>
            </a:r>
            <a:endParaRPr lang="zh-CN" altLang="en-US" dirty="0">
              <a:solidFill>
                <a:schemeClr val="tx1">
                  <a:lumMod val="95000"/>
                  <a:lumOff val="5000"/>
                </a:schemeClr>
              </a:solidFill>
            </a:endParaRPr>
          </a:p>
        </p:txBody>
      </p:sp>
      <p:sp>
        <p:nvSpPr>
          <p:cNvPr id="14" name="箭头: 右 13"/>
          <p:cNvSpPr/>
          <p:nvPr/>
        </p:nvSpPr>
        <p:spPr>
          <a:xfrm rot="10800000">
            <a:off x="6581170" y="4830874"/>
            <a:ext cx="4320927" cy="1292305"/>
          </a:xfrm>
          <a:prstGeom prst="rightArrow">
            <a:avLst>
              <a:gd name="adj1" fmla="val 64818"/>
              <a:gd name="adj2" fmla="val 50000"/>
            </a:avLst>
          </a:prstGeom>
          <a:solidFill>
            <a:schemeClr val="bg1">
              <a:lumMod val="95000"/>
            </a:schemeClr>
          </a:solidFill>
          <a:ln>
            <a:noFill/>
          </a:ln>
        </p:spPr>
        <p:style>
          <a:lnRef idx="2">
            <a:schemeClr val="accent1"/>
          </a:lnRef>
          <a:fillRef idx="1">
            <a:schemeClr val="lt1"/>
          </a:fillRef>
          <a:effectRef idx="0">
            <a:schemeClr val="accent1"/>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5" name="文本框 14"/>
          <p:cNvSpPr txBox="1"/>
          <p:nvPr/>
        </p:nvSpPr>
        <p:spPr>
          <a:xfrm>
            <a:off x="7270717" y="5223111"/>
            <a:ext cx="3678555" cy="507831"/>
          </a:xfrm>
          <a:prstGeom prst="rect">
            <a:avLst/>
          </a:prstGeom>
          <a:noFill/>
        </p:spPr>
        <p:txBody>
          <a:bodyPr wrap="square" rtlCol="0">
            <a:spAutoFit/>
          </a:bodyPr>
          <a:lstStyle>
            <a:defPPr>
              <a:defRPr lang="zh-CN"/>
            </a:defPPr>
            <a:lvl1pPr>
              <a:defRPr sz="900" b="0" kern="0">
                <a:solidFill>
                  <a:schemeClr val="tx1">
                    <a:lumMod val="75000"/>
                    <a:lumOff val="25000"/>
                  </a:schemeClr>
                </a:solidFill>
                <a:latin typeface="Arial" panose="020B0604020202020204" pitchFamily="34" charset="0"/>
                <a:ea typeface="思源黑体 CN Medium" panose="020B0600000000000000" pitchFamily="34" charset="-122"/>
                <a:cs typeface="Arial" panose="020B0604020202020204" pitchFamily="34" charset="0"/>
              </a:defRPr>
            </a:lvl1pPr>
          </a:lstStyle>
          <a:p>
            <a:r>
              <a:rPr lang="en-US" altLang="zh-CN" dirty="0">
                <a:solidFill>
                  <a:schemeClr val="tx1">
                    <a:lumMod val="95000"/>
                    <a:lumOff val="5000"/>
                  </a:schemeClr>
                </a:solidFill>
              </a:rPr>
              <a:t>If the workpiece can enter into the upper tolerance section, but the workpiece cannot enter into the lower tolerance section, it is within tolerance and output OK</a:t>
            </a:r>
            <a:endParaRPr lang="en-US" altLang="zh-CN" dirty="0">
              <a:solidFill>
                <a:schemeClr val="tx1">
                  <a:lumMod val="95000"/>
                  <a:lumOff val="5000"/>
                </a:schemeClr>
              </a:solidFill>
            </a:endParaRPr>
          </a:p>
        </p:txBody>
      </p:sp>
      <p:pic>
        <p:nvPicPr>
          <p:cNvPr id="11" name="图片 10"/>
          <p:cNvPicPr>
            <a:picLocks noChangeAspect="1"/>
          </p:cNvPicPr>
          <p:nvPr/>
        </p:nvPicPr>
        <p:blipFill>
          <a:blip r:embed="rId8"/>
          <a:stretch>
            <a:fillRect/>
          </a:stretch>
        </p:blipFill>
        <p:spPr>
          <a:xfrm>
            <a:off x="650875" y="3269615"/>
            <a:ext cx="5401945" cy="1408430"/>
          </a:xfrm>
          <a:prstGeom prst="rect">
            <a:avLst/>
          </a:prstGeom>
        </p:spPr>
      </p:pic>
      <p:pic>
        <p:nvPicPr>
          <p:cNvPr id="13" name="图片 12"/>
          <p:cNvPicPr>
            <a:picLocks noChangeAspect="1"/>
          </p:cNvPicPr>
          <p:nvPr/>
        </p:nvPicPr>
        <p:blipFill>
          <a:blip r:embed="rId9"/>
          <a:stretch>
            <a:fillRect/>
          </a:stretch>
        </p:blipFill>
        <p:spPr>
          <a:xfrm>
            <a:off x="650875" y="4747260"/>
            <a:ext cx="5405755" cy="1429385"/>
          </a:xfrm>
          <a:prstGeom prst="rect">
            <a:avLst/>
          </a:prstGeom>
        </p:spPr>
      </p:pic>
      <p:sp>
        <p:nvSpPr>
          <p:cNvPr id="27" name="箭头: 五边形 26"/>
          <p:cNvSpPr/>
          <p:nvPr/>
        </p:nvSpPr>
        <p:spPr>
          <a:xfrm>
            <a:off x="473840" y="1469390"/>
            <a:ext cx="2486025" cy="429260"/>
          </a:xfrm>
          <a:prstGeom prst="homePlate">
            <a:avLst/>
          </a:prstGeom>
          <a:solidFill>
            <a:srgbClr val="00684D"/>
          </a:solidFill>
          <a:ln>
            <a:noFill/>
          </a:ln>
        </p:spPr>
        <p:style>
          <a:lnRef idx="0">
            <a:scrgbClr r="0" g="0" b="0"/>
          </a:lnRef>
          <a:fillRef idx="0">
            <a:scrgbClr r="0" g="0" b="0"/>
          </a:fillRef>
          <a:effectRef idx="0">
            <a:scrgbClr r="0" g="0" b="0"/>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7" name="文本框 16"/>
          <p:cNvSpPr txBox="1"/>
          <p:nvPr/>
        </p:nvSpPr>
        <p:spPr>
          <a:xfrm>
            <a:off x="468862" y="1547157"/>
            <a:ext cx="4064000" cy="246221"/>
          </a:xfrm>
          <a:prstGeom prst="rect">
            <a:avLst/>
          </a:prstGeom>
        </p:spPr>
        <p:txBody>
          <a:bodyPr wrap="square">
            <a:spAutoFit/>
            <a:extLst>
              <a:ext uri="{4A0BC546-FE56-4ADE-93B0-CB8AF2F6F144}">
                <wpsdc:textFrameExt xmlns:wpsdc="http://www.wps.cn/officeDocument/2022/drawingmlCustomData" type="text"/>
              </a:ext>
            </a:extLst>
          </a:bodyPr>
          <a:lstStyle>
            <a:defPPr>
              <a:defRPr lang="zh-CN"/>
            </a:defPPr>
            <a:lvl1pPr>
              <a:defRPr sz="1000">
                <a:solidFill>
                  <a:srgbClr val="FFFFFF"/>
                </a:solidFill>
                <a:latin typeface="Arial Black" panose="020B0A04020102090204" pitchFamily="34" charset="0"/>
                <a:ea typeface="微软雅黑" panose="020B0503020204020204" charset="-122"/>
              </a:defRPr>
            </a:lvl1pPr>
          </a:lstStyle>
          <a:p>
            <a:r>
              <a:rPr lang="en-US" altLang="zh-CN" dirty="0"/>
              <a:t>Output cable with three sensors</a:t>
            </a:r>
            <a:endParaRPr lang="en-US" altLang="zh-CN"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936" y="0"/>
            <a:ext cx="12194935" cy="6858000"/>
            <a:chOff x="-2936" y="0"/>
            <a:chExt cx="12194935" cy="6858000"/>
          </a:xfrm>
        </p:grpSpPr>
        <p:grpSp>
          <p:nvGrpSpPr>
            <p:cNvPr id="5" name="组合 4"/>
            <p:cNvGrpSpPr/>
            <p:nvPr/>
          </p:nvGrpSpPr>
          <p:grpSpPr>
            <a:xfrm>
              <a:off x="-2936" y="0"/>
              <a:ext cx="12194935" cy="6858000"/>
              <a:chOff x="-2936" y="0"/>
              <a:chExt cx="12194935" cy="6858000"/>
            </a:xfrm>
          </p:grpSpPr>
          <p:grpSp>
            <p:nvGrpSpPr>
              <p:cNvPr id="8" name="组合 7"/>
              <p:cNvGrpSpPr/>
              <p:nvPr/>
            </p:nvGrpSpPr>
            <p:grpSpPr>
              <a:xfrm>
                <a:off x="-2936" y="0"/>
                <a:ext cx="12194935" cy="6858000"/>
                <a:chOff x="-2936" y="0"/>
                <a:chExt cx="12194935" cy="6858000"/>
              </a:xfrm>
            </p:grpSpPr>
            <p:pic>
              <p:nvPicPr>
                <p:cNvPr id="15" name="图片 14"/>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592" y="0"/>
                  <a:ext cx="12190815" cy="6858000"/>
                </a:xfrm>
                <a:prstGeom prst="rect">
                  <a:avLst/>
                </a:prstGeom>
              </p:spPr>
            </p:pic>
            <p:sp>
              <p:nvSpPr>
                <p:cNvPr id="16" name="矩形: 圆角 15"/>
                <p:cNvSpPr/>
                <p:nvPr/>
              </p:nvSpPr>
              <p:spPr>
                <a:xfrm>
                  <a:off x="-2936" y="5696534"/>
                  <a:ext cx="12190815" cy="1161466"/>
                </a:xfrm>
                <a:prstGeom prst="roundRect">
                  <a:avLst>
                    <a:gd name="adj" fmla="val 0"/>
                  </a:avLst>
                </a:prstGeom>
                <a:gradFill>
                  <a:gsLst>
                    <a:gs pos="0">
                      <a:srgbClr val="00956E"/>
                    </a:gs>
                    <a:gs pos="100000">
                      <a:srgbClr val="00684D"/>
                    </a:gs>
                  </a:gsLst>
                  <a:lin ang="21594000" scaled="0"/>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654426" y="724463"/>
                  <a:ext cx="46800" cy="492854"/>
                </a:xfrm>
                <a:prstGeom prst="rect">
                  <a:avLst/>
                </a:prstGeom>
                <a:solidFill>
                  <a:srgbClr val="0068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1" name="矩形: 圆角 20"/>
                <p:cNvSpPr/>
                <p:nvPr/>
              </p:nvSpPr>
              <p:spPr>
                <a:xfrm>
                  <a:off x="10677525" y="361913"/>
                  <a:ext cx="1514474" cy="438150"/>
                </a:xfrm>
                <a:prstGeom prst="roundRect">
                  <a:avLst>
                    <a:gd name="adj" fmla="val 0"/>
                  </a:avLst>
                </a:prstGeom>
                <a:gradFill>
                  <a:gsLst>
                    <a:gs pos="0">
                      <a:srgbClr val="00956E"/>
                    </a:gs>
                    <a:gs pos="100000">
                      <a:srgbClr val="00684D"/>
                    </a:gs>
                  </a:gsLst>
                  <a:lin ang="21594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4" name="矩形: 圆角 13"/>
              <p:cNvSpPr/>
              <p:nvPr/>
            </p:nvSpPr>
            <p:spPr>
              <a:xfrm>
                <a:off x="474432" y="2107071"/>
                <a:ext cx="11319462" cy="4389015"/>
              </a:xfrm>
              <a:prstGeom prst="roundRect">
                <a:avLst>
                  <a:gd name="adj" fmla="val 3056"/>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6" name="图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72158" y="473742"/>
              <a:ext cx="872101" cy="214492"/>
            </a:xfrm>
            <a:prstGeom prst="rect">
              <a:avLst/>
            </a:prstGeom>
          </p:spPr>
        </p:pic>
      </p:grpSp>
      <p:pic>
        <p:nvPicPr>
          <p:cNvPr id="7" name="图片 6"/>
          <p:cNvPicPr>
            <a:picLocks noChangeAspect="1"/>
          </p:cNvPicPr>
          <p:nvPr/>
        </p:nvPicPr>
        <p:blipFill>
          <a:blip r:embed="rId3">
            <a:extLst>
              <a:ext uri="{28A0092B-C50C-407E-A947-70E740481C1C}">
                <a14:useLocalDpi xmlns:a14="http://schemas.microsoft.com/office/drawing/2010/main" val="0"/>
              </a:ext>
            </a:extLst>
          </a:blip>
          <a:srcRect t="6173" b="18657"/>
          <a:stretch>
            <a:fillRect/>
          </a:stretch>
        </p:blipFill>
        <p:spPr>
          <a:xfrm>
            <a:off x="4401459" y="2583742"/>
            <a:ext cx="6809239" cy="3274133"/>
          </a:xfrm>
          <a:prstGeom prst="rect">
            <a:avLst/>
          </a:prstGeom>
        </p:spPr>
      </p:pic>
      <p:sp>
        <p:nvSpPr>
          <p:cNvPr id="3" name="文本框 2"/>
          <p:cNvSpPr txBox="1"/>
          <p:nvPr/>
        </p:nvSpPr>
        <p:spPr>
          <a:xfrm>
            <a:off x="767677" y="871020"/>
            <a:ext cx="9325891" cy="461665"/>
          </a:xfrm>
          <a:prstGeom prst="rect">
            <a:avLst/>
          </a:prstGeom>
          <a:noFill/>
        </p:spPr>
        <p:txBody>
          <a:bodyPr wrap="square">
            <a:spAutoFit/>
          </a:bodyPr>
          <a:lstStyle>
            <a:defPPr>
              <a:defRPr lang="zh-CN"/>
            </a:defPPr>
            <a:lvl1pPr marL="450850" indent="-450850">
              <a:lnSpc>
                <a:spcPct val="85000"/>
              </a:lnSpc>
              <a:buClr>
                <a:srgbClr val="3366FF"/>
              </a:buClr>
              <a:defRPr sz="2800">
                <a:solidFill>
                  <a:srgbClr val="00684D"/>
                </a:solidFill>
                <a:latin typeface="Arial Black" panose="020B0A04020102090204" pitchFamily="34" charset="0"/>
                <a:ea typeface="思源黑体 CN Heavy" panose="020B0A00000000000000" pitchFamily="34" charset="-122"/>
              </a:defRPr>
            </a:lvl1pPr>
          </a:lstStyle>
          <a:p>
            <a:r>
              <a:rPr lang="en-US" altLang="zh-CN" dirty="0"/>
              <a:t>OK/NG Input switch</a:t>
            </a:r>
            <a:r>
              <a:rPr lang="zh-CN" altLang="en-US" dirty="0"/>
              <a:t> </a:t>
            </a:r>
            <a:r>
              <a:rPr lang="en-US" altLang="zh-CN" dirty="0"/>
              <a:t>7327</a:t>
            </a:r>
            <a:endParaRPr lang="en-US" altLang="zh-CN" dirty="0"/>
          </a:p>
        </p:txBody>
      </p:sp>
      <p:grpSp>
        <p:nvGrpSpPr>
          <p:cNvPr id="9" name="组合 8"/>
          <p:cNvGrpSpPr/>
          <p:nvPr/>
        </p:nvGrpSpPr>
        <p:grpSpPr>
          <a:xfrm>
            <a:off x="8233154" y="3357470"/>
            <a:ext cx="531044" cy="439982"/>
            <a:chOff x="8165281" y="2646486"/>
            <a:chExt cx="531044" cy="439982"/>
          </a:xfrm>
        </p:grpSpPr>
        <p:cxnSp>
          <p:nvCxnSpPr>
            <p:cNvPr id="43" name="直接连接符 84"/>
            <p:cNvCxnSpPr>
              <a:cxnSpLocks noChangeShapeType="1"/>
            </p:cNvCxnSpPr>
            <p:nvPr/>
          </p:nvCxnSpPr>
          <p:spPr bwMode="auto">
            <a:xfrm>
              <a:off x="8421556" y="2857868"/>
              <a:ext cx="274769" cy="0"/>
            </a:xfrm>
            <a:prstGeom prst="line">
              <a:avLst/>
            </a:prstGeom>
            <a:noFill/>
            <a:ln w="12700" algn="ctr">
              <a:solidFill>
                <a:srgbClr val="FF0000"/>
              </a:solidFill>
              <a:round/>
            </a:ln>
          </p:spPr>
        </p:cxnSp>
        <p:grpSp>
          <p:nvGrpSpPr>
            <p:cNvPr id="54" name="组合 53"/>
            <p:cNvGrpSpPr/>
            <p:nvPr/>
          </p:nvGrpSpPr>
          <p:grpSpPr>
            <a:xfrm>
              <a:off x="8165281" y="2646486"/>
              <a:ext cx="256275" cy="439982"/>
              <a:chOff x="8165281" y="2319129"/>
              <a:chExt cx="256275" cy="879964"/>
            </a:xfrm>
          </p:grpSpPr>
          <p:cxnSp>
            <p:nvCxnSpPr>
              <p:cNvPr id="46" name="直接连接符 84"/>
              <p:cNvCxnSpPr>
                <a:cxnSpLocks noChangeShapeType="1"/>
              </p:cNvCxnSpPr>
              <p:nvPr/>
            </p:nvCxnSpPr>
            <p:spPr bwMode="auto">
              <a:xfrm>
                <a:off x="8412187" y="2319129"/>
                <a:ext cx="0" cy="879964"/>
              </a:xfrm>
              <a:prstGeom prst="line">
                <a:avLst/>
              </a:prstGeom>
              <a:noFill/>
              <a:ln w="12700" algn="ctr">
                <a:solidFill>
                  <a:srgbClr val="FF0000"/>
                </a:solidFill>
                <a:round/>
              </a:ln>
            </p:spPr>
          </p:cxnSp>
          <p:cxnSp>
            <p:nvCxnSpPr>
              <p:cNvPr id="50" name="直接连接符 84"/>
              <p:cNvCxnSpPr>
                <a:cxnSpLocks noChangeShapeType="1"/>
              </p:cNvCxnSpPr>
              <p:nvPr/>
            </p:nvCxnSpPr>
            <p:spPr bwMode="auto">
              <a:xfrm>
                <a:off x="8165281" y="2323463"/>
                <a:ext cx="256275" cy="0"/>
              </a:xfrm>
              <a:prstGeom prst="line">
                <a:avLst/>
              </a:prstGeom>
              <a:noFill/>
              <a:ln w="12700" algn="ctr">
                <a:solidFill>
                  <a:srgbClr val="FF0000"/>
                </a:solidFill>
                <a:round/>
              </a:ln>
            </p:spPr>
          </p:cxnSp>
          <p:cxnSp>
            <p:nvCxnSpPr>
              <p:cNvPr id="53" name="直接连接符 84"/>
              <p:cNvCxnSpPr>
                <a:cxnSpLocks noChangeShapeType="1"/>
              </p:cNvCxnSpPr>
              <p:nvPr/>
            </p:nvCxnSpPr>
            <p:spPr bwMode="auto">
              <a:xfrm>
                <a:off x="8165281" y="3189151"/>
                <a:ext cx="256275" cy="0"/>
              </a:xfrm>
              <a:prstGeom prst="line">
                <a:avLst/>
              </a:prstGeom>
              <a:noFill/>
              <a:ln w="12700" algn="ctr">
                <a:solidFill>
                  <a:srgbClr val="FF0000"/>
                </a:solidFill>
                <a:round/>
              </a:ln>
            </p:spPr>
          </p:cxnSp>
        </p:grpSp>
      </p:grpSp>
      <p:pic>
        <p:nvPicPr>
          <p:cNvPr id="17" name="图片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43104" y="3691676"/>
            <a:ext cx="1973316" cy="1219158"/>
          </a:xfrm>
          <a:prstGeom prst="rect">
            <a:avLst/>
          </a:prstGeom>
        </p:spPr>
      </p:pic>
      <p:sp>
        <p:nvSpPr>
          <p:cNvPr id="22" name="矩形 21"/>
          <p:cNvSpPr/>
          <p:nvPr/>
        </p:nvSpPr>
        <p:spPr>
          <a:xfrm>
            <a:off x="-10794" y="1542239"/>
            <a:ext cx="4154170" cy="461666"/>
          </a:xfrm>
          <a:prstGeom prst="rect">
            <a:avLst/>
          </a:prstGeom>
          <a:gradFill>
            <a:gsLst>
              <a:gs pos="0">
                <a:srgbClr val="00966F"/>
              </a:gs>
              <a:gs pos="63000">
                <a:srgbClr val="00684D"/>
              </a:gs>
            </a:gsLst>
            <a:lin ang="3600000" scaled="0"/>
          </a:gradFill>
          <a:ln>
            <a:noFill/>
          </a:ln>
        </p:spPr>
        <p:style>
          <a:lnRef idx="0">
            <a:scrgbClr r="0" g="0" b="0"/>
          </a:lnRef>
          <a:fillRef idx="0">
            <a:scrgbClr r="0" g="0" b="0"/>
          </a:fillRef>
          <a:effectRef idx="0">
            <a:scrgbClr r="0" g="0" b="0"/>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23" name="文本框 21"/>
          <p:cNvSpPr txBox="1"/>
          <p:nvPr/>
        </p:nvSpPr>
        <p:spPr>
          <a:xfrm>
            <a:off x="574674" y="1659223"/>
            <a:ext cx="3568701" cy="230832"/>
          </a:xfrm>
          <a:prstGeom prst="rect">
            <a:avLst/>
          </a:prstGeom>
          <a:noFill/>
        </p:spPr>
        <p:txBody>
          <a:bodyPr wrap="square" rtlCol="0">
            <a:spAutoFit/>
          </a:bodyPr>
          <a:lstStyle>
            <a:defPPr>
              <a:defRPr lang="zh-CN"/>
            </a:defPPr>
            <a:lvl1pPr marL="90170" indent="-90170">
              <a:spcBef>
                <a:spcPts val="300"/>
              </a:spcBef>
              <a:buFont typeface="Arial" panose="020B0604020202020204" pitchFamily="34" charset="0"/>
              <a:buChar char="•"/>
              <a:defRPr sz="900" b="0">
                <a:solidFill>
                  <a:srgbClr val="FFFFFF"/>
                </a:solidFill>
                <a:latin typeface="Arial" panose="020B0604020202020204" pitchFamily="34" charset="0"/>
                <a:ea typeface="思源黑体 CN Regular" panose="020B0500000000000000" charset="-122"/>
                <a:cs typeface="Arial" panose="020B0604020202020204" pitchFamily="34" charset="0"/>
              </a:defRPr>
            </a:lvl1pPr>
          </a:lstStyle>
          <a:p>
            <a:r>
              <a:rPr lang="zh-CN" altLang="en-US" dirty="0"/>
              <a:t> </a:t>
            </a:r>
            <a:r>
              <a:rPr lang="en-US" altLang="zh-CN" dirty="0"/>
              <a:t>Transmit the OK/NG results to the computer via a wired switch.</a:t>
            </a:r>
            <a:endParaRPr lang="en-US" altLang="zh-CN" dirty="0"/>
          </a:p>
        </p:txBody>
      </p:sp>
      <p:sp>
        <p:nvSpPr>
          <p:cNvPr id="24" name="圆角矩形 24"/>
          <p:cNvSpPr>
            <a:spLocks noChangeArrowheads="1"/>
          </p:cNvSpPr>
          <p:nvPr/>
        </p:nvSpPr>
        <p:spPr bwMode="auto">
          <a:xfrm>
            <a:off x="2150711" y="5056795"/>
            <a:ext cx="958101" cy="216000"/>
          </a:xfrm>
          <a:prstGeom prst="roundRect">
            <a:avLst>
              <a:gd name="adj" fmla="val 50000"/>
            </a:avLst>
          </a:prstGeom>
          <a:solidFill>
            <a:srgbClr val="E2EDE9"/>
          </a:solidFill>
          <a:ln w="6350">
            <a:noFill/>
            <a:round/>
          </a:ln>
        </p:spPr>
        <p:txBody>
          <a:bodyPr lIns="0" tIns="0" rIns="0" bIns="0" anchor="ctr" anchorCtr="1"/>
          <a:lstStyle/>
          <a:p>
            <a:r>
              <a:rPr lang="en-US" altLang="zh-CN" sz="900" dirty="0">
                <a:latin typeface="Arial" panose="020B0604020202020204" pitchFamily="34" charset="0"/>
                <a:cs typeface="Arial" panose="020B0604020202020204" pitchFamily="34" charset="0"/>
              </a:rPr>
              <a:t>hand switch</a:t>
            </a:r>
            <a:endParaRPr lang="en-US" altLang="zh-CN" sz="900" dirty="0">
              <a:latin typeface="Arial" panose="020B0604020202020204" pitchFamily="34" charset="0"/>
              <a:cs typeface="Arial" panose="020B0604020202020204" pitchFamily="34" charset="0"/>
            </a:endParaRPr>
          </a:p>
        </p:txBody>
      </p:sp>
      <p:sp>
        <p:nvSpPr>
          <p:cNvPr id="25" name="圆角矩形 24"/>
          <p:cNvSpPr>
            <a:spLocks noChangeArrowheads="1"/>
          </p:cNvSpPr>
          <p:nvPr/>
        </p:nvSpPr>
        <p:spPr bwMode="auto">
          <a:xfrm>
            <a:off x="5176062" y="5544037"/>
            <a:ext cx="958101" cy="216000"/>
          </a:xfrm>
          <a:prstGeom prst="roundRect">
            <a:avLst>
              <a:gd name="adj" fmla="val 50000"/>
            </a:avLst>
          </a:prstGeom>
          <a:solidFill>
            <a:srgbClr val="E2EDE9"/>
          </a:solidFill>
          <a:ln w="6350">
            <a:noFill/>
            <a:round/>
          </a:ln>
        </p:spPr>
        <p:txBody>
          <a:bodyPr lIns="0" tIns="0" rIns="0" bIns="0" anchor="ctr" anchorCtr="1"/>
          <a:lstStyle/>
          <a:p>
            <a:r>
              <a:rPr lang="en-US" altLang="zh-CN" sz="900" dirty="0">
                <a:latin typeface="Arial" panose="020B0604020202020204" pitchFamily="34" charset="0"/>
                <a:cs typeface="Arial" panose="020B0604020202020204" pitchFamily="34" charset="0"/>
                <a:sym typeface="+mn-ea"/>
              </a:rPr>
              <a:t>foot switch</a:t>
            </a:r>
            <a:endParaRPr lang="zh-CN" altLang="en-US" sz="900" dirty="0">
              <a:latin typeface="Arial" panose="020B0604020202020204" pitchFamily="34" charset="0"/>
              <a:cs typeface="Arial" panose="020B0604020202020204" pitchFamily="34" charset="0"/>
            </a:endParaRPr>
          </a:p>
        </p:txBody>
      </p:sp>
      <p:sp>
        <p:nvSpPr>
          <p:cNvPr id="26" name="圆角矩形 24"/>
          <p:cNvSpPr>
            <a:spLocks noChangeArrowheads="1"/>
          </p:cNvSpPr>
          <p:nvPr/>
        </p:nvSpPr>
        <p:spPr bwMode="auto">
          <a:xfrm>
            <a:off x="6096000" y="3253275"/>
            <a:ext cx="2033671" cy="216000"/>
          </a:xfrm>
          <a:prstGeom prst="roundRect">
            <a:avLst>
              <a:gd name="adj" fmla="val 50000"/>
            </a:avLst>
          </a:prstGeom>
          <a:solidFill>
            <a:srgbClr val="E2EDE9"/>
          </a:solidFill>
          <a:ln w="6350">
            <a:noFill/>
            <a:round/>
          </a:ln>
        </p:spPr>
        <p:txBody>
          <a:bodyPr lIns="0" tIns="0" rIns="0" bIns="0" anchor="ctr" anchorCtr="1"/>
          <a:lstStyle/>
          <a:p>
            <a:r>
              <a:rPr lang="en-US" altLang="zh-CN" sz="900" dirty="0">
                <a:latin typeface="Arial" panose="020B0604020202020204" pitchFamily="34" charset="0"/>
                <a:cs typeface="Arial" panose="020B0604020202020204" pitchFamily="34" charset="0"/>
              </a:rPr>
              <a:t>Output NG for appearance defects</a:t>
            </a:r>
            <a:endParaRPr lang="en-US" altLang="zh-CN" sz="900" dirty="0">
              <a:latin typeface="Arial" panose="020B0604020202020204" pitchFamily="34" charset="0"/>
              <a:cs typeface="Arial" panose="020B0604020202020204" pitchFamily="34" charset="0"/>
            </a:endParaRPr>
          </a:p>
        </p:txBody>
      </p:sp>
      <p:sp>
        <p:nvSpPr>
          <p:cNvPr id="27" name="圆角矩形 24"/>
          <p:cNvSpPr>
            <a:spLocks noChangeArrowheads="1"/>
          </p:cNvSpPr>
          <p:nvPr/>
        </p:nvSpPr>
        <p:spPr bwMode="auto">
          <a:xfrm>
            <a:off x="6092471" y="3688631"/>
            <a:ext cx="2033671" cy="216000"/>
          </a:xfrm>
          <a:prstGeom prst="roundRect">
            <a:avLst>
              <a:gd name="adj" fmla="val 50000"/>
            </a:avLst>
          </a:prstGeom>
          <a:solidFill>
            <a:srgbClr val="E2EDE9"/>
          </a:solidFill>
          <a:ln w="6350">
            <a:noFill/>
            <a:round/>
          </a:ln>
        </p:spPr>
        <p:txBody>
          <a:bodyPr lIns="0" tIns="0" rIns="0" bIns="0" anchor="ctr" anchorCtr="1"/>
          <a:lstStyle/>
          <a:p>
            <a:r>
              <a:rPr lang="en-US" altLang="zh-CN" sz="900" dirty="0">
                <a:latin typeface="Arial" panose="020B0604020202020204" pitchFamily="34" charset="0"/>
                <a:cs typeface="Arial" panose="020B0604020202020204" pitchFamily="34" charset="0"/>
              </a:rPr>
              <a:t>Output OK for appearance qualified</a:t>
            </a:r>
            <a:endParaRPr lang="en-US" altLang="zh-CN" sz="900" dirty="0">
              <a:latin typeface="Arial" panose="020B0604020202020204" pitchFamily="34" charset="0"/>
              <a:cs typeface="Arial" panose="020B060402020202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组合 21"/>
          <p:cNvGrpSpPr/>
          <p:nvPr/>
        </p:nvGrpSpPr>
        <p:grpSpPr>
          <a:xfrm>
            <a:off x="592" y="0"/>
            <a:ext cx="12191407" cy="6858000"/>
            <a:chOff x="592" y="0"/>
            <a:chExt cx="12191407" cy="6858000"/>
          </a:xfrm>
        </p:grpSpPr>
        <p:pic>
          <p:nvPicPr>
            <p:cNvPr id="10" name="图片 9"/>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592" y="0"/>
              <a:ext cx="12190815" cy="6858000"/>
            </a:xfrm>
            <a:prstGeom prst="rect">
              <a:avLst/>
            </a:prstGeom>
          </p:spPr>
        </p:pic>
        <p:sp>
          <p:nvSpPr>
            <p:cNvPr id="11" name="矩形: 圆角 10"/>
            <p:cNvSpPr/>
            <p:nvPr/>
          </p:nvSpPr>
          <p:spPr>
            <a:xfrm>
              <a:off x="10677525" y="361913"/>
              <a:ext cx="1514474" cy="438150"/>
            </a:xfrm>
            <a:prstGeom prst="roundRect">
              <a:avLst>
                <a:gd name="adj" fmla="val 0"/>
              </a:avLst>
            </a:prstGeom>
            <a:gradFill>
              <a:gsLst>
                <a:gs pos="0">
                  <a:srgbClr val="00956E"/>
                </a:gs>
                <a:gs pos="100000">
                  <a:srgbClr val="00684D"/>
                </a:gs>
              </a:gsLst>
              <a:lin ang="21594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72158" y="473742"/>
              <a:ext cx="872101" cy="214492"/>
            </a:xfrm>
            <a:prstGeom prst="rect">
              <a:avLst/>
            </a:prstGeom>
          </p:spPr>
        </p:pic>
        <p:sp>
          <p:nvSpPr>
            <p:cNvPr id="14" name="矩形 13"/>
            <p:cNvSpPr/>
            <p:nvPr/>
          </p:nvSpPr>
          <p:spPr>
            <a:xfrm>
              <a:off x="654426" y="724463"/>
              <a:ext cx="46800" cy="492854"/>
            </a:xfrm>
            <a:prstGeom prst="rect">
              <a:avLst/>
            </a:prstGeom>
            <a:solidFill>
              <a:srgbClr val="0068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nvGrpSpPr>
          <p:cNvPr id="19" name="组合 18"/>
          <p:cNvGrpSpPr/>
          <p:nvPr/>
        </p:nvGrpSpPr>
        <p:grpSpPr>
          <a:xfrm>
            <a:off x="1633237" y="1490839"/>
            <a:ext cx="8862699" cy="1333462"/>
            <a:chOff x="1633237" y="1413711"/>
            <a:chExt cx="8862699" cy="1333462"/>
          </a:xfrm>
        </p:grpSpPr>
        <p:sp>
          <p:nvSpPr>
            <p:cNvPr id="25" name="矩形: 圆角 24"/>
            <p:cNvSpPr/>
            <p:nvPr/>
          </p:nvSpPr>
          <p:spPr>
            <a:xfrm>
              <a:off x="1696064" y="1865244"/>
              <a:ext cx="8799872" cy="881929"/>
            </a:xfrm>
            <a:prstGeom prst="roundRect">
              <a:avLst>
                <a:gd name="adj" fmla="val 8747"/>
              </a:avLst>
            </a:prstGeom>
            <a:solidFill>
              <a:srgbClr val="FFFFFF"/>
            </a:solidFill>
            <a:ln w="3175" cap="flat" cmpd="sng" algn="ctr">
              <a:noFill/>
              <a:prstDash val="solid"/>
              <a:miter lim="800000"/>
            </a:ln>
            <a:effectLst>
              <a:outerShdw blurRad="127000" dist="76200" dir="2700001" algn="tl" rotWithShape="0">
                <a:schemeClr val="bg2">
                  <a:lumMod val="75000"/>
                  <a:alpha val="22000"/>
                </a:scheme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7" name="文本框 6"/>
            <p:cNvSpPr txBox="1"/>
            <p:nvPr/>
          </p:nvSpPr>
          <p:spPr>
            <a:xfrm>
              <a:off x="3031490" y="2161877"/>
              <a:ext cx="6877676" cy="523220"/>
            </a:xfrm>
            <a:prstGeom prst="rect">
              <a:avLst/>
            </a:prstGeom>
            <a:noFill/>
          </p:spPr>
          <p:txBody>
            <a:bodyPr wrap="square" rtlCol="0">
              <a:spAutoFit/>
            </a:bodyPr>
            <a:lstStyle>
              <a:defPPr>
                <a:defRPr lang="zh-CN"/>
              </a:defPPr>
              <a:lvl1pPr marL="90170" indent="-90170" algn="just">
                <a:lnSpc>
                  <a:spcPct val="100000"/>
                </a:lnSpc>
                <a:spcBef>
                  <a:spcPts val="0"/>
                </a:spcBef>
                <a:buFont typeface="Arial" panose="020B0604020202020204" pitchFamily="34" charset="0"/>
                <a:buChar char="•"/>
                <a:defRPr sz="900" b="0" kern="0">
                  <a:solidFill>
                    <a:srgbClr val="00684D"/>
                  </a:solidFill>
                  <a:latin typeface="Arial" panose="020B0604020202020204" pitchFamily="34" charset="0"/>
                  <a:ea typeface="思源黑体 CN Medium" panose="020B0600000000000000" pitchFamily="34" charset="-122"/>
                  <a:cs typeface="Arial" panose="020B0604020202020204" pitchFamily="34" charset="0"/>
                </a:defRPr>
              </a:lvl1pPr>
            </a:lstStyle>
            <a:p>
              <a:r>
                <a:rPr lang="en-US" altLang="zh-CN" dirty="0"/>
                <a:t>Adaptable to multiple acquisition terminals</a:t>
              </a:r>
              <a:endParaRPr lang="en-US" altLang="zh-CN" dirty="0"/>
            </a:p>
            <a:p>
              <a:pPr marL="0" indent="0">
                <a:buNone/>
              </a:pPr>
              <a:r>
                <a:rPr lang="en-US" altLang="zh-CN" dirty="0"/>
                <a:t>   a.</a:t>
              </a:r>
              <a:r>
                <a:rPr lang="zh-CN" altLang="en-US" dirty="0"/>
                <a:t> </a:t>
              </a:r>
              <a:r>
                <a:rPr lang="en-US" altLang="zh-CN" dirty="0"/>
                <a:t>Computers or tablets with Windows, Android or iOS systems             b. PLC</a:t>
              </a:r>
              <a:endParaRPr lang="en-US" altLang="zh-CN" dirty="0"/>
            </a:p>
            <a:p>
              <a:pPr marL="0" indent="0">
                <a:buNone/>
              </a:pPr>
              <a:r>
                <a:rPr lang="en-US" altLang="zh-CN" dirty="0">
                  <a:sym typeface="+mn-ea"/>
                </a:rPr>
                <a:t>  </a:t>
              </a:r>
              <a:r>
                <a:rPr lang="zh-CN" altLang="en-US" dirty="0"/>
                <a:t>                          </a:t>
              </a:r>
              <a:r>
                <a:rPr lang="en-US" altLang="zh-CN" dirty="0"/>
                <a:t>     </a:t>
              </a:r>
              <a:endParaRPr lang="zh-CN" altLang="en-US" dirty="0"/>
            </a:p>
          </p:txBody>
        </p:sp>
        <p:sp>
          <p:nvSpPr>
            <p:cNvPr id="9" name="文本框 8"/>
            <p:cNvSpPr txBox="1"/>
            <p:nvPr>
              <p:custDataLst>
                <p:tags r:id="rId3"/>
              </p:custDataLst>
            </p:nvPr>
          </p:nvSpPr>
          <p:spPr>
            <a:xfrm>
              <a:off x="1633237" y="2051595"/>
              <a:ext cx="1403985" cy="460375"/>
            </a:xfrm>
            <a:prstGeom prst="rect">
              <a:avLst/>
            </a:prstGeom>
            <a:noFill/>
          </p:spPr>
          <p:txBody>
            <a:bodyPr wrap="square" rtlCol="0">
              <a:spAutoFit/>
            </a:bodyPr>
            <a:lstStyle/>
            <a:p>
              <a:pPr algn="ctr"/>
              <a:r>
                <a:rPr lang="en-US" altLang="zh-CN" sz="1200" kern="0" dirty="0">
                  <a:solidFill>
                    <a:schemeClr val="tx1">
                      <a:lumMod val="95000"/>
                      <a:lumOff val="5000"/>
                    </a:schemeClr>
                  </a:solidFill>
                  <a:latin typeface="Arial Black" panose="020B0A04020102090204" pitchFamily="34" charset="0"/>
                  <a:ea typeface="思源黑体 CN Medium" panose="020B0600000000000000" pitchFamily="34" charset="-122"/>
                  <a:cs typeface="Arial" panose="020B0604020202020204" pitchFamily="34" charset="0"/>
                </a:rPr>
                <a:t>Adapted Terminals</a:t>
              </a:r>
              <a:endParaRPr lang="en-US" altLang="zh-CN" sz="1200" kern="0" dirty="0">
                <a:solidFill>
                  <a:srgbClr val="FF0000"/>
                </a:solidFill>
                <a:effectLst/>
                <a:latin typeface="Arial Black" panose="020B0A04020102090204" pitchFamily="34" charset="0"/>
                <a:ea typeface="思源黑体 CN Medium" panose="020B0600000000000000" pitchFamily="34" charset="-122"/>
                <a:cs typeface="Arial" panose="020B0604020202020204" pitchFamily="34" charset="0"/>
              </a:endParaRPr>
            </a:p>
          </p:txBody>
        </p:sp>
        <p:sp>
          <p:nvSpPr>
            <p:cNvPr id="26" name="矩形 25"/>
            <p:cNvSpPr/>
            <p:nvPr>
              <p:custDataLst>
                <p:tags r:id="rId4"/>
              </p:custDataLst>
            </p:nvPr>
          </p:nvSpPr>
          <p:spPr>
            <a:xfrm>
              <a:off x="1991961" y="1853919"/>
              <a:ext cx="535158" cy="100117"/>
            </a:xfrm>
            <a:prstGeom prst="rect">
              <a:avLst/>
            </a:prstGeom>
            <a:solidFill>
              <a:srgbClr val="249C74"/>
            </a:solidFill>
            <a:ln w="3175" cap="flat" cmpd="sng" algn="ctr">
              <a:noFill/>
              <a:prstDash val="solid"/>
              <a:miter lim="800000"/>
            </a:ln>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21" name="文本框 20"/>
            <p:cNvSpPr txBox="1"/>
            <p:nvPr>
              <p:custDataLst>
                <p:tags r:id="rId5"/>
              </p:custDataLst>
            </p:nvPr>
          </p:nvSpPr>
          <p:spPr>
            <a:xfrm>
              <a:off x="1965129" y="1413711"/>
              <a:ext cx="675436" cy="584775"/>
            </a:xfrm>
            <a:prstGeom prst="rect">
              <a:avLst/>
            </a:prstGeom>
            <a:noFill/>
          </p:spPr>
          <p:txBody>
            <a:bodyPr wrap="square" rtlCol="0">
              <a:spAutoFit/>
            </a:bodyPr>
            <a:lstStyle/>
            <a:p>
              <a:pPr algn="l"/>
              <a:r>
                <a:rPr lang="en-US" altLang="zh-CN" sz="3200" b="0" kern="0" dirty="0">
                  <a:solidFill>
                    <a:srgbClr val="231916"/>
                  </a:solidFill>
                  <a:effectLst/>
                  <a:latin typeface="126-CAI978" panose="04030405020B02020C03" pitchFamily="82" charset="0"/>
                  <a:ea typeface="楷体_GB2312" panose="02010609030101010101" pitchFamily="49" charset="-122"/>
                </a:rPr>
                <a:t>01</a:t>
              </a:r>
              <a:endParaRPr lang="zh-CN" altLang="en-US" sz="3200" b="0" kern="0" dirty="0">
                <a:solidFill>
                  <a:srgbClr val="231916"/>
                </a:solidFill>
                <a:effectLst/>
                <a:latin typeface="126-CAI978" panose="04030405020B02020C03" pitchFamily="82" charset="0"/>
                <a:ea typeface="楷体_GB2312" panose="02010609030101010101" pitchFamily="49" charset="-122"/>
              </a:endParaRPr>
            </a:p>
          </p:txBody>
        </p:sp>
      </p:grpSp>
      <p:grpSp>
        <p:nvGrpSpPr>
          <p:cNvPr id="18" name="组合 17"/>
          <p:cNvGrpSpPr/>
          <p:nvPr/>
        </p:nvGrpSpPr>
        <p:grpSpPr>
          <a:xfrm>
            <a:off x="1633237" y="2796568"/>
            <a:ext cx="8862698" cy="1614160"/>
            <a:chOff x="1633237" y="2726769"/>
            <a:chExt cx="8862698" cy="1614160"/>
          </a:xfrm>
        </p:grpSpPr>
        <p:sp>
          <p:nvSpPr>
            <p:cNvPr id="29" name="矩形: 圆角 28"/>
            <p:cNvSpPr/>
            <p:nvPr/>
          </p:nvSpPr>
          <p:spPr>
            <a:xfrm>
              <a:off x="1696063" y="3175122"/>
              <a:ext cx="8799872" cy="1165807"/>
            </a:xfrm>
            <a:prstGeom prst="roundRect">
              <a:avLst>
                <a:gd name="adj" fmla="val 8747"/>
              </a:avLst>
            </a:prstGeom>
            <a:solidFill>
              <a:srgbClr val="FFFFFF"/>
            </a:solidFill>
            <a:ln w="3175" cap="flat" cmpd="sng" algn="ctr">
              <a:noFill/>
              <a:prstDash val="solid"/>
              <a:miter lim="800000"/>
            </a:ln>
            <a:effectLst>
              <a:outerShdw blurRad="127000" dist="76200" dir="2700001" algn="tl" rotWithShape="0">
                <a:schemeClr val="bg2">
                  <a:lumMod val="75000"/>
                  <a:alpha val="22000"/>
                </a:scheme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31" name="文本框 30"/>
            <p:cNvSpPr txBox="1"/>
            <p:nvPr>
              <p:custDataLst>
                <p:tags r:id="rId6"/>
              </p:custDataLst>
            </p:nvPr>
          </p:nvSpPr>
          <p:spPr>
            <a:xfrm>
              <a:off x="1633237" y="3577456"/>
              <a:ext cx="1553630" cy="461665"/>
            </a:xfrm>
            <a:prstGeom prst="rect">
              <a:avLst/>
            </a:prstGeom>
            <a:noFill/>
          </p:spPr>
          <p:txBody>
            <a:bodyPr wrap="square" rtlCol="0">
              <a:spAutoFit/>
            </a:bodyPr>
            <a:lstStyle>
              <a:defPPr>
                <a:defRPr lang="zh-CN"/>
              </a:defPPr>
              <a:lvl1pPr algn="ctr">
                <a:defRPr sz="1200" kern="0">
                  <a:solidFill>
                    <a:schemeClr val="tx1">
                      <a:lumMod val="95000"/>
                      <a:lumOff val="5000"/>
                    </a:schemeClr>
                  </a:solidFill>
                  <a:latin typeface="Arial Black" panose="020B0A04020102090204" pitchFamily="34" charset="0"/>
                  <a:ea typeface="思源黑体 CN Medium" panose="020B0600000000000000" pitchFamily="34" charset="-122"/>
                  <a:cs typeface="Arial" panose="020B0604020202020204" pitchFamily="34" charset="0"/>
                </a:defRPr>
              </a:lvl1pPr>
            </a:lstStyle>
            <a:p>
              <a:r>
                <a:rPr lang="en-US" altLang="zh-CN" dirty="0">
                  <a:sym typeface="+mn-ea"/>
                </a:rPr>
                <a:t>Communication </a:t>
              </a:r>
              <a:endParaRPr lang="en-US" altLang="zh-CN" dirty="0"/>
            </a:p>
            <a:p>
              <a:r>
                <a:rPr lang="en-US" altLang="zh-CN" dirty="0">
                  <a:sym typeface="+mn-ea"/>
                </a:rPr>
                <a:t>types</a:t>
              </a:r>
              <a:endParaRPr lang="zh-CN" altLang="en-US" dirty="0"/>
            </a:p>
          </p:txBody>
        </p:sp>
        <p:sp>
          <p:nvSpPr>
            <p:cNvPr id="32" name="矩形 31"/>
            <p:cNvSpPr/>
            <p:nvPr>
              <p:custDataLst>
                <p:tags r:id="rId7"/>
              </p:custDataLst>
            </p:nvPr>
          </p:nvSpPr>
          <p:spPr>
            <a:xfrm>
              <a:off x="1991960" y="3163797"/>
              <a:ext cx="535158" cy="100117"/>
            </a:xfrm>
            <a:prstGeom prst="rect">
              <a:avLst/>
            </a:prstGeom>
            <a:solidFill>
              <a:srgbClr val="249C74"/>
            </a:solidFill>
            <a:ln w="3175" cap="flat" cmpd="sng" algn="ctr">
              <a:noFill/>
              <a:prstDash val="solid"/>
              <a:miter lim="800000"/>
            </a:ln>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33" name="文本框 32"/>
            <p:cNvSpPr txBox="1"/>
            <p:nvPr>
              <p:custDataLst>
                <p:tags r:id="rId8"/>
              </p:custDataLst>
            </p:nvPr>
          </p:nvSpPr>
          <p:spPr>
            <a:xfrm>
              <a:off x="1950836" y="2726769"/>
              <a:ext cx="675436" cy="584775"/>
            </a:xfrm>
            <a:prstGeom prst="rect">
              <a:avLst/>
            </a:prstGeom>
            <a:noFill/>
          </p:spPr>
          <p:txBody>
            <a:bodyPr wrap="square" rtlCol="0">
              <a:spAutoFit/>
            </a:bodyPr>
            <a:lstStyle/>
            <a:p>
              <a:pPr algn="l"/>
              <a:r>
                <a:rPr lang="en-US" altLang="zh-CN" sz="3200" b="0" kern="0" dirty="0">
                  <a:solidFill>
                    <a:srgbClr val="231916"/>
                  </a:solidFill>
                  <a:effectLst/>
                  <a:latin typeface="126-CAI978" panose="04030405020B02020C03" pitchFamily="82" charset="0"/>
                  <a:ea typeface="楷体_GB2312" panose="02010609030101010101" pitchFamily="49" charset="-122"/>
                </a:rPr>
                <a:t>02</a:t>
              </a:r>
              <a:endParaRPr lang="zh-CN" altLang="en-US" sz="3200" b="0" kern="0" dirty="0">
                <a:solidFill>
                  <a:srgbClr val="231916"/>
                </a:solidFill>
                <a:effectLst/>
                <a:latin typeface="126-CAI978" panose="04030405020B02020C03" pitchFamily="82" charset="0"/>
                <a:ea typeface="楷体_GB2312" panose="02010609030101010101" pitchFamily="49" charset="-122"/>
              </a:endParaRPr>
            </a:p>
          </p:txBody>
        </p:sp>
        <p:sp>
          <p:nvSpPr>
            <p:cNvPr id="8" name="文本框 7"/>
            <p:cNvSpPr txBox="1"/>
            <p:nvPr/>
          </p:nvSpPr>
          <p:spPr>
            <a:xfrm>
              <a:off x="3693387" y="2987480"/>
              <a:ext cx="360996" cy="276999"/>
            </a:xfrm>
            <a:prstGeom prst="rect">
              <a:avLst/>
            </a:prstGeom>
            <a:noFill/>
          </p:spPr>
          <p:txBody>
            <a:bodyPr wrap="none" rtlCol="0">
              <a:spAutoFit/>
            </a:bodyPr>
            <a:lstStyle/>
            <a:p>
              <a:r>
                <a:rPr lang="zh-CN" altLang="en-US" sz="1200" b="0" kern="0" dirty="0">
                  <a:solidFill>
                    <a:srgbClr val="00684D"/>
                  </a:solidFill>
                  <a:latin typeface="思源黑体 CN Medium" panose="020B0600000000000000" pitchFamily="34" charset="-122"/>
                  <a:ea typeface="思源黑体 CN Medium" panose="020B0600000000000000" pitchFamily="34" charset="-122"/>
                </a:rPr>
                <a:t>     </a:t>
              </a:r>
              <a:endParaRPr lang="zh-CN" altLang="en-US" sz="1200" b="0" kern="0" dirty="0">
                <a:solidFill>
                  <a:srgbClr val="00684D"/>
                </a:solidFill>
                <a:latin typeface="思源黑体 CN Medium" panose="020B0600000000000000" pitchFamily="34" charset="-122"/>
                <a:ea typeface="思源黑体 CN Medium" panose="020B0600000000000000" pitchFamily="34" charset="-122"/>
              </a:endParaRPr>
            </a:p>
          </p:txBody>
        </p:sp>
        <p:grpSp>
          <p:nvGrpSpPr>
            <p:cNvPr id="54" name="组合 53"/>
            <p:cNvGrpSpPr/>
            <p:nvPr/>
          </p:nvGrpSpPr>
          <p:grpSpPr>
            <a:xfrm>
              <a:off x="3028950" y="3325500"/>
              <a:ext cx="7212214" cy="850949"/>
              <a:chOff x="1923354" y="3326828"/>
              <a:chExt cx="7361643" cy="851105"/>
            </a:xfrm>
          </p:grpSpPr>
          <p:sp>
            <p:nvSpPr>
              <p:cNvPr id="12" name="文本框 11"/>
              <p:cNvSpPr txBox="1"/>
              <p:nvPr/>
            </p:nvSpPr>
            <p:spPr>
              <a:xfrm>
                <a:off x="1923354" y="3326828"/>
                <a:ext cx="6774936" cy="584883"/>
              </a:xfrm>
              <a:prstGeom prst="rect">
                <a:avLst/>
              </a:prstGeom>
              <a:noFill/>
            </p:spPr>
            <p:txBody>
              <a:bodyPr wrap="square" rtlCol="0">
                <a:spAutoFit/>
              </a:bodyPr>
              <a:lstStyle>
                <a:defPPr>
                  <a:defRPr lang="zh-CN"/>
                </a:defPPr>
                <a:lvl1pPr marL="90170" indent="-90170" algn="just">
                  <a:lnSpc>
                    <a:spcPct val="100000"/>
                  </a:lnSpc>
                  <a:spcBef>
                    <a:spcPts val="0"/>
                  </a:spcBef>
                  <a:buFont typeface="Arial" panose="020B0604020202020204" pitchFamily="34" charset="0"/>
                  <a:buChar char="•"/>
                  <a:defRPr sz="900" b="0" kern="0">
                    <a:solidFill>
                      <a:srgbClr val="00684D"/>
                    </a:solidFill>
                    <a:latin typeface="Arial" panose="020B0604020202020204" pitchFamily="34" charset="0"/>
                    <a:ea typeface="思源黑体 CN Medium" panose="020B0600000000000000" pitchFamily="34" charset="-122"/>
                    <a:cs typeface="Arial" panose="020B0604020202020204" pitchFamily="34" charset="0"/>
                  </a:defRPr>
                </a:lvl1pPr>
              </a:lstStyle>
              <a:p>
                <a:r>
                  <a:rPr lang="en-US" altLang="zh-CN" dirty="0"/>
                  <a:t>Multiple data communication types to meet various production application scenarios:</a:t>
                </a:r>
                <a:endParaRPr lang="en-US" altLang="zh-CN" dirty="0"/>
              </a:p>
            </p:txBody>
          </p:sp>
          <p:sp>
            <p:nvSpPr>
              <p:cNvPr id="16" name="文本框 30"/>
              <p:cNvSpPr txBox="1"/>
              <p:nvPr/>
            </p:nvSpPr>
            <p:spPr>
              <a:xfrm>
                <a:off x="2011194" y="3516092"/>
                <a:ext cx="7273803" cy="661841"/>
              </a:xfrm>
              <a:prstGeom prst="rect">
                <a:avLst/>
              </a:prstGeom>
              <a:noFill/>
            </p:spPr>
            <p:txBody>
              <a:bodyPr wrap="square" rtlCol="0">
                <a:spAutoFit/>
              </a:bodyPr>
              <a:lstStyle>
                <a:defPPr>
                  <a:defRPr lang="zh-CN"/>
                </a:defPPr>
                <a:lvl1pPr marL="90170" indent="-90170" algn="just">
                  <a:lnSpc>
                    <a:spcPct val="100000"/>
                  </a:lnSpc>
                  <a:spcBef>
                    <a:spcPts val="0"/>
                  </a:spcBef>
                  <a:buFont typeface="Arial" panose="020B0604020202020204" pitchFamily="34" charset="0"/>
                  <a:buChar char="•"/>
                  <a:defRPr sz="900" b="0" kern="0">
                    <a:solidFill>
                      <a:srgbClr val="00684D"/>
                    </a:solidFill>
                    <a:latin typeface="Arial" panose="020B0604020202020204" pitchFamily="34" charset="0"/>
                    <a:ea typeface="思源黑体 CN Medium" panose="020B0600000000000000" pitchFamily="34" charset="-122"/>
                    <a:cs typeface="Arial" panose="020B0604020202020204" pitchFamily="34" charset="0"/>
                  </a:defRPr>
                </a:lvl1pPr>
              </a:lstStyle>
              <a:p>
                <a:pPr marL="0" indent="0">
                  <a:buNone/>
                </a:pPr>
                <a:r>
                  <a:rPr lang="en-US" altLang="zh-CN" dirty="0"/>
                  <a:t>a. (Simulated keyboard signal) Directly transfer data to Excel reports or customer measurement software, MES, or ERP systems</a:t>
                </a:r>
                <a:endParaRPr lang="en-US" altLang="zh-CN" dirty="0"/>
              </a:p>
              <a:p>
                <a:pPr marL="0" indent="0">
                  <a:buNone/>
                </a:pPr>
                <a:r>
                  <a:rPr lang="en-US" altLang="zh-CN" dirty="0"/>
                  <a:t>b. (Output serial port signal ) Interface with serial communication software, or transfer measurement data from multiple gauges to the  </a:t>
                </a:r>
                <a:endParaRPr lang="en-US" altLang="zh-CN" dirty="0"/>
              </a:p>
              <a:p>
                <a:pPr marL="0" indent="0">
                  <a:buNone/>
                </a:pPr>
                <a:r>
                  <a:rPr lang="en-US" altLang="zh-CN" dirty="0"/>
                  <a:t>    designated area of Excel for easier data management</a:t>
                </a:r>
                <a:endParaRPr lang="en-US" altLang="zh-CN" dirty="0"/>
              </a:p>
              <a:p>
                <a:pPr marL="0" indent="0">
                  <a:buNone/>
                </a:pPr>
                <a:r>
                  <a:rPr lang="en-US" altLang="zh-CN" dirty="0"/>
                  <a:t>c. (485) Can be connected to a PLC to enable automated control of measurement data</a:t>
                </a:r>
                <a:endParaRPr lang="en-US" altLang="zh-CN" dirty="0"/>
              </a:p>
            </p:txBody>
          </p:sp>
        </p:grpSp>
      </p:grpSp>
      <p:grpSp>
        <p:nvGrpSpPr>
          <p:cNvPr id="17" name="组合 16"/>
          <p:cNvGrpSpPr/>
          <p:nvPr/>
        </p:nvGrpSpPr>
        <p:grpSpPr>
          <a:xfrm>
            <a:off x="1696062" y="4352254"/>
            <a:ext cx="8799872" cy="1117408"/>
            <a:chOff x="1696062" y="4320525"/>
            <a:chExt cx="8799872" cy="1117408"/>
          </a:xfrm>
        </p:grpSpPr>
        <p:sp>
          <p:nvSpPr>
            <p:cNvPr id="35" name="矩形: 圆角 34"/>
            <p:cNvSpPr/>
            <p:nvPr/>
          </p:nvSpPr>
          <p:spPr>
            <a:xfrm>
              <a:off x="1696062" y="4768878"/>
              <a:ext cx="8799872" cy="669055"/>
            </a:xfrm>
            <a:prstGeom prst="roundRect">
              <a:avLst>
                <a:gd name="adj" fmla="val 8747"/>
              </a:avLst>
            </a:prstGeom>
            <a:solidFill>
              <a:srgbClr val="FFFFFF"/>
            </a:solidFill>
            <a:ln w="3175" cap="flat" cmpd="sng" algn="ctr">
              <a:noFill/>
              <a:prstDash val="solid"/>
              <a:miter lim="800000"/>
            </a:ln>
            <a:effectLst>
              <a:outerShdw blurRad="127000" dist="76200" dir="2700001" algn="tl" rotWithShape="0">
                <a:schemeClr val="bg2">
                  <a:lumMod val="75000"/>
                  <a:alpha val="22000"/>
                </a:scheme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36" name="文本框 35"/>
            <p:cNvSpPr txBox="1"/>
            <p:nvPr/>
          </p:nvSpPr>
          <p:spPr>
            <a:xfrm>
              <a:off x="3031490" y="4986016"/>
              <a:ext cx="6293444" cy="230832"/>
            </a:xfrm>
            <a:prstGeom prst="rect">
              <a:avLst/>
            </a:prstGeom>
            <a:noFill/>
          </p:spPr>
          <p:txBody>
            <a:bodyPr wrap="square" rtlCol="0">
              <a:spAutoFit/>
            </a:bodyPr>
            <a:lstStyle>
              <a:defPPr>
                <a:defRPr lang="zh-CN"/>
              </a:defPPr>
              <a:lvl1pPr marL="90170" indent="-90170" algn="just">
                <a:lnSpc>
                  <a:spcPct val="100000"/>
                </a:lnSpc>
                <a:spcBef>
                  <a:spcPts val="0"/>
                </a:spcBef>
                <a:buFont typeface="Arial" panose="020B0604020202020204" pitchFamily="34" charset="0"/>
                <a:buChar char="•"/>
                <a:defRPr sz="900" b="0" kern="0">
                  <a:solidFill>
                    <a:srgbClr val="00684D"/>
                  </a:solidFill>
                  <a:latin typeface="Arial" panose="020B0604020202020204" pitchFamily="34" charset="0"/>
                  <a:ea typeface="思源黑体 CN Medium" panose="020B0600000000000000" pitchFamily="34" charset="-122"/>
                  <a:cs typeface="Arial" panose="020B0604020202020204" pitchFamily="34" charset="0"/>
                </a:defRPr>
              </a:lvl1pPr>
            </a:lstStyle>
            <a:p>
              <a:r>
                <a:rPr lang="en-US" altLang="zh-CN" dirty="0"/>
                <a:t>Supports multiple data formats: e.g., Value + Enter, Value + TAB, ID number + Value + Enter, etc.</a:t>
              </a:r>
              <a:endParaRPr lang="en-US" altLang="zh-CN" dirty="0"/>
            </a:p>
          </p:txBody>
        </p:sp>
        <p:sp>
          <p:nvSpPr>
            <p:cNvPr id="37" name="文本框 36"/>
            <p:cNvSpPr txBox="1"/>
            <p:nvPr>
              <p:custDataLst>
                <p:tags r:id="rId9"/>
              </p:custDataLst>
            </p:nvPr>
          </p:nvSpPr>
          <p:spPr>
            <a:xfrm>
              <a:off x="1720318" y="5007159"/>
              <a:ext cx="1229824" cy="276999"/>
            </a:xfrm>
            <a:prstGeom prst="rect">
              <a:avLst/>
            </a:prstGeom>
            <a:noFill/>
          </p:spPr>
          <p:txBody>
            <a:bodyPr wrap="none" rtlCol="0">
              <a:spAutoFit/>
            </a:bodyPr>
            <a:lstStyle/>
            <a:p>
              <a:pPr algn="ctr"/>
              <a:r>
                <a:rPr lang="en-US" altLang="zh-CN" sz="1200" kern="0" dirty="0">
                  <a:solidFill>
                    <a:schemeClr val="tx1">
                      <a:lumMod val="95000"/>
                      <a:lumOff val="5000"/>
                    </a:schemeClr>
                  </a:solidFill>
                  <a:latin typeface="Arial Black" panose="020B0A04020102090204" pitchFamily="34" charset="0"/>
                  <a:ea typeface="思源黑体 CN Medium" panose="020B0600000000000000" pitchFamily="34" charset="-122"/>
                  <a:cs typeface="Arial" panose="020B0604020202020204" pitchFamily="34" charset="0"/>
                </a:rPr>
                <a:t>Data Format</a:t>
              </a:r>
              <a:endParaRPr lang="en-US" altLang="zh-CN" sz="1200" kern="0" dirty="0">
                <a:solidFill>
                  <a:schemeClr val="tx1">
                    <a:lumMod val="95000"/>
                    <a:lumOff val="5000"/>
                  </a:schemeClr>
                </a:solidFill>
                <a:latin typeface="Arial Black" panose="020B0A04020102090204" pitchFamily="34" charset="0"/>
                <a:ea typeface="思源黑体 CN Medium" panose="020B0600000000000000" pitchFamily="34" charset="-122"/>
                <a:cs typeface="Arial" panose="020B0604020202020204" pitchFamily="34" charset="0"/>
              </a:endParaRPr>
            </a:p>
          </p:txBody>
        </p:sp>
        <p:sp>
          <p:nvSpPr>
            <p:cNvPr id="38" name="矩形 37"/>
            <p:cNvSpPr/>
            <p:nvPr>
              <p:custDataLst>
                <p:tags r:id="rId10"/>
              </p:custDataLst>
            </p:nvPr>
          </p:nvSpPr>
          <p:spPr>
            <a:xfrm>
              <a:off x="1991959" y="4757553"/>
              <a:ext cx="535158" cy="100117"/>
            </a:xfrm>
            <a:prstGeom prst="rect">
              <a:avLst/>
            </a:prstGeom>
            <a:solidFill>
              <a:srgbClr val="249C74"/>
            </a:solidFill>
            <a:ln w="3175" cap="flat" cmpd="sng" algn="ctr">
              <a:noFill/>
              <a:prstDash val="solid"/>
              <a:miter lim="800000"/>
            </a:ln>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39" name="文本框 38"/>
            <p:cNvSpPr txBox="1"/>
            <p:nvPr>
              <p:custDataLst>
                <p:tags r:id="rId11"/>
              </p:custDataLst>
            </p:nvPr>
          </p:nvSpPr>
          <p:spPr>
            <a:xfrm>
              <a:off x="1950835" y="4320525"/>
              <a:ext cx="675436" cy="584775"/>
            </a:xfrm>
            <a:prstGeom prst="rect">
              <a:avLst/>
            </a:prstGeom>
            <a:noFill/>
          </p:spPr>
          <p:txBody>
            <a:bodyPr wrap="square" rtlCol="0">
              <a:spAutoFit/>
            </a:bodyPr>
            <a:lstStyle/>
            <a:p>
              <a:pPr algn="l"/>
              <a:r>
                <a:rPr lang="en-US" altLang="zh-CN" sz="3200" b="0" kern="0" dirty="0">
                  <a:solidFill>
                    <a:srgbClr val="231916"/>
                  </a:solidFill>
                  <a:effectLst/>
                  <a:latin typeface="126-CAI978" panose="04030405020B02020C03" pitchFamily="82" charset="0"/>
                  <a:ea typeface="楷体_GB2312" panose="02010609030101010101" pitchFamily="49" charset="-122"/>
                </a:rPr>
                <a:t>03</a:t>
              </a:r>
              <a:endParaRPr lang="zh-CN" altLang="en-US" sz="3200" b="0" kern="0" dirty="0">
                <a:solidFill>
                  <a:srgbClr val="231916"/>
                </a:solidFill>
                <a:effectLst/>
                <a:latin typeface="126-CAI978" panose="04030405020B02020C03" pitchFamily="82" charset="0"/>
                <a:ea typeface="楷体_GB2312" panose="02010609030101010101" pitchFamily="49" charset="-122"/>
              </a:endParaRPr>
            </a:p>
          </p:txBody>
        </p:sp>
      </p:grpSp>
      <p:sp>
        <p:nvSpPr>
          <p:cNvPr id="49" name="矩形: 圆角 48"/>
          <p:cNvSpPr/>
          <p:nvPr/>
        </p:nvSpPr>
        <p:spPr>
          <a:xfrm>
            <a:off x="1695809" y="5865883"/>
            <a:ext cx="8799872" cy="669055"/>
          </a:xfrm>
          <a:prstGeom prst="roundRect">
            <a:avLst>
              <a:gd name="adj" fmla="val 8747"/>
            </a:avLst>
          </a:prstGeom>
          <a:solidFill>
            <a:srgbClr val="FFFFFF"/>
          </a:solidFill>
          <a:ln w="3175" cap="flat" cmpd="sng" algn="ctr">
            <a:noFill/>
            <a:prstDash val="solid"/>
            <a:miter lim="800000"/>
          </a:ln>
          <a:effectLst>
            <a:outerShdw blurRad="127000" dist="76200" dir="2700001" algn="tl" rotWithShape="0">
              <a:schemeClr val="bg2">
                <a:lumMod val="75000"/>
                <a:alpha val="22000"/>
              </a:scheme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50" name="文本框 49"/>
          <p:cNvSpPr txBox="1"/>
          <p:nvPr/>
        </p:nvSpPr>
        <p:spPr>
          <a:xfrm>
            <a:off x="3031490" y="6064363"/>
            <a:ext cx="6293444" cy="230832"/>
          </a:xfrm>
          <a:prstGeom prst="rect">
            <a:avLst/>
          </a:prstGeom>
          <a:noFill/>
        </p:spPr>
        <p:txBody>
          <a:bodyPr wrap="square" rtlCol="0">
            <a:spAutoFit/>
          </a:bodyPr>
          <a:lstStyle>
            <a:defPPr>
              <a:defRPr lang="zh-CN"/>
            </a:defPPr>
            <a:lvl1pPr marL="90170" indent="-90170" algn="just">
              <a:lnSpc>
                <a:spcPct val="100000"/>
              </a:lnSpc>
              <a:spcBef>
                <a:spcPts val="0"/>
              </a:spcBef>
              <a:buFont typeface="Arial" panose="020B0604020202020204" pitchFamily="34" charset="0"/>
              <a:buChar char="•"/>
              <a:defRPr sz="900" b="0" kern="0">
                <a:solidFill>
                  <a:srgbClr val="00684D"/>
                </a:solidFill>
                <a:latin typeface="Arial" panose="020B0604020202020204" pitchFamily="34" charset="0"/>
                <a:ea typeface="思源黑体 CN Medium" panose="020B0600000000000000" pitchFamily="34" charset="-122"/>
                <a:cs typeface="Arial" panose="020B0604020202020204" pitchFamily="34" charset="0"/>
              </a:defRPr>
            </a:lvl1pPr>
          </a:lstStyle>
          <a:p>
            <a:r>
              <a:rPr lang="en-US" altLang="zh-CN" dirty="0"/>
              <a:t>Output the judgment result OK or NG </a:t>
            </a:r>
            <a:endParaRPr lang="en-US" altLang="zh-CN" dirty="0"/>
          </a:p>
        </p:txBody>
      </p:sp>
      <p:sp>
        <p:nvSpPr>
          <p:cNvPr id="51" name="文本框 50"/>
          <p:cNvSpPr txBox="1"/>
          <p:nvPr>
            <p:custDataLst>
              <p:tags r:id="rId12"/>
            </p:custDataLst>
          </p:nvPr>
        </p:nvSpPr>
        <p:spPr>
          <a:xfrm>
            <a:off x="1682647" y="6053261"/>
            <a:ext cx="1305165" cy="461665"/>
          </a:xfrm>
          <a:prstGeom prst="rect">
            <a:avLst/>
          </a:prstGeom>
          <a:noFill/>
        </p:spPr>
        <p:txBody>
          <a:bodyPr wrap="none" rtlCol="0">
            <a:spAutoFit/>
          </a:bodyPr>
          <a:lstStyle/>
          <a:p>
            <a:pPr algn="ctr"/>
            <a:r>
              <a:rPr lang="en-US" altLang="zh-CN" sz="1200" kern="0" dirty="0">
                <a:solidFill>
                  <a:schemeClr val="tx1">
                    <a:lumMod val="95000"/>
                    <a:lumOff val="5000"/>
                  </a:schemeClr>
                </a:solidFill>
                <a:latin typeface="Arial Black" panose="020B0A04020102090204" pitchFamily="34" charset="0"/>
                <a:ea typeface="思源黑体 CN Medium" panose="020B0600000000000000" pitchFamily="34" charset="-122"/>
                <a:cs typeface="Arial" panose="020B0604020202020204" pitchFamily="34" charset="0"/>
              </a:rPr>
              <a:t>Special Data </a:t>
            </a:r>
            <a:endParaRPr lang="en-US" altLang="zh-CN" sz="1200" kern="0" dirty="0">
              <a:solidFill>
                <a:schemeClr val="tx1">
                  <a:lumMod val="95000"/>
                  <a:lumOff val="5000"/>
                </a:schemeClr>
              </a:solidFill>
              <a:latin typeface="Arial Black" panose="020B0A04020102090204" pitchFamily="34" charset="0"/>
              <a:ea typeface="思源黑体 CN Medium" panose="020B0600000000000000" pitchFamily="34" charset="-122"/>
              <a:cs typeface="Arial" panose="020B0604020202020204" pitchFamily="34" charset="0"/>
            </a:endParaRPr>
          </a:p>
          <a:p>
            <a:pPr algn="ctr"/>
            <a:r>
              <a:rPr lang="en-US" altLang="zh-CN" sz="1200" kern="0" dirty="0">
                <a:solidFill>
                  <a:schemeClr val="tx1">
                    <a:lumMod val="95000"/>
                    <a:lumOff val="5000"/>
                  </a:schemeClr>
                </a:solidFill>
                <a:latin typeface="Arial Black" panose="020B0A04020102090204" pitchFamily="34" charset="0"/>
                <a:ea typeface="思源黑体 CN Medium" panose="020B0600000000000000" pitchFamily="34" charset="-122"/>
                <a:cs typeface="Arial" panose="020B0604020202020204" pitchFamily="34" charset="0"/>
              </a:rPr>
              <a:t>Types</a:t>
            </a:r>
            <a:endParaRPr lang="en-US" altLang="zh-CN" sz="1200" kern="0" dirty="0">
              <a:solidFill>
                <a:schemeClr val="tx1">
                  <a:lumMod val="95000"/>
                  <a:lumOff val="5000"/>
                </a:schemeClr>
              </a:solidFill>
              <a:latin typeface="Arial Black" panose="020B0A04020102090204" pitchFamily="34" charset="0"/>
              <a:ea typeface="思源黑体 CN Medium" panose="020B0600000000000000" pitchFamily="34" charset="-122"/>
              <a:cs typeface="Arial" panose="020B0604020202020204" pitchFamily="34" charset="0"/>
            </a:endParaRPr>
          </a:p>
        </p:txBody>
      </p:sp>
      <p:sp>
        <p:nvSpPr>
          <p:cNvPr id="52" name="矩形 51"/>
          <p:cNvSpPr/>
          <p:nvPr>
            <p:custDataLst>
              <p:tags r:id="rId13"/>
            </p:custDataLst>
          </p:nvPr>
        </p:nvSpPr>
        <p:spPr>
          <a:xfrm>
            <a:off x="1991706" y="5854558"/>
            <a:ext cx="535158" cy="100117"/>
          </a:xfrm>
          <a:prstGeom prst="rect">
            <a:avLst/>
          </a:prstGeom>
          <a:solidFill>
            <a:srgbClr val="249C74"/>
          </a:solidFill>
          <a:ln w="3175" cap="flat" cmpd="sng" algn="ctr">
            <a:noFill/>
            <a:prstDash val="solid"/>
            <a:miter lim="800000"/>
          </a:ln>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53" name="文本框 52"/>
          <p:cNvSpPr txBox="1"/>
          <p:nvPr>
            <p:custDataLst>
              <p:tags r:id="rId14"/>
            </p:custDataLst>
          </p:nvPr>
        </p:nvSpPr>
        <p:spPr>
          <a:xfrm>
            <a:off x="1955345" y="5417530"/>
            <a:ext cx="675436" cy="584775"/>
          </a:xfrm>
          <a:prstGeom prst="rect">
            <a:avLst/>
          </a:prstGeom>
          <a:noFill/>
        </p:spPr>
        <p:txBody>
          <a:bodyPr wrap="square" rtlCol="0">
            <a:spAutoFit/>
          </a:bodyPr>
          <a:lstStyle/>
          <a:p>
            <a:pPr algn="l"/>
            <a:r>
              <a:rPr lang="en-US" altLang="zh-CN" sz="3200" b="0" kern="0" dirty="0">
                <a:solidFill>
                  <a:srgbClr val="231916"/>
                </a:solidFill>
                <a:effectLst/>
                <a:latin typeface="126-CAI978" panose="04030405020B02020C03" pitchFamily="82" charset="0"/>
                <a:ea typeface="楷体_GB2312" panose="02010609030101010101" pitchFamily="49" charset="-122"/>
              </a:rPr>
              <a:t>04</a:t>
            </a:r>
            <a:endParaRPr lang="zh-CN" altLang="en-US" sz="3200" b="0" kern="0" dirty="0">
              <a:solidFill>
                <a:srgbClr val="231916"/>
              </a:solidFill>
              <a:effectLst/>
              <a:latin typeface="126-CAI978" panose="04030405020B02020C03" pitchFamily="82" charset="0"/>
              <a:ea typeface="楷体_GB2312" panose="02010609030101010101" pitchFamily="49" charset="-122"/>
            </a:endParaRPr>
          </a:p>
        </p:txBody>
      </p:sp>
      <p:sp>
        <p:nvSpPr>
          <p:cNvPr id="15" name="文本框 14"/>
          <p:cNvSpPr txBox="1"/>
          <p:nvPr/>
        </p:nvSpPr>
        <p:spPr>
          <a:xfrm>
            <a:off x="767715" y="662920"/>
            <a:ext cx="10454005" cy="827919"/>
          </a:xfrm>
          <a:prstGeom prst="rect">
            <a:avLst/>
          </a:prstGeom>
          <a:noFill/>
        </p:spPr>
        <p:txBody>
          <a:bodyPr wrap="square">
            <a:spAutoFit/>
          </a:bodyPr>
          <a:lstStyle>
            <a:defPPr>
              <a:defRPr lang="zh-CN"/>
            </a:defPPr>
            <a:lvl1pPr marL="450850" indent="-450850">
              <a:lnSpc>
                <a:spcPct val="85000"/>
              </a:lnSpc>
              <a:buClr>
                <a:srgbClr val="3366FF"/>
              </a:buClr>
              <a:defRPr sz="2800">
                <a:solidFill>
                  <a:srgbClr val="00684D"/>
                </a:solidFill>
                <a:latin typeface="Arial Black" panose="020B0A04020102090204" pitchFamily="34" charset="0"/>
                <a:ea typeface="思源黑体 CN Heavy" panose="020B0A00000000000000" pitchFamily="34" charset="-122"/>
              </a:defRPr>
            </a:lvl1pPr>
          </a:lstStyle>
          <a:p>
            <a:r>
              <a:rPr lang="en-US" altLang="zh-CN" dirty="0"/>
              <a:t>Wired Data Transmission VS. </a:t>
            </a:r>
            <a:endParaRPr lang="en-US" altLang="zh-CN" dirty="0"/>
          </a:p>
          <a:p>
            <a:r>
              <a:rPr lang="en-US" altLang="zh-CN" dirty="0"/>
              <a:t>Competitor Brands Advantages</a:t>
            </a:r>
            <a:endParaRPr lang="en-US" altLang="zh-CN" dirty="0"/>
          </a:p>
        </p:txBody>
      </p:sp>
      <p:sp>
        <p:nvSpPr>
          <p:cNvPr id="5" name="文本框 4"/>
          <p:cNvSpPr txBox="1"/>
          <p:nvPr/>
        </p:nvSpPr>
        <p:spPr>
          <a:xfrm>
            <a:off x="419723" y="5999480"/>
            <a:ext cx="794385" cy="343535"/>
          </a:xfrm>
          <a:prstGeom prst="rect">
            <a:avLst/>
          </a:prstGeom>
          <a:noFill/>
        </p:spPr>
        <p:txBody>
          <a:bodyPr wrap="none" rtlCol="0">
            <a:noAutofit/>
          </a:bodyPr>
          <a:lstStyle/>
          <a:p>
            <a:pPr algn="ctr"/>
            <a:endParaRPr lang="en-US" altLang="zh-CN" sz="1200" kern="0" dirty="0">
              <a:solidFill>
                <a:schemeClr val="tx1">
                  <a:lumMod val="95000"/>
                  <a:lumOff val="5000"/>
                </a:schemeClr>
              </a:solidFill>
              <a:latin typeface="Arial Black" panose="020B0A04020102090204" pitchFamily="34" charset="0"/>
              <a:ea typeface="思源黑体 CN Medium" panose="020B0600000000000000" pitchFamily="34" charset="-122"/>
              <a:cs typeface="Arial" panose="020B0604020202020204"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298790" y="-498364"/>
            <a:ext cx="11994780" cy="8844077"/>
          </a:xfrm>
          <a:prstGeom prst="rect">
            <a:avLst/>
          </a:prstGeom>
        </p:spPr>
      </p:pic>
      <p:sp>
        <p:nvSpPr>
          <p:cNvPr id="12" name="矩形 11"/>
          <p:cNvSpPr/>
          <p:nvPr/>
        </p:nvSpPr>
        <p:spPr>
          <a:xfrm>
            <a:off x="0" y="0"/>
            <a:ext cx="12191999" cy="6858000"/>
          </a:xfrm>
          <a:prstGeom prst="rect">
            <a:avLst/>
          </a:prstGeom>
          <a:solidFill>
            <a:schemeClr val="bg1">
              <a:lumMod val="75000"/>
              <a:alpha val="95000"/>
            </a:schemeClr>
          </a:solidFill>
          <a:ln>
            <a:noFill/>
          </a:ln>
        </p:spPr>
        <p:style>
          <a:lnRef idx="0">
            <a:scrgbClr r="0" g="0" b="0"/>
          </a:lnRef>
          <a:fillRef idx="0">
            <a:scrgbClr r="0" g="0" b="0"/>
          </a:fillRef>
          <a:effectRef idx="0">
            <a:scrgbClr r="0" g="0" b="0"/>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7" name="矩形: 圆角 16"/>
          <p:cNvSpPr/>
          <p:nvPr/>
        </p:nvSpPr>
        <p:spPr>
          <a:xfrm>
            <a:off x="1352550" y="2202657"/>
            <a:ext cx="9563100" cy="2994835"/>
          </a:xfrm>
          <a:prstGeom prst="roundRect">
            <a:avLst>
              <a:gd name="adj" fmla="val 6932"/>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1468235" y="3342685"/>
            <a:ext cx="1912451" cy="1147430"/>
          </a:xfrm>
          <a:prstGeom prst="rect">
            <a:avLst/>
          </a:prstGeom>
          <a:noFill/>
        </p:spPr>
        <p:txBody>
          <a:bodyPr wrap="square">
            <a:spAutoFit/>
          </a:bodyPr>
          <a:lstStyle/>
          <a:p>
            <a:pPr marL="450850" indent="-450850" algn="ctr">
              <a:lnSpc>
                <a:spcPct val="85000"/>
              </a:lnSpc>
              <a:buClr>
                <a:srgbClr val="3366FF"/>
              </a:buClr>
              <a:buFont typeface="Wingdings" panose="05000000000000000000" pitchFamily="2" charset="2"/>
              <a:buNone/>
            </a:pPr>
            <a:r>
              <a:rPr lang="en-US" altLang="zh-CN" sz="8000" dirty="0">
                <a:solidFill>
                  <a:srgbClr val="00684D"/>
                </a:solidFill>
                <a:latin typeface="Arial Black" panose="020B0A04020102090204" pitchFamily="34" charset="0"/>
                <a:ea typeface="思源黑体 CN Bold" panose="020B0800000000000000" pitchFamily="34" charset="-122"/>
                <a:cs typeface="Arial" panose="020B0604020202020204" pitchFamily="34" charset="0"/>
              </a:rPr>
              <a:t>03</a:t>
            </a:r>
            <a:endParaRPr lang="zh-CN" altLang="en-US" sz="8000" dirty="0">
              <a:solidFill>
                <a:srgbClr val="00684D"/>
              </a:solidFill>
              <a:latin typeface="Arial Black" panose="020B0A04020102090204" pitchFamily="34" charset="0"/>
              <a:ea typeface="思源黑体 CN Bold" panose="020B0800000000000000" pitchFamily="34" charset="-122"/>
              <a:cs typeface="Arial" panose="020B0604020202020204" pitchFamily="34" charset="0"/>
            </a:endParaRPr>
          </a:p>
        </p:txBody>
      </p:sp>
      <p:sp>
        <p:nvSpPr>
          <p:cNvPr id="15" name="矩形 14"/>
          <p:cNvSpPr/>
          <p:nvPr/>
        </p:nvSpPr>
        <p:spPr>
          <a:xfrm>
            <a:off x="3530082" y="2198950"/>
            <a:ext cx="79375" cy="708025"/>
          </a:xfrm>
          <a:prstGeom prst="rect">
            <a:avLst/>
          </a:prstGeom>
          <a:solidFill>
            <a:srgbClr val="0068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圆角 1"/>
          <p:cNvSpPr/>
          <p:nvPr/>
        </p:nvSpPr>
        <p:spPr>
          <a:xfrm>
            <a:off x="10677525" y="361913"/>
            <a:ext cx="1514474" cy="438150"/>
          </a:xfrm>
          <a:prstGeom prst="roundRect">
            <a:avLst>
              <a:gd name="adj" fmla="val 0"/>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8" name="图片 4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72157" y="471489"/>
            <a:ext cx="870223" cy="214492"/>
          </a:xfrm>
          <a:prstGeom prst="rect">
            <a:avLst/>
          </a:prstGeom>
        </p:spPr>
      </p:pic>
      <p:sp>
        <p:nvSpPr>
          <p:cNvPr id="4" name="Rectangle 5"/>
          <p:cNvSpPr>
            <a:spLocks noChangeArrowheads="1"/>
          </p:cNvSpPr>
          <p:nvPr/>
        </p:nvSpPr>
        <p:spPr bwMode="auto">
          <a:xfrm>
            <a:off x="451838" y="1986884"/>
            <a:ext cx="1432331" cy="721576"/>
          </a:xfrm>
          <a:prstGeom prst="rect">
            <a:avLst/>
          </a:prstGeom>
          <a:noFill/>
          <a:ln w="9525">
            <a:noFill/>
            <a:miter lim="800000"/>
          </a:ln>
        </p:spPr>
        <p:txBody>
          <a:bodyPr wrap="none" lIns="0" tIns="0" rIns="0" bIns="0" anchor="ctr"/>
          <a:lstStyle/>
          <a:p>
            <a:pPr marL="450850" indent="-450850" algn="ctr">
              <a:lnSpc>
                <a:spcPct val="85000"/>
              </a:lnSpc>
              <a:buClr>
                <a:srgbClr val="3366FF"/>
              </a:buClr>
              <a:buFont typeface="Wingdings" panose="05000000000000000000" pitchFamily="2" charset="2"/>
              <a:buNone/>
            </a:pPr>
            <a:endParaRPr lang="zh-CN" altLang="en-US" sz="4400" dirty="0">
              <a:solidFill>
                <a:schemeClr val="bg1">
                  <a:lumMod val="65000"/>
                </a:schemeClr>
              </a:solidFill>
              <a:latin typeface="Arial Black" panose="020B0A04020102090204" pitchFamily="34" charset="0"/>
              <a:ea typeface="思源黑体 CN Bold" panose="020B0800000000000000" pitchFamily="34" charset="-122"/>
              <a:cs typeface="Arial" panose="020B0604020202020204" pitchFamily="34" charset="0"/>
            </a:endParaRPr>
          </a:p>
        </p:txBody>
      </p:sp>
      <p:sp>
        <p:nvSpPr>
          <p:cNvPr id="9" name="文本框 8"/>
          <p:cNvSpPr txBox="1"/>
          <p:nvPr/>
        </p:nvSpPr>
        <p:spPr>
          <a:xfrm>
            <a:off x="3874769" y="2848194"/>
            <a:ext cx="4269287" cy="2062103"/>
          </a:xfrm>
          <a:prstGeom prst="rect">
            <a:avLst/>
          </a:prstGeom>
          <a:noFill/>
        </p:spPr>
        <p:txBody>
          <a:bodyPr wrap="square">
            <a:spAutoFit/>
          </a:bodyPr>
          <a:lstStyle>
            <a:defPPr>
              <a:defRPr lang="zh-CN"/>
            </a:defPPr>
            <a:lvl1pPr>
              <a:defRPr sz="3200">
                <a:solidFill>
                  <a:srgbClr val="00684D"/>
                </a:solidFill>
                <a:latin typeface="Arial Black" panose="020B0A04020102090204" pitchFamily="34" charset="0"/>
              </a:defRPr>
            </a:lvl1pPr>
          </a:lstStyle>
          <a:p>
            <a:r>
              <a:rPr lang="en-US" altLang="zh-CN" dirty="0"/>
              <a:t>Measurement Data Management </a:t>
            </a:r>
            <a:endParaRPr lang="en-US" altLang="zh-CN" dirty="0"/>
          </a:p>
          <a:p>
            <a:r>
              <a:rPr lang="en-US" altLang="zh-CN" dirty="0"/>
              <a:t>and Analysis Software</a:t>
            </a:r>
            <a:endParaRPr lang="en-US" altLang="zh-CN" dirty="0"/>
          </a:p>
        </p:txBody>
      </p:sp>
      <p:pic>
        <p:nvPicPr>
          <p:cNvPr id="5" name="Picture 3" descr="D:\PPT\PPT推广\照片\2019 62目录.jpg"/>
          <p:cNvPicPr>
            <a:picLocks noChangeAspect="1" noChangeArrowheads="1"/>
          </p:cNvPicPr>
          <p:nvPr/>
        </p:nvPicPr>
        <p:blipFill>
          <a:blip r:embed="rId3" cstate="print"/>
          <a:srcRect/>
          <a:stretch>
            <a:fillRect/>
          </a:stretch>
        </p:blipFill>
        <p:spPr bwMode="auto">
          <a:xfrm>
            <a:off x="8406831" y="3076926"/>
            <a:ext cx="2097996" cy="1323439"/>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2936" y="0"/>
            <a:ext cx="12194935" cy="6858000"/>
            <a:chOff x="-2936" y="0"/>
            <a:chExt cx="12194935" cy="6858000"/>
          </a:xfrm>
        </p:grpSpPr>
        <p:grpSp>
          <p:nvGrpSpPr>
            <p:cNvPr id="9" name="组合 8"/>
            <p:cNvGrpSpPr/>
            <p:nvPr/>
          </p:nvGrpSpPr>
          <p:grpSpPr>
            <a:xfrm>
              <a:off x="-2936" y="0"/>
              <a:ext cx="12194935" cy="6858000"/>
              <a:chOff x="-2936" y="0"/>
              <a:chExt cx="12194935" cy="6858000"/>
            </a:xfrm>
          </p:grpSpPr>
          <p:grpSp>
            <p:nvGrpSpPr>
              <p:cNvPr id="11" name="组合 10"/>
              <p:cNvGrpSpPr/>
              <p:nvPr/>
            </p:nvGrpSpPr>
            <p:grpSpPr>
              <a:xfrm>
                <a:off x="-2936" y="0"/>
                <a:ext cx="12194935" cy="6858000"/>
                <a:chOff x="-2936" y="0"/>
                <a:chExt cx="12194935" cy="6858000"/>
              </a:xfrm>
            </p:grpSpPr>
            <p:pic>
              <p:nvPicPr>
                <p:cNvPr id="13" name="图片 1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592" y="0"/>
                  <a:ext cx="12190815" cy="6858000"/>
                </a:xfrm>
                <a:prstGeom prst="rect">
                  <a:avLst/>
                </a:prstGeom>
              </p:spPr>
            </p:pic>
            <p:sp>
              <p:nvSpPr>
                <p:cNvPr id="14" name="矩形: 圆角 13"/>
                <p:cNvSpPr/>
                <p:nvPr/>
              </p:nvSpPr>
              <p:spPr>
                <a:xfrm>
                  <a:off x="-2936" y="5696534"/>
                  <a:ext cx="12190815" cy="1161466"/>
                </a:xfrm>
                <a:prstGeom prst="roundRect">
                  <a:avLst>
                    <a:gd name="adj" fmla="val 0"/>
                  </a:avLst>
                </a:prstGeom>
                <a:gradFill>
                  <a:gsLst>
                    <a:gs pos="0">
                      <a:srgbClr val="00956E"/>
                    </a:gs>
                    <a:gs pos="100000">
                      <a:srgbClr val="00684D"/>
                    </a:gs>
                  </a:gsLst>
                  <a:lin ang="21594000" scaled="0"/>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654426" y="724463"/>
                  <a:ext cx="46800" cy="492854"/>
                </a:xfrm>
                <a:prstGeom prst="rect">
                  <a:avLst/>
                </a:prstGeom>
                <a:solidFill>
                  <a:srgbClr val="0068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7" name="矩形: 圆角 16"/>
                <p:cNvSpPr/>
                <p:nvPr/>
              </p:nvSpPr>
              <p:spPr>
                <a:xfrm>
                  <a:off x="10677525" y="361913"/>
                  <a:ext cx="1514474" cy="438150"/>
                </a:xfrm>
                <a:prstGeom prst="roundRect">
                  <a:avLst>
                    <a:gd name="adj" fmla="val 0"/>
                  </a:avLst>
                </a:prstGeom>
                <a:gradFill>
                  <a:gsLst>
                    <a:gs pos="0">
                      <a:srgbClr val="00956E"/>
                    </a:gs>
                    <a:gs pos="100000">
                      <a:srgbClr val="00684D"/>
                    </a:gs>
                  </a:gsLst>
                  <a:lin ang="21594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矩形: 圆角 11"/>
              <p:cNvSpPr/>
              <p:nvPr/>
            </p:nvSpPr>
            <p:spPr>
              <a:xfrm>
                <a:off x="474432" y="2107071"/>
                <a:ext cx="11319462" cy="4389015"/>
              </a:xfrm>
              <a:prstGeom prst="roundRect">
                <a:avLst>
                  <a:gd name="adj" fmla="val 3056"/>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0" name="图片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72158" y="473742"/>
              <a:ext cx="872101" cy="214492"/>
            </a:xfrm>
            <a:prstGeom prst="rect">
              <a:avLst/>
            </a:prstGeom>
          </p:spPr>
        </p:pic>
      </p:grpSp>
      <p:sp>
        <p:nvSpPr>
          <p:cNvPr id="3" name="文本框 2"/>
          <p:cNvSpPr txBox="1"/>
          <p:nvPr/>
        </p:nvSpPr>
        <p:spPr>
          <a:xfrm>
            <a:off x="377152" y="663643"/>
            <a:ext cx="10709948" cy="827599"/>
          </a:xfrm>
          <a:prstGeom prst="rect">
            <a:avLst/>
          </a:prstGeom>
          <a:noFill/>
        </p:spPr>
        <p:txBody>
          <a:bodyPr wrap="square">
            <a:spAutoFit/>
          </a:bodyPr>
          <a:lstStyle>
            <a:defPPr>
              <a:defRPr lang="zh-CN"/>
            </a:defPPr>
            <a:lvl1pPr marL="450850" indent="-450850">
              <a:lnSpc>
                <a:spcPct val="85000"/>
              </a:lnSpc>
              <a:buClr>
                <a:srgbClr val="3366FF"/>
              </a:buClr>
              <a:defRPr sz="2800">
                <a:solidFill>
                  <a:srgbClr val="00684D"/>
                </a:solidFill>
                <a:latin typeface="Arial Black" panose="020B0A04020102090204" pitchFamily="34" charset="0"/>
                <a:ea typeface="思源黑体 CN Heavy" panose="020B0A00000000000000" pitchFamily="34" charset="-122"/>
              </a:defRPr>
            </a:lvl1pPr>
          </a:lstStyle>
          <a:p>
            <a:r>
              <a:rPr lang="en-US" altLang="zh-CN" dirty="0"/>
              <a:t>    Measurement Data Management and Analysis </a:t>
            </a:r>
            <a:r>
              <a:rPr lang="en-US" altLang="zh-CN" dirty="0">
                <a:sym typeface="+mn-ea"/>
              </a:rPr>
              <a:t>Software (Basic Version)-- 7349 </a:t>
            </a:r>
            <a:r>
              <a:rPr lang="zh-CN" altLang="en-US" dirty="0">
                <a:sym typeface="+mn-ea"/>
              </a:rPr>
              <a:t>（</a:t>
            </a:r>
            <a:r>
              <a:rPr lang="en-US" altLang="zh-CN" dirty="0">
                <a:sym typeface="+mn-ea"/>
              </a:rPr>
              <a:t>P1</a:t>
            </a:r>
            <a:r>
              <a:rPr lang="zh-CN" altLang="en-US" dirty="0">
                <a:sym typeface="+mn-ea"/>
              </a:rPr>
              <a:t>）</a:t>
            </a:r>
            <a:r>
              <a:rPr lang="en-US" altLang="zh-CN" dirty="0"/>
              <a:t>  </a:t>
            </a:r>
            <a:endParaRPr lang="en-US" altLang="zh-CN" dirty="0"/>
          </a:p>
        </p:txBody>
      </p:sp>
      <p:pic>
        <p:nvPicPr>
          <p:cNvPr id="5" name="图片 4" descr="7349  英文 20250304(2)(1)"/>
          <p:cNvPicPr>
            <a:picLocks noChangeAspect="1"/>
          </p:cNvPicPr>
          <p:nvPr/>
        </p:nvPicPr>
        <p:blipFill>
          <a:blip r:embed="rId3"/>
          <a:stretch>
            <a:fillRect/>
          </a:stretch>
        </p:blipFill>
        <p:spPr>
          <a:xfrm>
            <a:off x="2939416" y="2476500"/>
            <a:ext cx="6752238" cy="3770630"/>
          </a:xfrm>
          <a:prstGeom prst="rect">
            <a:avLst/>
          </a:prstGeom>
        </p:spPr>
      </p:pic>
      <p:grpSp>
        <p:nvGrpSpPr>
          <p:cNvPr id="75" name="组合 74"/>
          <p:cNvGrpSpPr/>
          <p:nvPr/>
        </p:nvGrpSpPr>
        <p:grpSpPr>
          <a:xfrm>
            <a:off x="4216972" y="4607667"/>
            <a:ext cx="3891532" cy="398780"/>
            <a:chOff x="4587167" y="5386678"/>
            <a:chExt cx="3968139" cy="394782"/>
          </a:xfrm>
        </p:grpSpPr>
        <p:sp>
          <p:nvSpPr>
            <p:cNvPr id="36" name="矩形: 圆角 35"/>
            <p:cNvSpPr/>
            <p:nvPr/>
          </p:nvSpPr>
          <p:spPr>
            <a:xfrm>
              <a:off x="5122611" y="5414871"/>
              <a:ext cx="2870790" cy="359955"/>
            </a:xfrm>
            <a:prstGeom prst="roundRect">
              <a:avLst>
                <a:gd name="adj" fmla="val 50000"/>
              </a:avLst>
            </a:prstGeom>
            <a:gradFill>
              <a:gsLst>
                <a:gs pos="11000">
                  <a:srgbClr val="00966F"/>
                </a:gs>
                <a:gs pos="58000">
                  <a:srgbClr val="00684D"/>
                </a:gs>
              </a:gsLst>
              <a:lin ang="3600000" scaled="0"/>
            </a:gradFill>
            <a:ln>
              <a:noFill/>
            </a:ln>
          </p:spPr>
          <p:style>
            <a:lnRef idx="0">
              <a:scrgbClr r="0" g="0" b="0"/>
            </a:lnRef>
            <a:fillRef idx="0">
              <a:scrgbClr r="0" g="0" b="0"/>
            </a:fillRef>
            <a:effectRef idx="0">
              <a:scrgbClr r="0" g="0" b="0"/>
            </a:effectRef>
            <a:fontRef idx="minor">
              <a:schemeClr val="accent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1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37" name="文本框 36"/>
            <p:cNvSpPr txBox="1"/>
            <p:nvPr/>
          </p:nvSpPr>
          <p:spPr>
            <a:xfrm>
              <a:off x="4587167" y="5386678"/>
              <a:ext cx="3968139" cy="394782"/>
            </a:xfrm>
            <a:prstGeom prst="rect">
              <a:avLst/>
            </a:prstGeom>
            <a:noFill/>
          </p:spPr>
          <p:txBody>
            <a:bodyPr wrap="square" rtlCol="0">
              <a:spAutoFit/>
            </a:bodyPr>
            <a:lstStyle/>
            <a:p>
              <a:pPr algn="ctr"/>
              <a:r>
                <a:rPr lang="en-US" altLang="zh-CN" sz="1000" dirty="0">
                  <a:solidFill>
                    <a:srgbClr val="FFFFFF"/>
                  </a:solidFill>
                  <a:latin typeface="Arial Black" panose="020B0A04020102090204" pitchFamily="34" charset="0"/>
                  <a:cs typeface="Arial" panose="020B0604020202020204" pitchFamily="34" charset="0"/>
                  <a:sym typeface="+mn-ea"/>
                </a:rPr>
                <a:t>Can be connected with </a:t>
              </a:r>
              <a:endParaRPr lang="en-US" altLang="zh-CN" sz="1000" dirty="0">
                <a:solidFill>
                  <a:srgbClr val="FFFFFF"/>
                </a:solidFill>
                <a:latin typeface="Arial Black" panose="020B0A04020102090204" pitchFamily="34" charset="0"/>
                <a:cs typeface="Arial" panose="020B0604020202020204" pitchFamily="34" charset="0"/>
              </a:endParaRPr>
            </a:p>
            <a:p>
              <a:pPr algn="ctr"/>
              <a:r>
                <a:rPr lang="en-US" altLang="zh-CN" sz="1000" dirty="0">
                  <a:solidFill>
                    <a:srgbClr val="FFFFFF"/>
                  </a:solidFill>
                  <a:latin typeface="Arial Black" panose="020B0A04020102090204" pitchFamily="34" charset="0"/>
                  <a:cs typeface="Arial" panose="020B0604020202020204" pitchFamily="34" charset="0"/>
                  <a:sym typeface="+mn-ea"/>
                </a:rPr>
                <a:t>PDM,ERP, MES and other systems</a:t>
              </a:r>
              <a:endParaRPr lang="zh-CN" altLang="en-US" sz="1000" dirty="0">
                <a:solidFill>
                  <a:srgbClr val="FFFFFF"/>
                </a:solidFill>
                <a:latin typeface="Arial Black" panose="020B0A04020102090204" pitchFamily="34" charset="0"/>
                <a:cs typeface="Arial" panose="020B0604020202020204" pitchFamily="34" charset="0"/>
              </a:endParaRPr>
            </a:p>
          </p:txBody>
        </p:sp>
      </p:grpSp>
      <p:grpSp>
        <p:nvGrpSpPr>
          <p:cNvPr id="74" name="组合 73"/>
          <p:cNvGrpSpPr/>
          <p:nvPr/>
        </p:nvGrpSpPr>
        <p:grpSpPr>
          <a:xfrm>
            <a:off x="3286732" y="3346194"/>
            <a:ext cx="1993795" cy="398780"/>
            <a:chOff x="335596" y="2752155"/>
            <a:chExt cx="2014965" cy="453457"/>
          </a:xfrm>
        </p:grpSpPr>
        <p:sp>
          <p:nvSpPr>
            <p:cNvPr id="40" name="矩形: 圆角 39"/>
            <p:cNvSpPr/>
            <p:nvPr/>
          </p:nvSpPr>
          <p:spPr>
            <a:xfrm>
              <a:off x="340966" y="2856855"/>
              <a:ext cx="2009595" cy="245616"/>
            </a:xfrm>
            <a:prstGeom prst="roundRect">
              <a:avLst>
                <a:gd name="adj" fmla="val 50000"/>
              </a:avLst>
            </a:prstGeom>
            <a:gradFill>
              <a:gsLst>
                <a:gs pos="11000">
                  <a:srgbClr val="00966F"/>
                </a:gs>
                <a:gs pos="58000">
                  <a:srgbClr val="00684D"/>
                </a:gs>
              </a:gsLst>
              <a:lin ang="3600000" scaled="0"/>
            </a:gradFill>
            <a:ln>
              <a:noFill/>
            </a:ln>
          </p:spPr>
          <p:style>
            <a:lnRef idx="0">
              <a:scrgbClr r="0" g="0" b="0"/>
            </a:lnRef>
            <a:fillRef idx="0">
              <a:scrgbClr r="0" g="0" b="0"/>
            </a:fillRef>
            <a:effectRef idx="0">
              <a:scrgbClr r="0" g="0" b="0"/>
            </a:effectRef>
            <a:fontRef idx="minor">
              <a:schemeClr val="accent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9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41" name="文本框 40"/>
            <p:cNvSpPr txBox="1"/>
            <p:nvPr/>
          </p:nvSpPr>
          <p:spPr>
            <a:xfrm>
              <a:off x="335596" y="2752155"/>
              <a:ext cx="2014965" cy="453457"/>
            </a:xfrm>
            <a:prstGeom prst="rect">
              <a:avLst/>
            </a:prstGeom>
            <a:noFill/>
            <a:ln w="6350">
              <a:noFill/>
              <a:round/>
            </a:ln>
          </p:spPr>
          <p:txBody>
            <a:bodyPr wrap="none" lIns="0" tIns="0" rIns="0" bIns="0" anchor="ctr" anchorCtr="1"/>
            <a:lstStyle>
              <a:defPPr>
                <a:defRPr lang="zh-CN"/>
              </a:defPPr>
              <a:lvl1pPr>
                <a:spcBef>
                  <a:spcPts val="300"/>
                </a:spcBef>
                <a:defRPr sz="1000">
                  <a:solidFill>
                    <a:srgbClr val="FFFFFF"/>
                  </a:solidFill>
                  <a:latin typeface="Arial Black" panose="020B0A04020102090204" pitchFamily="34" charset="0"/>
                  <a:cs typeface="Arial" panose="020B0604020202020204" pitchFamily="34" charset="0"/>
                </a:defRPr>
              </a:lvl1pPr>
            </a:lstStyle>
            <a:p>
              <a:r>
                <a:rPr lang="en-US" altLang="zh-CN" sz="900" b="1" dirty="0">
                  <a:latin typeface="Arial" panose="020B0604020202020204" pitchFamily="34" charset="0"/>
                </a:rPr>
                <a:t>Measuring tools Management</a:t>
              </a:r>
              <a:endParaRPr lang="en-US" altLang="zh-CN" sz="900" b="1" dirty="0">
                <a:latin typeface="Arial" panose="020B0604020202020204" pitchFamily="34" charset="0"/>
              </a:endParaRPr>
            </a:p>
          </p:txBody>
        </p:sp>
      </p:grpSp>
      <p:sp>
        <p:nvSpPr>
          <p:cNvPr id="18" name="矩形 17"/>
          <p:cNvSpPr/>
          <p:nvPr/>
        </p:nvSpPr>
        <p:spPr>
          <a:xfrm>
            <a:off x="-10794" y="1542238"/>
            <a:ext cx="8049894" cy="746819"/>
          </a:xfrm>
          <a:prstGeom prst="rect">
            <a:avLst/>
          </a:prstGeom>
          <a:gradFill>
            <a:gsLst>
              <a:gs pos="0">
                <a:srgbClr val="00966F"/>
              </a:gs>
              <a:gs pos="63000">
                <a:srgbClr val="00684D"/>
              </a:gs>
            </a:gsLst>
            <a:lin ang="3600000" scaled="0"/>
          </a:gradFill>
          <a:ln>
            <a:noFill/>
          </a:ln>
        </p:spPr>
        <p:style>
          <a:lnRef idx="0">
            <a:scrgbClr r="0" g="0" b="0"/>
          </a:lnRef>
          <a:fillRef idx="0">
            <a:scrgbClr r="0" g="0" b="0"/>
          </a:fillRef>
          <a:effectRef idx="0">
            <a:scrgbClr r="0" g="0" b="0"/>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9" name="文本框 21"/>
          <p:cNvSpPr txBox="1"/>
          <p:nvPr/>
        </p:nvSpPr>
        <p:spPr>
          <a:xfrm>
            <a:off x="574673" y="1659223"/>
            <a:ext cx="7359651" cy="546303"/>
          </a:xfrm>
          <a:prstGeom prst="rect">
            <a:avLst/>
          </a:prstGeom>
          <a:noFill/>
        </p:spPr>
        <p:txBody>
          <a:bodyPr wrap="square" rtlCol="0">
            <a:spAutoFit/>
          </a:bodyPr>
          <a:lstStyle>
            <a:defPPr>
              <a:defRPr lang="zh-CN"/>
            </a:defPPr>
            <a:lvl1pPr marL="90170" indent="-90170">
              <a:spcBef>
                <a:spcPts val="300"/>
              </a:spcBef>
              <a:buFont typeface="Arial" panose="020B0604020202020204" pitchFamily="34" charset="0"/>
              <a:buChar char="•"/>
              <a:defRPr sz="900" b="0">
                <a:solidFill>
                  <a:srgbClr val="FFFFFF"/>
                </a:solidFill>
                <a:latin typeface="Arial" panose="020B0604020202020204" pitchFamily="34" charset="0"/>
                <a:ea typeface="思源黑体 CN Regular" panose="020B0500000000000000" charset="-122"/>
                <a:cs typeface="Arial" panose="020B0604020202020204" pitchFamily="34" charset="0"/>
              </a:defRPr>
            </a:lvl1pPr>
          </a:lstStyle>
          <a:p>
            <a:r>
              <a:rPr lang="en-US" altLang="zh-CN" dirty="0"/>
              <a:t>Automatically collects measurement data from measuring tools (e.g., digital calipers, micrometers, digital indicator , …), analyzes and manages the measurement data to improve production quality.	</a:t>
            </a:r>
            <a:endParaRPr lang="en-US" altLang="zh-CN" dirty="0"/>
          </a:p>
          <a:p>
            <a:r>
              <a:rPr lang="en-US" altLang="zh-CN" dirty="0"/>
              <a:t>Software modules: Measuring tools management, inspection plan, data acquisition, data management, SPC analysis and quality reports</a:t>
            </a:r>
            <a:endParaRPr lang="en-US" altLang="zh-CN" dirty="0"/>
          </a:p>
        </p:txBody>
      </p:sp>
      <p:grpSp>
        <p:nvGrpSpPr>
          <p:cNvPr id="20" name="组合 19"/>
          <p:cNvGrpSpPr/>
          <p:nvPr/>
        </p:nvGrpSpPr>
        <p:grpSpPr>
          <a:xfrm>
            <a:off x="2936962" y="4797939"/>
            <a:ext cx="1439466" cy="398780"/>
            <a:chOff x="335596" y="2752155"/>
            <a:chExt cx="2014965" cy="453457"/>
          </a:xfrm>
        </p:grpSpPr>
        <p:sp>
          <p:nvSpPr>
            <p:cNvPr id="21" name="矩形: 圆角 20"/>
            <p:cNvSpPr/>
            <p:nvPr/>
          </p:nvSpPr>
          <p:spPr>
            <a:xfrm>
              <a:off x="340966" y="2856855"/>
              <a:ext cx="2009595" cy="245616"/>
            </a:xfrm>
            <a:prstGeom prst="roundRect">
              <a:avLst>
                <a:gd name="adj" fmla="val 50000"/>
              </a:avLst>
            </a:prstGeom>
            <a:gradFill>
              <a:gsLst>
                <a:gs pos="11000">
                  <a:srgbClr val="00966F"/>
                </a:gs>
                <a:gs pos="58000">
                  <a:srgbClr val="00684D"/>
                </a:gs>
              </a:gsLst>
              <a:lin ang="3600000" scaled="0"/>
            </a:gradFill>
            <a:ln>
              <a:noFill/>
            </a:ln>
          </p:spPr>
          <p:style>
            <a:lnRef idx="0">
              <a:scrgbClr r="0" g="0" b="0"/>
            </a:lnRef>
            <a:fillRef idx="0">
              <a:scrgbClr r="0" g="0" b="0"/>
            </a:fillRef>
            <a:effectRef idx="0">
              <a:scrgbClr r="0" g="0" b="0"/>
            </a:effectRef>
            <a:fontRef idx="minor">
              <a:schemeClr val="accent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9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22" name="文本框 21"/>
            <p:cNvSpPr txBox="1"/>
            <p:nvPr/>
          </p:nvSpPr>
          <p:spPr>
            <a:xfrm>
              <a:off x="335596" y="2752155"/>
              <a:ext cx="2014965" cy="453457"/>
            </a:xfrm>
            <a:prstGeom prst="rect">
              <a:avLst/>
            </a:prstGeom>
            <a:noFill/>
            <a:ln w="6350">
              <a:noFill/>
              <a:round/>
            </a:ln>
          </p:spPr>
          <p:txBody>
            <a:bodyPr wrap="none" lIns="0" tIns="0" rIns="0" bIns="0" anchor="ctr" anchorCtr="1"/>
            <a:lstStyle>
              <a:defPPr>
                <a:defRPr lang="zh-CN"/>
              </a:defPPr>
              <a:lvl1pPr>
                <a:spcBef>
                  <a:spcPts val="300"/>
                </a:spcBef>
                <a:defRPr sz="1000">
                  <a:solidFill>
                    <a:srgbClr val="FFFFFF"/>
                  </a:solidFill>
                  <a:latin typeface="Arial Black" panose="020B0A04020102090204" pitchFamily="34" charset="0"/>
                  <a:cs typeface="Arial" panose="020B0604020202020204" pitchFamily="34" charset="0"/>
                </a:defRPr>
              </a:lvl1pPr>
            </a:lstStyle>
            <a:p>
              <a:r>
                <a:rPr lang="en-US" altLang="zh-CN" sz="900" b="1" dirty="0">
                  <a:latin typeface="Arial" panose="020B0604020202020204" pitchFamily="34" charset="0"/>
                </a:rPr>
                <a:t>Make inspection plan</a:t>
              </a:r>
              <a:endParaRPr lang="en-US" altLang="zh-CN" sz="900" b="1" dirty="0">
                <a:latin typeface="Arial" panose="020B0604020202020204" pitchFamily="34" charset="0"/>
              </a:endParaRPr>
            </a:p>
          </p:txBody>
        </p:sp>
      </p:grpSp>
      <p:grpSp>
        <p:nvGrpSpPr>
          <p:cNvPr id="23" name="组合 22"/>
          <p:cNvGrpSpPr/>
          <p:nvPr/>
        </p:nvGrpSpPr>
        <p:grpSpPr>
          <a:xfrm>
            <a:off x="7717010" y="6022394"/>
            <a:ext cx="1447758" cy="398780"/>
            <a:chOff x="-230478" y="2752155"/>
            <a:chExt cx="2030939" cy="453457"/>
          </a:xfrm>
        </p:grpSpPr>
        <p:sp>
          <p:nvSpPr>
            <p:cNvPr id="24" name="矩形: 圆角 23"/>
            <p:cNvSpPr/>
            <p:nvPr/>
          </p:nvSpPr>
          <p:spPr>
            <a:xfrm>
              <a:off x="340968" y="2856854"/>
              <a:ext cx="1459493" cy="245616"/>
            </a:xfrm>
            <a:prstGeom prst="roundRect">
              <a:avLst>
                <a:gd name="adj" fmla="val 50000"/>
              </a:avLst>
            </a:prstGeom>
            <a:gradFill>
              <a:gsLst>
                <a:gs pos="11000">
                  <a:srgbClr val="00966F"/>
                </a:gs>
                <a:gs pos="58000">
                  <a:srgbClr val="00684D"/>
                </a:gs>
              </a:gsLst>
              <a:lin ang="3600000" scaled="0"/>
            </a:gradFill>
            <a:ln>
              <a:noFill/>
            </a:ln>
          </p:spPr>
          <p:style>
            <a:lnRef idx="0">
              <a:scrgbClr r="0" g="0" b="0"/>
            </a:lnRef>
            <a:fillRef idx="0">
              <a:scrgbClr r="0" g="0" b="0"/>
            </a:fillRef>
            <a:effectRef idx="0">
              <a:scrgbClr r="0" g="0" b="0"/>
            </a:effectRef>
            <a:fontRef idx="minor">
              <a:schemeClr val="accent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9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25" name="文本框 24"/>
            <p:cNvSpPr txBox="1"/>
            <p:nvPr/>
          </p:nvSpPr>
          <p:spPr>
            <a:xfrm>
              <a:off x="-230478" y="2752155"/>
              <a:ext cx="2014965" cy="453457"/>
            </a:xfrm>
            <a:prstGeom prst="rect">
              <a:avLst/>
            </a:prstGeom>
            <a:noFill/>
            <a:ln w="6350">
              <a:noFill/>
              <a:round/>
            </a:ln>
          </p:spPr>
          <p:txBody>
            <a:bodyPr wrap="none" lIns="0" tIns="0" rIns="0" bIns="0" anchor="ctr" anchorCtr="1"/>
            <a:lstStyle>
              <a:defPPr>
                <a:defRPr lang="zh-CN"/>
              </a:defPPr>
              <a:lvl1pPr>
                <a:spcBef>
                  <a:spcPts val="300"/>
                </a:spcBef>
                <a:defRPr sz="1000">
                  <a:solidFill>
                    <a:srgbClr val="FFFFFF"/>
                  </a:solidFill>
                  <a:latin typeface="Arial Black" panose="020B0A04020102090204" pitchFamily="34" charset="0"/>
                  <a:cs typeface="Arial" panose="020B0604020202020204" pitchFamily="34" charset="0"/>
                </a:defRPr>
              </a:lvl1pPr>
            </a:lstStyle>
            <a:p>
              <a:pPr indent="457200">
                <a:spcBef>
                  <a:spcPts val="300"/>
                </a:spcBef>
                <a:defRPr/>
              </a:pPr>
              <a:r>
                <a:rPr lang="en-US" altLang="zh-CN" sz="900" b="1" dirty="0">
                  <a:solidFill>
                    <a:srgbClr val="FFFFFF"/>
                  </a:solidFill>
                  <a:latin typeface="Arial" panose="020B0604020202020204" pitchFamily="34" charset="0"/>
                  <a:cs typeface="Arial" panose="020B0604020202020204" pitchFamily="34" charset="0"/>
                  <a:sym typeface="+mn-lt"/>
                </a:rPr>
                <a:t>Quality report</a:t>
              </a:r>
              <a:endParaRPr lang="en-US" altLang="zh-CN" sz="900" b="1" dirty="0">
                <a:solidFill>
                  <a:srgbClr val="FFFFFF"/>
                </a:solidFill>
                <a:latin typeface="Arial" panose="020B0604020202020204" pitchFamily="34" charset="0"/>
                <a:cs typeface="Arial" panose="020B0604020202020204" pitchFamily="34" charset="0"/>
                <a:sym typeface="+mn-lt"/>
              </a:endParaRPr>
            </a:p>
          </p:txBody>
        </p:sp>
      </p:grpSp>
      <p:grpSp>
        <p:nvGrpSpPr>
          <p:cNvPr id="26" name="组合 25"/>
          <p:cNvGrpSpPr/>
          <p:nvPr/>
        </p:nvGrpSpPr>
        <p:grpSpPr>
          <a:xfrm>
            <a:off x="2679063" y="6064937"/>
            <a:ext cx="1215339" cy="398780"/>
            <a:chOff x="335596" y="2752155"/>
            <a:chExt cx="2014965" cy="453457"/>
          </a:xfrm>
        </p:grpSpPr>
        <p:sp>
          <p:nvSpPr>
            <p:cNvPr id="27" name="矩形: 圆角 26"/>
            <p:cNvSpPr/>
            <p:nvPr/>
          </p:nvSpPr>
          <p:spPr>
            <a:xfrm>
              <a:off x="340966" y="2856855"/>
              <a:ext cx="2009595" cy="245616"/>
            </a:xfrm>
            <a:prstGeom prst="roundRect">
              <a:avLst>
                <a:gd name="adj" fmla="val 50000"/>
              </a:avLst>
            </a:prstGeom>
            <a:gradFill>
              <a:gsLst>
                <a:gs pos="11000">
                  <a:srgbClr val="00966F"/>
                </a:gs>
                <a:gs pos="58000">
                  <a:srgbClr val="00684D"/>
                </a:gs>
              </a:gsLst>
              <a:lin ang="3600000" scaled="0"/>
            </a:gradFill>
            <a:ln>
              <a:noFill/>
            </a:ln>
          </p:spPr>
          <p:style>
            <a:lnRef idx="0">
              <a:scrgbClr r="0" g="0" b="0"/>
            </a:lnRef>
            <a:fillRef idx="0">
              <a:scrgbClr r="0" g="0" b="0"/>
            </a:fillRef>
            <a:effectRef idx="0">
              <a:scrgbClr r="0" g="0" b="0"/>
            </a:effectRef>
            <a:fontRef idx="minor">
              <a:schemeClr val="accent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9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28" name="文本框 27"/>
            <p:cNvSpPr txBox="1"/>
            <p:nvPr/>
          </p:nvSpPr>
          <p:spPr>
            <a:xfrm>
              <a:off x="335596" y="2752155"/>
              <a:ext cx="2014965" cy="453457"/>
            </a:xfrm>
            <a:prstGeom prst="rect">
              <a:avLst/>
            </a:prstGeom>
            <a:noFill/>
            <a:ln w="6350">
              <a:noFill/>
              <a:round/>
            </a:ln>
          </p:spPr>
          <p:txBody>
            <a:bodyPr wrap="none" lIns="0" tIns="0" rIns="0" bIns="0" anchor="ctr" anchorCtr="1"/>
            <a:lstStyle>
              <a:defPPr>
                <a:defRPr lang="zh-CN"/>
              </a:defPPr>
              <a:lvl1pPr>
                <a:spcBef>
                  <a:spcPts val="300"/>
                </a:spcBef>
                <a:defRPr sz="1000">
                  <a:solidFill>
                    <a:srgbClr val="FFFFFF"/>
                  </a:solidFill>
                  <a:latin typeface="Arial Black" panose="020B0A04020102090204" pitchFamily="34" charset="0"/>
                  <a:cs typeface="Arial" panose="020B0604020202020204" pitchFamily="34" charset="0"/>
                </a:defRPr>
              </a:lvl1pPr>
            </a:lstStyle>
            <a:p>
              <a:r>
                <a:rPr lang="en-US" altLang="zh-CN" sz="900" b="1" dirty="0">
                  <a:latin typeface="Arial" panose="020B0604020202020204" pitchFamily="34" charset="0"/>
                  <a:sym typeface="+mn-lt"/>
                </a:rPr>
                <a:t>Data acquisition</a:t>
              </a:r>
              <a:endParaRPr lang="en-US" altLang="zh-CN" sz="900" b="1" dirty="0">
                <a:latin typeface="Arial" panose="020B0604020202020204" pitchFamily="34" charset="0"/>
                <a:sym typeface="+mn-lt"/>
              </a:endParaRPr>
            </a:p>
          </p:txBody>
        </p:sp>
      </p:grpSp>
      <p:grpSp>
        <p:nvGrpSpPr>
          <p:cNvPr id="29" name="组合 28"/>
          <p:cNvGrpSpPr/>
          <p:nvPr/>
        </p:nvGrpSpPr>
        <p:grpSpPr>
          <a:xfrm>
            <a:off x="8265213" y="4790450"/>
            <a:ext cx="1215339" cy="398780"/>
            <a:chOff x="335596" y="2752155"/>
            <a:chExt cx="2014965" cy="453457"/>
          </a:xfrm>
        </p:grpSpPr>
        <p:sp>
          <p:nvSpPr>
            <p:cNvPr id="30" name="矩形: 圆角 29"/>
            <p:cNvSpPr/>
            <p:nvPr/>
          </p:nvSpPr>
          <p:spPr>
            <a:xfrm>
              <a:off x="340966" y="2856855"/>
              <a:ext cx="2009595" cy="245616"/>
            </a:xfrm>
            <a:prstGeom prst="roundRect">
              <a:avLst>
                <a:gd name="adj" fmla="val 50000"/>
              </a:avLst>
            </a:prstGeom>
            <a:gradFill>
              <a:gsLst>
                <a:gs pos="11000">
                  <a:srgbClr val="00966F"/>
                </a:gs>
                <a:gs pos="58000">
                  <a:srgbClr val="00684D"/>
                </a:gs>
              </a:gsLst>
              <a:lin ang="3600000" scaled="0"/>
            </a:gradFill>
            <a:ln>
              <a:noFill/>
            </a:ln>
          </p:spPr>
          <p:style>
            <a:lnRef idx="0">
              <a:scrgbClr r="0" g="0" b="0"/>
            </a:lnRef>
            <a:fillRef idx="0">
              <a:scrgbClr r="0" g="0" b="0"/>
            </a:fillRef>
            <a:effectRef idx="0">
              <a:scrgbClr r="0" g="0" b="0"/>
            </a:effectRef>
            <a:fontRef idx="minor">
              <a:schemeClr val="accent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9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31" name="文本框 30"/>
            <p:cNvSpPr txBox="1"/>
            <p:nvPr/>
          </p:nvSpPr>
          <p:spPr>
            <a:xfrm>
              <a:off x="335596" y="2752155"/>
              <a:ext cx="2014965" cy="453457"/>
            </a:xfrm>
            <a:prstGeom prst="rect">
              <a:avLst/>
            </a:prstGeom>
            <a:noFill/>
            <a:ln w="6350">
              <a:noFill/>
              <a:round/>
            </a:ln>
          </p:spPr>
          <p:txBody>
            <a:bodyPr wrap="none" lIns="0" tIns="0" rIns="0" bIns="0" anchor="ctr" anchorCtr="1"/>
            <a:lstStyle>
              <a:defPPr>
                <a:defRPr lang="zh-CN"/>
              </a:defPPr>
              <a:lvl1pPr>
                <a:spcBef>
                  <a:spcPts val="300"/>
                </a:spcBef>
                <a:defRPr sz="1000">
                  <a:solidFill>
                    <a:srgbClr val="FFFFFF"/>
                  </a:solidFill>
                  <a:latin typeface="Arial Black" panose="020B0A04020102090204" pitchFamily="34" charset="0"/>
                  <a:cs typeface="Arial" panose="020B0604020202020204" pitchFamily="34" charset="0"/>
                </a:defRPr>
              </a:lvl1pPr>
            </a:lstStyle>
            <a:p>
              <a:pPr algn="ctr"/>
              <a:r>
                <a:rPr lang="en-US" altLang="zh-CN" sz="900" b="1" dirty="0">
                  <a:solidFill>
                    <a:srgbClr val="FFFFFF"/>
                  </a:solidFill>
                  <a:latin typeface="Arial" panose="020B0604020202020204" pitchFamily="34" charset="0"/>
                  <a:cs typeface="Arial" panose="020B0604020202020204" pitchFamily="34" charset="0"/>
                  <a:sym typeface="+mn-ea"/>
                </a:rPr>
                <a:t>SPC </a:t>
              </a:r>
              <a:r>
                <a:rPr lang="en-US" altLang="zh-CN" sz="900" b="1" dirty="0">
                  <a:solidFill>
                    <a:srgbClr val="FFFFFF"/>
                  </a:solidFill>
                  <a:latin typeface="Arial" panose="020B0604020202020204" pitchFamily="34" charset="0"/>
                  <a:cs typeface="Arial" panose="020B0604020202020204" pitchFamily="34" charset="0"/>
                  <a:sym typeface="+mn-lt"/>
                </a:rPr>
                <a:t>analysis</a:t>
              </a:r>
              <a:endParaRPr lang="en-US" altLang="zh-CN" sz="900" b="1" dirty="0">
                <a:solidFill>
                  <a:srgbClr val="FFFFFF"/>
                </a:solidFill>
                <a:latin typeface="Arial" panose="020B0604020202020204" pitchFamily="34" charset="0"/>
                <a:cs typeface="Arial" panose="020B0604020202020204" pitchFamily="34" charset="0"/>
                <a:sym typeface="+mn-lt"/>
              </a:endParaRPr>
            </a:p>
          </p:txBody>
        </p:sp>
      </p:grpSp>
      <p:sp>
        <p:nvSpPr>
          <p:cNvPr id="32" name="矩形 31"/>
          <p:cNvSpPr/>
          <p:nvPr/>
        </p:nvSpPr>
        <p:spPr>
          <a:xfrm>
            <a:off x="4595813" y="4052888"/>
            <a:ext cx="146266" cy="156990"/>
          </a:xfrm>
          <a:prstGeom prst="rect">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33" name="组合 32"/>
          <p:cNvGrpSpPr/>
          <p:nvPr/>
        </p:nvGrpSpPr>
        <p:grpSpPr>
          <a:xfrm>
            <a:off x="7326654" y="3325684"/>
            <a:ext cx="1215339" cy="398780"/>
            <a:chOff x="335596" y="2719995"/>
            <a:chExt cx="2014965" cy="453457"/>
          </a:xfrm>
        </p:grpSpPr>
        <p:sp>
          <p:nvSpPr>
            <p:cNvPr id="34" name="矩形: 圆角 33"/>
            <p:cNvSpPr/>
            <p:nvPr/>
          </p:nvSpPr>
          <p:spPr>
            <a:xfrm>
              <a:off x="340966" y="2856855"/>
              <a:ext cx="2009595" cy="245616"/>
            </a:xfrm>
            <a:prstGeom prst="roundRect">
              <a:avLst>
                <a:gd name="adj" fmla="val 50000"/>
              </a:avLst>
            </a:prstGeom>
            <a:gradFill>
              <a:gsLst>
                <a:gs pos="11000">
                  <a:srgbClr val="00966F"/>
                </a:gs>
                <a:gs pos="58000">
                  <a:srgbClr val="00684D"/>
                </a:gs>
              </a:gsLst>
              <a:lin ang="3600000" scaled="0"/>
            </a:gradFill>
            <a:ln>
              <a:noFill/>
            </a:ln>
          </p:spPr>
          <p:style>
            <a:lnRef idx="0">
              <a:scrgbClr r="0" g="0" b="0"/>
            </a:lnRef>
            <a:fillRef idx="0">
              <a:scrgbClr r="0" g="0" b="0"/>
            </a:fillRef>
            <a:effectRef idx="0">
              <a:scrgbClr r="0" g="0" b="0"/>
            </a:effectRef>
            <a:fontRef idx="minor">
              <a:schemeClr val="accent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9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35" name="文本框 34"/>
            <p:cNvSpPr txBox="1"/>
            <p:nvPr/>
          </p:nvSpPr>
          <p:spPr>
            <a:xfrm>
              <a:off x="335596" y="2719995"/>
              <a:ext cx="2014965" cy="453457"/>
            </a:xfrm>
            <a:prstGeom prst="rect">
              <a:avLst/>
            </a:prstGeom>
            <a:noFill/>
            <a:ln w="6350">
              <a:noFill/>
              <a:round/>
            </a:ln>
          </p:spPr>
          <p:txBody>
            <a:bodyPr wrap="none" lIns="0" tIns="0" rIns="0" bIns="0" anchor="ctr" anchorCtr="1"/>
            <a:lstStyle>
              <a:defPPr>
                <a:defRPr lang="zh-CN"/>
              </a:defPPr>
              <a:lvl1pPr>
                <a:spcBef>
                  <a:spcPts val="300"/>
                </a:spcBef>
                <a:defRPr sz="1000">
                  <a:solidFill>
                    <a:srgbClr val="FFFFFF"/>
                  </a:solidFill>
                  <a:latin typeface="Arial Black" panose="020B0A04020102090204" pitchFamily="34" charset="0"/>
                  <a:cs typeface="Arial" panose="020B0604020202020204" pitchFamily="34" charset="0"/>
                </a:defRPr>
              </a:lvl1pPr>
            </a:lstStyle>
            <a:p>
              <a:pPr algn="ctr">
                <a:lnSpc>
                  <a:spcPct val="150000"/>
                </a:lnSpc>
                <a:defRPr/>
              </a:pPr>
              <a:r>
                <a:rPr lang="en-US" altLang="zh-CN" sz="900" b="1" dirty="0">
                  <a:solidFill>
                    <a:srgbClr val="FFFFFF"/>
                  </a:solidFill>
                  <a:latin typeface="Arial" panose="020B0604020202020204" pitchFamily="34" charset="0"/>
                  <a:cs typeface="Arial" panose="020B0604020202020204" pitchFamily="34" charset="0"/>
                  <a:sym typeface="+mn-lt"/>
                </a:rPr>
                <a:t>Data management</a:t>
              </a:r>
              <a:endParaRPr lang="en-US" altLang="zh-CN" sz="900" b="1" dirty="0">
                <a:solidFill>
                  <a:srgbClr val="FFFFFF"/>
                </a:solidFill>
                <a:latin typeface="Arial" panose="020B0604020202020204" pitchFamily="34" charset="0"/>
                <a:cs typeface="Arial" panose="020B0604020202020204" pitchFamily="34" charset="0"/>
                <a:sym typeface="+mn-lt"/>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592" y="0"/>
            <a:ext cx="12191407" cy="6858000"/>
            <a:chOff x="592" y="0"/>
            <a:chExt cx="12191407" cy="6858000"/>
          </a:xfrm>
        </p:grpSpPr>
        <p:pic>
          <p:nvPicPr>
            <p:cNvPr id="9" name="图片 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592" y="0"/>
              <a:ext cx="12190815" cy="6858000"/>
            </a:xfrm>
            <a:prstGeom prst="rect">
              <a:avLst/>
            </a:prstGeom>
          </p:spPr>
        </p:pic>
        <p:sp>
          <p:nvSpPr>
            <p:cNvPr id="10" name="矩形: 圆角 9"/>
            <p:cNvSpPr/>
            <p:nvPr/>
          </p:nvSpPr>
          <p:spPr>
            <a:xfrm>
              <a:off x="10677525" y="361913"/>
              <a:ext cx="1514474" cy="438150"/>
            </a:xfrm>
            <a:prstGeom prst="roundRect">
              <a:avLst>
                <a:gd name="adj" fmla="val 0"/>
              </a:avLst>
            </a:prstGeom>
            <a:gradFill>
              <a:gsLst>
                <a:gs pos="0">
                  <a:srgbClr val="00956E"/>
                </a:gs>
                <a:gs pos="100000">
                  <a:srgbClr val="00684D"/>
                </a:gs>
              </a:gsLst>
              <a:lin ang="21594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72158" y="473742"/>
              <a:ext cx="872101" cy="214492"/>
            </a:xfrm>
            <a:prstGeom prst="rect">
              <a:avLst/>
            </a:prstGeom>
          </p:spPr>
        </p:pic>
        <p:sp>
          <p:nvSpPr>
            <p:cNvPr id="16" name="矩形 15"/>
            <p:cNvSpPr/>
            <p:nvPr/>
          </p:nvSpPr>
          <p:spPr>
            <a:xfrm>
              <a:off x="654426" y="724463"/>
              <a:ext cx="46800" cy="492854"/>
            </a:xfrm>
            <a:prstGeom prst="rect">
              <a:avLst/>
            </a:prstGeom>
            <a:solidFill>
              <a:srgbClr val="0068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100" name="矩形: 圆角 99"/>
          <p:cNvSpPr/>
          <p:nvPr/>
        </p:nvSpPr>
        <p:spPr>
          <a:xfrm>
            <a:off x="463620" y="1744590"/>
            <a:ext cx="11249521" cy="2733421"/>
          </a:xfrm>
          <a:prstGeom prst="roundRect">
            <a:avLst>
              <a:gd name="adj" fmla="val 2125"/>
            </a:avLst>
          </a:prstGeom>
          <a:solidFill>
            <a:srgbClr val="E2EDE9"/>
          </a:solidFill>
          <a:ln>
            <a:noFill/>
          </a:ln>
          <a:effectLst>
            <a:outerShdw blurRad="50800" dist="50800" dir="2040000" sx="1000" sy="1000" algn="ctr" rotWithShape="0">
              <a:srgbClr val="000000">
                <a:alpha val="20000"/>
              </a:srgbClr>
            </a:outerShdw>
          </a:effectLst>
        </p:spPr>
        <p:style>
          <a:lnRef idx="0">
            <a:scrgbClr r="0" g="0" b="0"/>
          </a:lnRef>
          <a:fillRef idx="0">
            <a:scrgbClr r="0" g="0" b="0"/>
          </a:fillRef>
          <a:effectRef idx="0">
            <a:scrgbClr r="0" g="0" b="0"/>
          </a:effectRef>
          <a:fontRef idx="minor">
            <a:schemeClr val="accent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69" name="矩形: 圆角 68"/>
          <p:cNvSpPr/>
          <p:nvPr/>
        </p:nvSpPr>
        <p:spPr>
          <a:xfrm>
            <a:off x="471240" y="3617243"/>
            <a:ext cx="11249521" cy="2878844"/>
          </a:xfrm>
          <a:prstGeom prst="roundRect">
            <a:avLst>
              <a:gd name="adj" fmla="val 2125"/>
            </a:avLst>
          </a:prstGeom>
          <a:solidFill>
            <a:srgbClr val="FFFFFF"/>
          </a:solidFill>
          <a:ln>
            <a:noFill/>
          </a:ln>
          <a:effectLst>
            <a:outerShdw blurRad="50800" dist="50800" dir="2040000" algn="ctr" rotWithShape="0">
              <a:srgbClr val="000000">
                <a:alpha val="20000"/>
              </a:srgbClr>
            </a:outerShdw>
          </a:effectLst>
        </p:spPr>
        <p:style>
          <a:lnRef idx="0">
            <a:scrgbClr r="0" g="0" b="0"/>
          </a:lnRef>
          <a:fillRef idx="0">
            <a:scrgbClr r="0" g="0" b="0"/>
          </a:fillRef>
          <a:effectRef idx="0">
            <a:scrgbClr r="0" g="0" b="0"/>
          </a:effectRef>
          <a:fontRef idx="minor">
            <a:schemeClr val="accent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20" name="标题 1"/>
          <p:cNvSpPr txBox="1"/>
          <p:nvPr/>
        </p:nvSpPr>
        <p:spPr>
          <a:xfrm>
            <a:off x="656633" y="2294691"/>
            <a:ext cx="3044190" cy="646331"/>
          </a:xfrm>
          <a:prstGeom prst="rect">
            <a:avLst/>
          </a:prstGeom>
          <a:noFill/>
        </p:spPr>
        <p:txBody>
          <a:bodyPr wrap="square" rtlCol="0">
            <a:spAutoFit/>
          </a:bodyPr>
          <a:lstStyle>
            <a:defPPr>
              <a:defRPr lang="zh-CN"/>
            </a:defPPr>
            <a:lvl1pPr algn="ctr">
              <a:defRPr sz="900" b="0" kern="0">
                <a:latin typeface="Arial" panose="020B0604020202020204" pitchFamily="34" charset="0"/>
                <a:ea typeface="思源黑体 CN Medium" panose="020B0600000000000000" pitchFamily="34" charset="-122"/>
                <a:cs typeface="Arial" panose="020B0604020202020204" pitchFamily="34" charset="0"/>
              </a:defRPr>
            </a:lvl1pPr>
            <a:lvl2pPr algn="ctr" rtl="0" eaLnBrk="0" fontAlgn="base" hangingPunct="0">
              <a:spcBef>
                <a:spcPct val="0"/>
              </a:spcBef>
              <a:spcAft>
                <a:spcPct val="0"/>
              </a:spcAft>
              <a:defRPr sz="4400">
                <a:solidFill>
                  <a:schemeClr val="tx2"/>
                </a:solidFill>
                <a:latin typeface="Arial" panose="020B0604020202020204" pitchFamily="34" charset="0"/>
                <a:ea typeface="MS PGothic" panose="020B0600070205080204" pitchFamily="34" charset="-128"/>
              </a:defRPr>
            </a:lvl2pPr>
            <a:lvl3pPr algn="ctr" rtl="0" eaLnBrk="0" fontAlgn="base" hangingPunct="0">
              <a:spcBef>
                <a:spcPct val="0"/>
              </a:spcBef>
              <a:spcAft>
                <a:spcPct val="0"/>
              </a:spcAft>
              <a:defRPr sz="4400">
                <a:solidFill>
                  <a:schemeClr val="tx2"/>
                </a:solidFill>
                <a:latin typeface="Arial" panose="020B0604020202020204" pitchFamily="34" charset="0"/>
                <a:ea typeface="MS PGothic" panose="020B0600070205080204" pitchFamily="34" charset="-128"/>
              </a:defRPr>
            </a:lvl3pPr>
            <a:lvl4pPr algn="ctr" rtl="0" eaLnBrk="0" fontAlgn="base" hangingPunct="0">
              <a:spcBef>
                <a:spcPct val="0"/>
              </a:spcBef>
              <a:spcAft>
                <a:spcPct val="0"/>
              </a:spcAft>
              <a:defRPr sz="4400">
                <a:solidFill>
                  <a:schemeClr val="tx2"/>
                </a:solidFill>
                <a:latin typeface="Arial" panose="020B0604020202020204" pitchFamily="34" charset="0"/>
                <a:ea typeface="MS PGothic" panose="020B0600070205080204" pitchFamily="34" charset="-128"/>
              </a:defRPr>
            </a:lvl4pPr>
            <a:lvl5pPr algn="ctr" rtl="0" eaLnBrk="0" fontAlgn="base" hangingPunct="0">
              <a:spcBef>
                <a:spcPct val="0"/>
              </a:spcBef>
              <a:spcAft>
                <a:spcPct val="0"/>
              </a:spcAft>
              <a:defRPr sz="4400">
                <a:solidFill>
                  <a:schemeClr val="tx2"/>
                </a:solidFill>
                <a:latin typeface="Arial" panose="020B0604020202020204" pitchFamily="34" charset="0"/>
                <a:ea typeface="MS PGothic" panose="020B0600070205080204" pitchFamily="34" charset="-128"/>
              </a:defRPr>
            </a:lvl5pPr>
            <a:lvl6pPr marL="457200" algn="ctr" rtl="0" eaLnBrk="1" fontAlgn="base" hangingPunct="1">
              <a:spcBef>
                <a:spcPct val="0"/>
              </a:spcBef>
              <a:spcAft>
                <a:spcPct val="0"/>
              </a:spcAft>
              <a:defRPr sz="4400">
                <a:solidFill>
                  <a:schemeClr val="tx2"/>
                </a:solidFill>
                <a:latin typeface="Arial" panose="020B0604020202020204" pitchFamily="34" charset="0"/>
                <a:ea typeface="MS PGothic" panose="020B0600070205080204" pitchFamily="34" charset="-128"/>
              </a:defRPr>
            </a:lvl6pPr>
            <a:lvl7pPr marL="914400" algn="ctr" rtl="0" eaLnBrk="1" fontAlgn="base" hangingPunct="1">
              <a:spcBef>
                <a:spcPct val="0"/>
              </a:spcBef>
              <a:spcAft>
                <a:spcPct val="0"/>
              </a:spcAft>
              <a:defRPr sz="4400">
                <a:solidFill>
                  <a:schemeClr val="tx2"/>
                </a:solidFill>
                <a:latin typeface="Arial" panose="020B0604020202020204" pitchFamily="34" charset="0"/>
                <a:ea typeface="MS PGothic" panose="020B0600070205080204" pitchFamily="34" charset="-128"/>
              </a:defRPr>
            </a:lvl7pPr>
            <a:lvl8pPr marL="1371600" algn="ctr" rtl="0" eaLnBrk="1" fontAlgn="base" hangingPunct="1">
              <a:spcBef>
                <a:spcPct val="0"/>
              </a:spcBef>
              <a:spcAft>
                <a:spcPct val="0"/>
              </a:spcAft>
              <a:defRPr sz="4400">
                <a:solidFill>
                  <a:schemeClr val="tx2"/>
                </a:solidFill>
                <a:latin typeface="Arial" panose="020B0604020202020204" pitchFamily="34" charset="0"/>
                <a:ea typeface="MS PGothic" panose="020B0600070205080204" pitchFamily="34" charset="-128"/>
              </a:defRPr>
            </a:lvl8pPr>
            <a:lvl9pPr marL="1828800" algn="ctr" rtl="0" eaLnBrk="1" fontAlgn="base" hangingPunct="1">
              <a:spcBef>
                <a:spcPct val="0"/>
              </a:spcBef>
              <a:spcAft>
                <a:spcPct val="0"/>
              </a:spcAft>
              <a:defRPr sz="4400">
                <a:solidFill>
                  <a:schemeClr val="tx2"/>
                </a:solidFill>
                <a:latin typeface="Arial" panose="020B0604020202020204" pitchFamily="34" charset="0"/>
                <a:ea typeface="MS PGothic" panose="020B0600070205080204" pitchFamily="34" charset="-128"/>
              </a:defRPr>
            </a:lvl9pPr>
          </a:lstStyle>
          <a:p>
            <a:pPr marL="90170" indent="-90170" algn="l"/>
            <a:r>
              <a:rPr lang="en-US" altLang="zh-CN" dirty="0"/>
              <a:t>Support multiple data acquisition methods:</a:t>
            </a:r>
            <a:endParaRPr lang="en-US" altLang="zh-CN" dirty="0"/>
          </a:p>
          <a:p>
            <a:pPr marL="90170" indent="-90170" algn="l">
              <a:buFont typeface="Arial" panose="020B0604020202020204" pitchFamily="34" charset="0"/>
              <a:buChar char="•"/>
            </a:pPr>
            <a:r>
              <a:rPr lang="en-US" altLang="zh-CN" dirty="0"/>
              <a:t>Manual input: data input with keyboard</a:t>
            </a:r>
            <a:endParaRPr lang="en-US" altLang="zh-CN" dirty="0"/>
          </a:p>
          <a:p>
            <a:pPr marL="90170" indent="-90170" algn="l">
              <a:buFont typeface="Arial" panose="020B0604020202020204" pitchFamily="34" charset="0"/>
              <a:buChar char="•"/>
            </a:pPr>
            <a:r>
              <a:rPr lang="en-US" altLang="zh-CN" dirty="0"/>
              <a:t>Data transfer: data collection with data output cable</a:t>
            </a:r>
            <a:endParaRPr lang="en-US" altLang="zh-CN" dirty="0"/>
          </a:p>
          <a:p>
            <a:pPr marL="90170" indent="-90170" algn="l"/>
            <a:r>
              <a:rPr lang="en-US" altLang="zh-CN" dirty="0"/>
              <a:t>   </a:t>
            </a:r>
            <a:endParaRPr lang="en-US" altLang="zh-CN" dirty="0"/>
          </a:p>
        </p:txBody>
      </p:sp>
      <p:sp>
        <p:nvSpPr>
          <p:cNvPr id="105" name="矩形 104"/>
          <p:cNvSpPr/>
          <p:nvPr/>
        </p:nvSpPr>
        <p:spPr>
          <a:xfrm>
            <a:off x="3582857" y="2967254"/>
            <a:ext cx="1745997" cy="349463"/>
          </a:xfrm>
          <a:prstGeom prst="rect">
            <a:avLst/>
          </a:prstGeom>
          <a:gradFill>
            <a:gsLst>
              <a:gs pos="11000">
                <a:srgbClr val="00966F"/>
              </a:gs>
              <a:gs pos="58000">
                <a:srgbClr val="00684D"/>
              </a:gs>
            </a:gsLst>
            <a:lin ang="17400000" scaled="0"/>
          </a:gradFill>
          <a:ln>
            <a:noFill/>
          </a:ln>
        </p:spPr>
        <p:style>
          <a:lnRef idx="0">
            <a:scrgbClr r="0" g="0" b="0"/>
          </a:lnRef>
          <a:fillRef idx="0">
            <a:scrgbClr r="0" g="0" b="0"/>
          </a:fillRef>
          <a:effectRef idx="0">
            <a:scrgbClr r="0" g="0" b="0"/>
          </a:effectRef>
          <a:fontRef idx="minor">
            <a:schemeClr val="accent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pic>
        <p:nvPicPr>
          <p:cNvPr id="22" name="图片 21" descr="01-01——1-6 管理分析软件   中文.png"/>
          <p:cNvPicPr>
            <a:picLocks noChangeAspect="1"/>
          </p:cNvPicPr>
          <p:nvPr/>
        </p:nvPicPr>
        <p:blipFill rotWithShape="1">
          <a:blip r:embed="rId3"/>
          <a:srcRect l="625" t="21986" r="943" b="33178"/>
          <a:stretch>
            <a:fillRect/>
          </a:stretch>
        </p:blipFill>
        <p:spPr>
          <a:xfrm>
            <a:off x="3584406" y="2024311"/>
            <a:ext cx="1744448" cy="946917"/>
          </a:xfrm>
          <a:prstGeom prst="rect">
            <a:avLst/>
          </a:prstGeom>
        </p:spPr>
      </p:pic>
      <p:sp>
        <p:nvSpPr>
          <p:cNvPr id="101" name="文本框 100"/>
          <p:cNvSpPr txBox="1"/>
          <p:nvPr/>
        </p:nvSpPr>
        <p:spPr>
          <a:xfrm>
            <a:off x="3620107" y="3036019"/>
            <a:ext cx="1684061" cy="230832"/>
          </a:xfrm>
          <a:prstGeom prst="rect">
            <a:avLst/>
          </a:prstGeom>
          <a:noFill/>
        </p:spPr>
        <p:txBody>
          <a:bodyPr wrap="square" rtlCol="0">
            <a:spAutoFit/>
          </a:bodyPr>
          <a:lstStyle/>
          <a:p>
            <a:pPr algn="ctr"/>
            <a:r>
              <a:rPr lang="en-US" altLang="zh-CN" sz="900" b="1" dirty="0">
                <a:solidFill>
                  <a:srgbClr val="FFFFFF"/>
                </a:solidFill>
                <a:latin typeface="Arial" panose="020B0604020202020204" pitchFamily="34" charset="0"/>
                <a:cs typeface="Arial" panose="020B0604020202020204" pitchFamily="34" charset="0"/>
                <a:sym typeface="+mn-ea"/>
              </a:rPr>
              <a:t>Manual Input</a:t>
            </a:r>
            <a:endParaRPr lang="en-US" altLang="zh-CN" sz="900" b="1" dirty="0">
              <a:solidFill>
                <a:srgbClr val="FFFFFF"/>
              </a:solidFill>
              <a:latin typeface="Arial" panose="020B0604020202020204" pitchFamily="34" charset="0"/>
              <a:cs typeface="Arial" panose="020B0604020202020204" pitchFamily="34" charset="0"/>
              <a:sym typeface="+mn-ea"/>
            </a:endParaRPr>
          </a:p>
        </p:txBody>
      </p:sp>
      <p:pic>
        <p:nvPicPr>
          <p:cNvPr id="23" name="图片 22" descr="01-01——1-6 管理分析软件   中文.png"/>
          <p:cNvPicPr>
            <a:picLocks noChangeAspect="1"/>
          </p:cNvPicPr>
          <p:nvPr/>
        </p:nvPicPr>
        <p:blipFill rotWithShape="1">
          <a:blip r:embed="rId4" cstate="print"/>
          <a:srcRect l="864" t="2820" r="1219" b="17471"/>
          <a:stretch>
            <a:fillRect/>
          </a:stretch>
        </p:blipFill>
        <p:spPr>
          <a:xfrm>
            <a:off x="5394799" y="2352133"/>
            <a:ext cx="2480984" cy="972212"/>
          </a:xfrm>
          <a:prstGeom prst="rect">
            <a:avLst/>
          </a:prstGeom>
        </p:spPr>
      </p:pic>
      <p:sp>
        <p:nvSpPr>
          <p:cNvPr id="107" name="矩形 106"/>
          <p:cNvSpPr/>
          <p:nvPr/>
        </p:nvSpPr>
        <p:spPr>
          <a:xfrm>
            <a:off x="5400432" y="2028834"/>
            <a:ext cx="2474123" cy="323299"/>
          </a:xfrm>
          <a:prstGeom prst="rect">
            <a:avLst/>
          </a:prstGeom>
          <a:gradFill>
            <a:gsLst>
              <a:gs pos="11000">
                <a:srgbClr val="00966F"/>
              </a:gs>
              <a:gs pos="58000">
                <a:srgbClr val="00684D"/>
              </a:gs>
            </a:gsLst>
            <a:lin ang="3600000" scaled="0"/>
          </a:gradFill>
          <a:ln>
            <a:noFill/>
          </a:ln>
        </p:spPr>
        <p:style>
          <a:lnRef idx="0">
            <a:scrgbClr r="0" g="0" b="0"/>
          </a:lnRef>
          <a:fillRef idx="0">
            <a:scrgbClr r="0" g="0" b="0"/>
          </a:fillRef>
          <a:effectRef idx="0">
            <a:scrgbClr r="0" g="0" b="0"/>
          </a:effectRef>
          <a:fontRef idx="minor">
            <a:schemeClr val="accent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02" name="文本框 101"/>
          <p:cNvSpPr txBox="1"/>
          <p:nvPr/>
        </p:nvSpPr>
        <p:spPr>
          <a:xfrm>
            <a:off x="5399205" y="2080344"/>
            <a:ext cx="2475350" cy="230832"/>
          </a:xfrm>
          <a:prstGeom prst="rect">
            <a:avLst/>
          </a:prstGeom>
          <a:noFill/>
        </p:spPr>
        <p:txBody>
          <a:bodyPr wrap="square" rtlCol="0">
            <a:spAutoFit/>
          </a:bodyPr>
          <a:lstStyle>
            <a:defPPr>
              <a:defRPr lang="zh-CN"/>
            </a:defPPr>
            <a:lvl1pPr algn="ctr">
              <a:defRPr sz="900" b="1">
                <a:solidFill>
                  <a:srgbClr val="FFFFFF"/>
                </a:solidFill>
                <a:latin typeface="Arial" panose="020B0604020202020204" pitchFamily="34" charset="0"/>
                <a:cs typeface="Arial" panose="020B0604020202020204" pitchFamily="34" charset="0"/>
              </a:defRPr>
            </a:lvl1pPr>
          </a:lstStyle>
          <a:p>
            <a:r>
              <a:rPr lang="en-US" altLang="zh-CN" dirty="0">
                <a:sym typeface="+mn-ea"/>
              </a:rPr>
              <a:t>Data Transmission</a:t>
            </a:r>
            <a:endParaRPr lang="en-US" altLang="zh-CN" dirty="0">
              <a:sym typeface="+mn-ea"/>
            </a:endParaRPr>
          </a:p>
        </p:txBody>
      </p:sp>
      <p:sp>
        <p:nvSpPr>
          <p:cNvPr id="13" name="矩形 12"/>
          <p:cNvSpPr/>
          <p:nvPr/>
        </p:nvSpPr>
        <p:spPr>
          <a:xfrm>
            <a:off x="7966413" y="2028834"/>
            <a:ext cx="3544206" cy="1097265"/>
          </a:xfrm>
          <a:prstGeom prst="rect">
            <a:avLst/>
          </a:prstGeom>
          <a:solidFill>
            <a:srgbClr val="FFFFFF"/>
          </a:solidFill>
          <a:ln>
            <a:noFill/>
          </a:ln>
        </p:spPr>
        <p:style>
          <a:lnRef idx="2">
            <a:schemeClr val="dk1"/>
          </a:lnRef>
          <a:fillRef idx="1">
            <a:schemeClr val="lt1"/>
          </a:fillRef>
          <a:effectRef idx="0">
            <a:schemeClr val="dk1"/>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10" name="矩形 109"/>
          <p:cNvSpPr/>
          <p:nvPr/>
        </p:nvSpPr>
        <p:spPr>
          <a:xfrm>
            <a:off x="7966413" y="3006656"/>
            <a:ext cx="3544206" cy="323299"/>
          </a:xfrm>
          <a:prstGeom prst="rect">
            <a:avLst/>
          </a:prstGeom>
          <a:gradFill>
            <a:gsLst>
              <a:gs pos="11000">
                <a:srgbClr val="00966F"/>
              </a:gs>
              <a:gs pos="58000">
                <a:srgbClr val="00684D"/>
              </a:gs>
            </a:gsLst>
            <a:lin ang="3600000" scaled="0"/>
          </a:gradFill>
          <a:ln>
            <a:noFill/>
          </a:ln>
        </p:spPr>
        <p:style>
          <a:lnRef idx="0">
            <a:scrgbClr r="0" g="0" b="0"/>
          </a:lnRef>
          <a:fillRef idx="0">
            <a:scrgbClr r="0" g="0" b="0"/>
          </a:fillRef>
          <a:effectRef idx="0">
            <a:scrgbClr r="0" g="0" b="0"/>
          </a:effectRef>
          <a:fontRef idx="minor">
            <a:schemeClr val="accent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03" name="文本框 102"/>
          <p:cNvSpPr txBox="1"/>
          <p:nvPr/>
        </p:nvSpPr>
        <p:spPr>
          <a:xfrm>
            <a:off x="8011373" y="2981434"/>
            <a:ext cx="3499246" cy="369332"/>
          </a:xfrm>
          <a:prstGeom prst="rect">
            <a:avLst/>
          </a:prstGeom>
          <a:noFill/>
        </p:spPr>
        <p:txBody>
          <a:bodyPr wrap="square" rtlCol="0">
            <a:spAutoFit/>
          </a:bodyPr>
          <a:lstStyle>
            <a:defPPr>
              <a:defRPr lang="zh-CN"/>
            </a:defPPr>
            <a:lvl1pPr algn="ctr">
              <a:defRPr sz="900" b="1">
                <a:solidFill>
                  <a:srgbClr val="FFFFFF"/>
                </a:solidFill>
                <a:latin typeface="Arial" panose="020B0604020202020204" pitchFamily="34" charset="0"/>
                <a:cs typeface="Arial" panose="020B0604020202020204" pitchFamily="34" charset="0"/>
              </a:defRPr>
            </a:lvl1pPr>
          </a:lstStyle>
          <a:p>
            <a:r>
              <a:rPr lang="en-US" altLang="zh-CN" dirty="0">
                <a:sym typeface="+mn-ea"/>
              </a:rPr>
              <a:t>Drawing-guided measurement, and acquisition </a:t>
            </a:r>
            <a:endParaRPr lang="en-US" altLang="zh-CN" dirty="0">
              <a:sym typeface="+mn-ea"/>
            </a:endParaRPr>
          </a:p>
          <a:p>
            <a:r>
              <a:rPr lang="en-US" altLang="zh-CN" dirty="0">
                <a:sym typeface="+mn-ea"/>
              </a:rPr>
              <a:t>data of m</a:t>
            </a:r>
            <a:r>
              <a:rPr lang="en-US" altLang="zh-CN" dirty="0"/>
              <a:t>easuring tools </a:t>
            </a:r>
            <a:endParaRPr lang="en-US" altLang="zh-CN" dirty="0">
              <a:sym typeface="+mn-ea"/>
            </a:endParaRPr>
          </a:p>
        </p:txBody>
      </p:sp>
      <p:cxnSp>
        <p:nvCxnSpPr>
          <p:cNvPr id="14" name="直接连接符 13"/>
          <p:cNvCxnSpPr/>
          <p:nvPr/>
        </p:nvCxnSpPr>
        <p:spPr bwMode="auto">
          <a:xfrm>
            <a:off x="3488796" y="4311098"/>
            <a:ext cx="2241019" cy="0"/>
          </a:xfrm>
          <a:prstGeom prst="line">
            <a:avLst/>
          </a:prstGeom>
          <a:solidFill>
            <a:srgbClr val="808000"/>
          </a:solidFill>
          <a:ln w="6350" cap="flat" cmpd="sng" algn="ctr">
            <a:solidFill>
              <a:schemeClr val="tx1">
                <a:lumMod val="75000"/>
                <a:lumOff val="25000"/>
              </a:schemeClr>
            </a:solidFill>
            <a:prstDash val="solid"/>
            <a:round/>
            <a:headEnd type="none" w="med" len="med"/>
            <a:tailEnd type="none" w="med" len="med"/>
          </a:ln>
        </p:spPr>
      </p:cxnSp>
      <p:sp>
        <p:nvSpPr>
          <p:cNvPr id="27" name="文本框 9"/>
          <p:cNvSpPr txBox="1"/>
          <p:nvPr/>
        </p:nvSpPr>
        <p:spPr>
          <a:xfrm>
            <a:off x="6199618" y="4370324"/>
            <a:ext cx="2861145" cy="784830"/>
          </a:xfrm>
          <a:prstGeom prst="rect">
            <a:avLst/>
          </a:prstGeom>
          <a:noFill/>
        </p:spPr>
        <p:txBody>
          <a:bodyPr wrap="square" rtlCol="0">
            <a:spAutoFit/>
          </a:bodyPr>
          <a:lstStyle>
            <a:defPPr>
              <a:defRPr lang="zh-CN"/>
            </a:defPPr>
            <a:lvl1pPr indent="0">
              <a:defRPr sz="900" b="0" kern="0">
                <a:latin typeface="Arial" panose="020B0604020202020204" pitchFamily="34" charset="0"/>
                <a:ea typeface="思源黑体 CN Medium" panose="020B0600000000000000" pitchFamily="34" charset="-122"/>
                <a:cs typeface="Arial" panose="020B0604020202020204" pitchFamily="34" charset="0"/>
              </a:defRPr>
            </a:lvl1pPr>
            <a:lvl2pPr algn="ctr" eaLnBrk="0" fontAlgn="base" hangingPunct="0">
              <a:spcBef>
                <a:spcPct val="0"/>
              </a:spcBef>
              <a:spcAft>
                <a:spcPct val="0"/>
              </a:spcAft>
              <a:defRPr sz="4400">
                <a:solidFill>
                  <a:schemeClr val="tx2"/>
                </a:solidFill>
                <a:latin typeface="Arial" panose="020B0604020202020204" pitchFamily="34" charset="0"/>
                <a:ea typeface="MS PGothic" panose="020B0600070205080204" pitchFamily="34" charset="-128"/>
              </a:defRPr>
            </a:lvl2pPr>
            <a:lvl3pPr algn="ctr" eaLnBrk="0" fontAlgn="base" hangingPunct="0">
              <a:spcBef>
                <a:spcPct val="0"/>
              </a:spcBef>
              <a:spcAft>
                <a:spcPct val="0"/>
              </a:spcAft>
              <a:defRPr sz="4400">
                <a:solidFill>
                  <a:schemeClr val="tx2"/>
                </a:solidFill>
                <a:latin typeface="Arial" panose="020B0604020202020204" pitchFamily="34" charset="0"/>
                <a:ea typeface="MS PGothic" panose="020B0600070205080204" pitchFamily="34" charset="-128"/>
              </a:defRPr>
            </a:lvl3pPr>
            <a:lvl4pPr algn="ctr" eaLnBrk="0" fontAlgn="base" hangingPunct="0">
              <a:spcBef>
                <a:spcPct val="0"/>
              </a:spcBef>
              <a:spcAft>
                <a:spcPct val="0"/>
              </a:spcAft>
              <a:defRPr sz="4400">
                <a:solidFill>
                  <a:schemeClr val="tx2"/>
                </a:solidFill>
                <a:latin typeface="Arial" panose="020B0604020202020204" pitchFamily="34" charset="0"/>
                <a:ea typeface="MS PGothic" panose="020B0600070205080204" pitchFamily="34" charset="-128"/>
              </a:defRPr>
            </a:lvl4pPr>
            <a:lvl5pPr algn="ctr" eaLnBrk="0" fontAlgn="base" hangingPunct="0">
              <a:spcBef>
                <a:spcPct val="0"/>
              </a:spcBef>
              <a:spcAft>
                <a:spcPct val="0"/>
              </a:spcAft>
              <a:defRPr sz="4400">
                <a:solidFill>
                  <a:schemeClr val="tx2"/>
                </a:solidFill>
                <a:latin typeface="Arial" panose="020B0604020202020204" pitchFamily="34" charset="0"/>
                <a:ea typeface="MS PGothic" panose="020B0600070205080204" pitchFamily="34" charset="-128"/>
              </a:defRPr>
            </a:lvl5pPr>
            <a:lvl6pPr marL="457200" algn="ctr" fontAlgn="base">
              <a:spcBef>
                <a:spcPct val="0"/>
              </a:spcBef>
              <a:spcAft>
                <a:spcPct val="0"/>
              </a:spcAft>
              <a:defRPr sz="4400">
                <a:solidFill>
                  <a:schemeClr val="tx2"/>
                </a:solidFill>
                <a:latin typeface="Arial" panose="020B0604020202020204" pitchFamily="34" charset="0"/>
                <a:ea typeface="MS PGothic" panose="020B0600070205080204" pitchFamily="34" charset="-128"/>
              </a:defRPr>
            </a:lvl6pPr>
            <a:lvl7pPr marL="914400" algn="ctr" fontAlgn="base">
              <a:spcBef>
                <a:spcPct val="0"/>
              </a:spcBef>
              <a:spcAft>
                <a:spcPct val="0"/>
              </a:spcAft>
              <a:defRPr sz="4400">
                <a:solidFill>
                  <a:schemeClr val="tx2"/>
                </a:solidFill>
                <a:latin typeface="Arial" panose="020B0604020202020204" pitchFamily="34" charset="0"/>
                <a:ea typeface="MS PGothic" panose="020B0600070205080204" pitchFamily="34" charset="-128"/>
              </a:defRPr>
            </a:lvl7pPr>
            <a:lvl8pPr marL="1371600" algn="ctr" fontAlgn="base">
              <a:spcBef>
                <a:spcPct val="0"/>
              </a:spcBef>
              <a:spcAft>
                <a:spcPct val="0"/>
              </a:spcAft>
              <a:defRPr sz="4400">
                <a:solidFill>
                  <a:schemeClr val="tx2"/>
                </a:solidFill>
                <a:latin typeface="Arial" panose="020B0604020202020204" pitchFamily="34" charset="0"/>
                <a:ea typeface="MS PGothic" panose="020B0600070205080204" pitchFamily="34" charset="-128"/>
              </a:defRPr>
            </a:lvl8pPr>
            <a:lvl9pPr marL="1828800" algn="ctr" fontAlgn="base">
              <a:spcBef>
                <a:spcPct val="0"/>
              </a:spcBef>
              <a:spcAft>
                <a:spcPct val="0"/>
              </a:spcAft>
              <a:defRPr sz="4400">
                <a:solidFill>
                  <a:schemeClr val="tx2"/>
                </a:solidFill>
                <a:latin typeface="Arial" panose="020B0604020202020204" pitchFamily="34" charset="0"/>
                <a:ea typeface="MS PGothic" panose="020B0600070205080204" pitchFamily="34" charset="-128"/>
              </a:defRPr>
            </a:lvl9pPr>
          </a:lstStyle>
          <a:p>
            <a:pPr marL="90170" indent="-90170">
              <a:buFont typeface="Arial" panose="020B0604020202020204" pitchFamily="34" charset="0"/>
              <a:buChar char="•"/>
            </a:pPr>
            <a:r>
              <a:rPr lang="en-US" altLang="zh-CN" dirty="0"/>
              <a:t>SPC Analysis: average, min value, max value, range, Cp, Cpk, variation, sigma, counts of OK/NG.</a:t>
            </a:r>
            <a:endParaRPr lang="en-US" altLang="zh-CN" dirty="0"/>
          </a:p>
          <a:p>
            <a:pPr marL="90170" indent="-90170">
              <a:buFont typeface="Arial" panose="020B0604020202020204" pitchFamily="34" charset="0"/>
              <a:buChar char="•"/>
            </a:pPr>
            <a:r>
              <a:rPr lang="en-US" altLang="zh-CN" dirty="0"/>
              <a:t>Quality Analysis Control Charts: Pie chart, X chart, Xbar-R chart, Xbar-S chart, I-MR chart and Run chart.</a:t>
            </a:r>
            <a:endParaRPr lang="en-US" altLang="zh-CN" dirty="0"/>
          </a:p>
        </p:txBody>
      </p:sp>
      <p:cxnSp>
        <p:nvCxnSpPr>
          <p:cNvPr id="28" name="直接连接符 27"/>
          <p:cNvCxnSpPr/>
          <p:nvPr/>
        </p:nvCxnSpPr>
        <p:spPr bwMode="auto">
          <a:xfrm>
            <a:off x="6398713" y="4319561"/>
            <a:ext cx="2524340" cy="0"/>
          </a:xfrm>
          <a:prstGeom prst="line">
            <a:avLst/>
          </a:prstGeom>
          <a:solidFill>
            <a:srgbClr val="808000"/>
          </a:solidFill>
          <a:ln w="6350" cap="flat" cmpd="sng" algn="ctr">
            <a:solidFill>
              <a:schemeClr val="tx1">
                <a:lumMod val="75000"/>
                <a:lumOff val="25000"/>
              </a:schemeClr>
            </a:solidFill>
            <a:prstDash val="solid"/>
            <a:round/>
            <a:headEnd type="none" w="med" len="med"/>
            <a:tailEnd type="none" w="med" len="med"/>
          </a:ln>
        </p:spPr>
      </p:cxnSp>
      <p:sp>
        <p:nvSpPr>
          <p:cNvPr id="31" name="文本框 9"/>
          <p:cNvSpPr txBox="1"/>
          <p:nvPr/>
        </p:nvSpPr>
        <p:spPr>
          <a:xfrm>
            <a:off x="3468149" y="4370324"/>
            <a:ext cx="2334048" cy="507831"/>
          </a:xfrm>
          <a:prstGeom prst="rect">
            <a:avLst/>
          </a:prstGeom>
          <a:noFill/>
        </p:spPr>
        <p:txBody>
          <a:bodyPr wrap="square" rtlCol="0">
            <a:spAutoFit/>
          </a:bodyPr>
          <a:lstStyle>
            <a:defPPr>
              <a:defRPr lang="zh-CN"/>
            </a:defPPr>
            <a:lvl1pPr marL="90170" indent="0">
              <a:defRPr sz="900" b="0" kern="0">
                <a:latin typeface="Arial" panose="020B0604020202020204" pitchFamily="34" charset="0"/>
                <a:ea typeface="思源黑体 CN Medium" panose="020B0600000000000000" pitchFamily="34" charset="-122"/>
                <a:cs typeface="Arial" panose="020B0604020202020204" pitchFamily="34" charset="0"/>
              </a:defRPr>
            </a:lvl1pPr>
            <a:lvl2pPr algn="ctr" eaLnBrk="0" fontAlgn="base" hangingPunct="0">
              <a:spcBef>
                <a:spcPct val="0"/>
              </a:spcBef>
              <a:spcAft>
                <a:spcPct val="0"/>
              </a:spcAft>
              <a:defRPr sz="4400">
                <a:solidFill>
                  <a:schemeClr val="tx2"/>
                </a:solidFill>
                <a:latin typeface="Arial" panose="020B0604020202020204" pitchFamily="34" charset="0"/>
                <a:ea typeface="MS PGothic" panose="020B0600070205080204" pitchFamily="34" charset="-128"/>
              </a:defRPr>
            </a:lvl2pPr>
            <a:lvl3pPr algn="ctr" eaLnBrk="0" fontAlgn="base" hangingPunct="0">
              <a:spcBef>
                <a:spcPct val="0"/>
              </a:spcBef>
              <a:spcAft>
                <a:spcPct val="0"/>
              </a:spcAft>
              <a:defRPr sz="4400">
                <a:solidFill>
                  <a:schemeClr val="tx2"/>
                </a:solidFill>
                <a:latin typeface="Arial" panose="020B0604020202020204" pitchFamily="34" charset="0"/>
                <a:ea typeface="MS PGothic" panose="020B0600070205080204" pitchFamily="34" charset="-128"/>
              </a:defRPr>
            </a:lvl3pPr>
            <a:lvl4pPr algn="ctr" eaLnBrk="0" fontAlgn="base" hangingPunct="0">
              <a:spcBef>
                <a:spcPct val="0"/>
              </a:spcBef>
              <a:spcAft>
                <a:spcPct val="0"/>
              </a:spcAft>
              <a:defRPr sz="4400">
                <a:solidFill>
                  <a:schemeClr val="tx2"/>
                </a:solidFill>
                <a:latin typeface="Arial" panose="020B0604020202020204" pitchFamily="34" charset="0"/>
                <a:ea typeface="MS PGothic" panose="020B0600070205080204" pitchFamily="34" charset="-128"/>
              </a:defRPr>
            </a:lvl4pPr>
            <a:lvl5pPr algn="ctr" eaLnBrk="0" fontAlgn="base" hangingPunct="0">
              <a:spcBef>
                <a:spcPct val="0"/>
              </a:spcBef>
              <a:spcAft>
                <a:spcPct val="0"/>
              </a:spcAft>
              <a:defRPr sz="4400">
                <a:solidFill>
                  <a:schemeClr val="tx2"/>
                </a:solidFill>
                <a:latin typeface="Arial" panose="020B0604020202020204" pitchFamily="34" charset="0"/>
                <a:ea typeface="MS PGothic" panose="020B0600070205080204" pitchFamily="34" charset="-128"/>
              </a:defRPr>
            </a:lvl5pPr>
            <a:lvl6pPr marL="457200" algn="ctr" fontAlgn="base">
              <a:spcBef>
                <a:spcPct val="0"/>
              </a:spcBef>
              <a:spcAft>
                <a:spcPct val="0"/>
              </a:spcAft>
              <a:defRPr sz="4400">
                <a:solidFill>
                  <a:schemeClr val="tx2"/>
                </a:solidFill>
                <a:latin typeface="Arial" panose="020B0604020202020204" pitchFamily="34" charset="0"/>
                <a:ea typeface="MS PGothic" panose="020B0600070205080204" pitchFamily="34" charset="-128"/>
              </a:defRPr>
            </a:lvl6pPr>
            <a:lvl7pPr marL="914400" algn="ctr" fontAlgn="base">
              <a:spcBef>
                <a:spcPct val="0"/>
              </a:spcBef>
              <a:spcAft>
                <a:spcPct val="0"/>
              </a:spcAft>
              <a:defRPr sz="4400">
                <a:solidFill>
                  <a:schemeClr val="tx2"/>
                </a:solidFill>
                <a:latin typeface="Arial" panose="020B0604020202020204" pitchFamily="34" charset="0"/>
                <a:ea typeface="MS PGothic" panose="020B0600070205080204" pitchFamily="34" charset="-128"/>
              </a:defRPr>
            </a:lvl7pPr>
            <a:lvl8pPr marL="1371600" algn="ctr" fontAlgn="base">
              <a:spcBef>
                <a:spcPct val="0"/>
              </a:spcBef>
              <a:spcAft>
                <a:spcPct val="0"/>
              </a:spcAft>
              <a:defRPr sz="4400">
                <a:solidFill>
                  <a:schemeClr val="tx2"/>
                </a:solidFill>
                <a:latin typeface="Arial" panose="020B0604020202020204" pitchFamily="34" charset="0"/>
                <a:ea typeface="MS PGothic" panose="020B0600070205080204" pitchFamily="34" charset="-128"/>
              </a:defRPr>
            </a:lvl8pPr>
            <a:lvl9pPr marL="1828800" algn="ctr" fontAlgn="base">
              <a:spcBef>
                <a:spcPct val="0"/>
              </a:spcBef>
              <a:spcAft>
                <a:spcPct val="0"/>
              </a:spcAft>
              <a:defRPr sz="4400">
                <a:solidFill>
                  <a:schemeClr val="tx2"/>
                </a:solidFill>
                <a:latin typeface="Arial" panose="020B0604020202020204" pitchFamily="34" charset="0"/>
                <a:ea typeface="MS PGothic" panose="020B0600070205080204" pitchFamily="34" charset="-128"/>
              </a:defRPr>
            </a:lvl9pPr>
          </a:lstStyle>
          <a:p>
            <a:pPr marL="0"/>
            <a:r>
              <a:rPr lang="en-US" altLang="zh-CN" dirty="0"/>
              <a:t>Query measurement data (red display for out-of-tolerance) and result status (OK/NG, Rework, UpMax/LowMin).</a:t>
            </a:r>
            <a:endParaRPr lang="en-US" altLang="zh-CN" dirty="0"/>
          </a:p>
        </p:txBody>
      </p:sp>
      <p:sp>
        <p:nvSpPr>
          <p:cNvPr id="34" name="文本框 9"/>
          <p:cNvSpPr txBox="1"/>
          <p:nvPr/>
        </p:nvSpPr>
        <p:spPr>
          <a:xfrm>
            <a:off x="637633" y="4370324"/>
            <a:ext cx="2597679" cy="369332"/>
          </a:xfrm>
          <a:prstGeom prst="rect">
            <a:avLst/>
          </a:prstGeom>
          <a:noFill/>
        </p:spPr>
        <p:txBody>
          <a:bodyPr wrap="square" rtlCol="0">
            <a:spAutoFit/>
          </a:bodyPr>
          <a:lstStyle>
            <a:defPPr>
              <a:defRPr lang="zh-CN"/>
            </a:defPPr>
            <a:lvl1pPr marL="90170" indent="-90170">
              <a:defRPr sz="900" b="0" kern="0">
                <a:latin typeface="Arial" panose="020B0604020202020204" pitchFamily="34" charset="0"/>
                <a:ea typeface="思源黑体 CN Medium" panose="020B0600000000000000" pitchFamily="34" charset="-122"/>
                <a:cs typeface="Arial" panose="020B0604020202020204" pitchFamily="34" charset="0"/>
              </a:defRPr>
            </a:lvl1pPr>
            <a:lvl2pPr algn="ctr" eaLnBrk="0" fontAlgn="base" hangingPunct="0">
              <a:spcBef>
                <a:spcPct val="0"/>
              </a:spcBef>
              <a:spcAft>
                <a:spcPct val="0"/>
              </a:spcAft>
              <a:defRPr sz="4400">
                <a:solidFill>
                  <a:schemeClr val="tx2"/>
                </a:solidFill>
                <a:latin typeface="Arial" panose="020B0604020202020204" pitchFamily="34" charset="0"/>
                <a:ea typeface="MS PGothic" panose="020B0600070205080204" pitchFamily="34" charset="-128"/>
              </a:defRPr>
            </a:lvl2pPr>
            <a:lvl3pPr algn="ctr" eaLnBrk="0" fontAlgn="base" hangingPunct="0">
              <a:spcBef>
                <a:spcPct val="0"/>
              </a:spcBef>
              <a:spcAft>
                <a:spcPct val="0"/>
              </a:spcAft>
              <a:defRPr sz="4400">
                <a:solidFill>
                  <a:schemeClr val="tx2"/>
                </a:solidFill>
                <a:latin typeface="Arial" panose="020B0604020202020204" pitchFamily="34" charset="0"/>
                <a:ea typeface="MS PGothic" panose="020B0600070205080204" pitchFamily="34" charset="-128"/>
              </a:defRPr>
            </a:lvl3pPr>
            <a:lvl4pPr algn="ctr" eaLnBrk="0" fontAlgn="base" hangingPunct="0">
              <a:spcBef>
                <a:spcPct val="0"/>
              </a:spcBef>
              <a:spcAft>
                <a:spcPct val="0"/>
              </a:spcAft>
              <a:defRPr sz="4400">
                <a:solidFill>
                  <a:schemeClr val="tx2"/>
                </a:solidFill>
                <a:latin typeface="Arial" panose="020B0604020202020204" pitchFamily="34" charset="0"/>
                <a:ea typeface="MS PGothic" panose="020B0600070205080204" pitchFamily="34" charset="-128"/>
              </a:defRPr>
            </a:lvl4pPr>
            <a:lvl5pPr algn="ctr" eaLnBrk="0" fontAlgn="base" hangingPunct="0">
              <a:spcBef>
                <a:spcPct val="0"/>
              </a:spcBef>
              <a:spcAft>
                <a:spcPct val="0"/>
              </a:spcAft>
              <a:defRPr sz="4400">
                <a:solidFill>
                  <a:schemeClr val="tx2"/>
                </a:solidFill>
                <a:latin typeface="Arial" panose="020B0604020202020204" pitchFamily="34" charset="0"/>
                <a:ea typeface="MS PGothic" panose="020B0600070205080204" pitchFamily="34" charset="-128"/>
              </a:defRPr>
            </a:lvl5pPr>
            <a:lvl6pPr marL="457200" algn="ctr" fontAlgn="base">
              <a:spcBef>
                <a:spcPct val="0"/>
              </a:spcBef>
              <a:spcAft>
                <a:spcPct val="0"/>
              </a:spcAft>
              <a:defRPr sz="4400">
                <a:solidFill>
                  <a:schemeClr val="tx2"/>
                </a:solidFill>
                <a:latin typeface="Arial" panose="020B0604020202020204" pitchFamily="34" charset="0"/>
                <a:ea typeface="MS PGothic" panose="020B0600070205080204" pitchFamily="34" charset="-128"/>
              </a:defRPr>
            </a:lvl6pPr>
            <a:lvl7pPr marL="914400" algn="ctr" fontAlgn="base">
              <a:spcBef>
                <a:spcPct val="0"/>
              </a:spcBef>
              <a:spcAft>
                <a:spcPct val="0"/>
              </a:spcAft>
              <a:defRPr sz="4400">
                <a:solidFill>
                  <a:schemeClr val="tx2"/>
                </a:solidFill>
                <a:latin typeface="Arial" panose="020B0604020202020204" pitchFamily="34" charset="0"/>
                <a:ea typeface="MS PGothic" panose="020B0600070205080204" pitchFamily="34" charset="-128"/>
              </a:defRPr>
            </a:lvl7pPr>
            <a:lvl8pPr marL="1371600" algn="ctr" fontAlgn="base">
              <a:spcBef>
                <a:spcPct val="0"/>
              </a:spcBef>
              <a:spcAft>
                <a:spcPct val="0"/>
              </a:spcAft>
              <a:defRPr sz="4400">
                <a:solidFill>
                  <a:schemeClr val="tx2"/>
                </a:solidFill>
                <a:latin typeface="Arial" panose="020B0604020202020204" pitchFamily="34" charset="0"/>
                <a:ea typeface="MS PGothic" panose="020B0600070205080204" pitchFamily="34" charset="-128"/>
              </a:defRPr>
            </a:lvl8pPr>
            <a:lvl9pPr marL="1828800" algn="ctr" fontAlgn="base">
              <a:spcBef>
                <a:spcPct val="0"/>
              </a:spcBef>
              <a:spcAft>
                <a:spcPct val="0"/>
              </a:spcAft>
              <a:defRPr sz="4400">
                <a:solidFill>
                  <a:schemeClr val="tx2"/>
                </a:solidFill>
                <a:latin typeface="Arial" panose="020B0604020202020204" pitchFamily="34" charset="0"/>
                <a:ea typeface="MS PGothic" panose="020B0600070205080204" pitchFamily="34" charset="-128"/>
              </a:defRPr>
            </a:lvl9pPr>
          </a:lstStyle>
          <a:p>
            <a:pPr indent="0"/>
            <a:r>
              <a:rPr lang="en-US" altLang="zh-CN" dirty="0"/>
              <a:t>Manage basic information and calibration dates of measuring tools.</a:t>
            </a:r>
            <a:endParaRPr lang="en-US" altLang="zh-CN" dirty="0"/>
          </a:p>
        </p:txBody>
      </p:sp>
      <p:cxnSp>
        <p:nvCxnSpPr>
          <p:cNvPr id="36" name="直接连接符 35"/>
          <p:cNvCxnSpPr/>
          <p:nvPr/>
        </p:nvCxnSpPr>
        <p:spPr bwMode="auto">
          <a:xfrm>
            <a:off x="725176" y="4311098"/>
            <a:ext cx="2241019" cy="0"/>
          </a:xfrm>
          <a:prstGeom prst="line">
            <a:avLst/>
          </a:prstGeom>
          <a:solidFill>
            <a:srgbClr val="808000"/>
          </a:solidFill>
          <a:ln w="6350" cap="flat" cmpd="sng" algn="ctr">
            <a:solidFill>
              <a:schemeClr val="tx1">
                <a:lumMod val="75000"/>
                <a:lumOff val="25000"/>
              </a:schemeClr>
            </a:solidFill>
            <a:prstDash val="solid"/>
            <a:round/>
            <a:headEnd type="none" w="med" len="med"/>
            <a:tailEnd type="none" w="med" len="med"/>
          </a:ln>
        </p:spPr>
      </p:cxnSp>
      <p:cxnSp>
        <p:nvCxnSpPr>
          <p:cNvPr id="37" name="直接连接符 36"/>
          <p:cNvCxnSpPr/>
          <p:nvPr/>
        </p:nvCxnSpPr>
        <p:spPr bwMode="auto">
          <a:xfrm>
            <a:off x="3242932" y="4615166"/>
            <a:ext cx="9098" cy="1255717"/>
          </a:xfrm>
          <a:prstGeom prst="line">
            <a:avLst/>
          </a:prstGeom>
          <a:solidFill>
            <a:srgbClr val="808000"/>
          </a:solidFill>
          <a:ln w="6350" cap="flat" cmpd="sng" algn="ctr">
            <a:solidFill>
              <a:schemeClr val="tx1">
                <a:lumMod val="75000"/>
                <a:lumOff val="25000"/>
              </a:schemeClr>
            </a:solidFill>
            <a:prstDash val="sysDash"/>
            <a:round/>
            <a:headEnd type="none" w="med" len="med"/>
            <a:tailEnd type="none" w="med" len="med"/>
          </a:ln>
        </p:spPr>
      </p:cxnSp>
      <p:cxnSp>
        <p:nvCxnSpPr>
          <p:cNvPr id="38" name="直接连接符 37"/>
          <p:cNvCxnSpPr/>
          <p:nvPr/>
        </p:nvCxnSpPr>
        <p:spPr bwMode="auto">
          <a:xfrm>
            <a:off x="6071364" y="4615166"/>
            <a:ext cx="9098" cy="1255717"/>
          </a:xfrm>
          <a:prstGeom prst="line">
            <a:avLst/>
          </a:prstGeom>
          <a:solidFill>
            <a:srgbClr val="808000"/>
          </a:solidFill>
          <a:ln w="6350" cap="flat" cmpd="sng" algn="ctr">
            <a:solidFill>
              <a:schemeClr val="tx1">
                <a:lumMod val="75000"/>
                <a:lumOff val="25000"/>
              </a:schemeClr>
            </a:solidFill>
            <a:prstDash val="sysDash"/>
            <a:round/>
            <a:headEnd type="none" w="med" len="med"/>
            <a:tailEnd type="none" w="med" len="med"/>
          </a:ln>
        </p:spPr>
      </p:cxnSp>
      <p:cxnSp>
        <p:nvCxnSpPr>
          <p:cNvPr id="39" name="直接连接符 38"/>
          <p:cNvCxnSpPr/>
          <p:nvPr/>
        </p:nvCxnSpPr>
        <p:spPr bwMode="auto">
          <a:xfrm>
            <a:off x="9168038" y="4615166"/>
            <a:ext cx="9098" cy="1255717"/>
          </a:xfrm>
          <a:prstGeom prst="line">
            <a:avLst/>
          </a:prstGeom>
          <a:solidFill>
            <a:srgbClr val="808000"/>
          </a:solidFill>
          <a:ln w="6350" cap="flat" cmpd="sng" algn="ctr">
            <a:solidFill>
              <a:schemeClr val="tx1">
                <a:lumMod val="75000"/>
                <a:lumOff val="25000"/>
              </a:schemeClr>
            </a:solidFill>
            <a:prstDash val="sysDash"/>
            <a:round/>
            <a:headEnd type="none" w="med" len="med"/>
            <a:tailEnd type="none" w="med" len="med"/>
          </a:ln>
        </p:spPr>
      </p:cxnSp>
      <p:pic>
        <p:nvPicPr>
          <p:cNvPr id="50" name="图片 49"/>
          <p:cNvPicPr>
            <a:picLocks noChangeAspect="1"/>
          </p:cNvPicPr>
          <p:nvPr/>
        </p:nvPicPr>
        <p:blipFill>
          <a:blip r:embed="rId5" cstate="print"/>
          <a:stretch>
            <a:fillRect/>
          </a:stretch>
        </p:blipFill>
        <p:spPr>
          <a:xfrm>
            <a:off x="6332060" y="5250039"/>
            <a:ext cx="805410" cy="660192"/>
          </a:xfrm>
          <a:prstGeom prst="rect">
            <a:avLst/>
          </a:prstGeom>
        </p:spPr>
      </p:pic>
      <p:sp>
        <p:nvSpPr>
          <p:cNvPr id="18" name="文本框 9"/>
          <p:cNvSpPr txBox="1"/>
          <p:nvPr/>
        </p:nvSpPr>
        <p:spPr>
          <a:xfrm>
            <a:off x="9388873" y="4370324"/>
            <a:ext cx="2022373" cy="646331"/>
          </a:xfrm>
          <a:prstGeom prst="rect">
            <a:avLst/>
          </a:prstGeom>
          <a:noFill/>
        </p:spPr>
        <p:txBody>
          <a:bodyPr wrap="square" rtlCol="0">
            <a:spAutoFit/>
          </a:bodyPr>
          <a:lstStyle>
            <a:defPPr>
              <a:defRPr lang="zh-CN"/>
            </a:defPPr>
            <a:lvl1pPr indent="0">
              <a:defRPr sz="900" b="0" kern="0">
                <a:latin typeface="Arial" panose="020B0604020202020204" pitchFamily="34" charset="0"/>
                <a:ea typeface="思源黑体 CN Medium" panose="020B0600000000000000" pitchFamily="34" charset="-122"/>
                <a:cs typeface="Arial" panose="020B0604020202020204" pitchFamily="34" charset="0"/>
              </a:defRPr>
            </a:lvl1pPr>
            <a:lvl2pPr algn="ctr" eaLnBrk="0" fontAlgn="base" hangingPunct="0">
              <a:spcBef>
                <a:spcPct val="0"/>
              </a:spcBef>
              <a:spcAft>
                <a:spcPct val="0"/>
              </a:spcAft>
              <a:defRPr sz="4400">
                <a:solidFill>
                  <a:schemeClr val="tx2"/>
                </a:solidFill>
                <a:latin typeface="Arial" panose="020B0604020202020204" pitchFamily="34" charset="0"/>
                <a:ea typeface="MS PGothic" panose="020B0600070205080204" pitchFamily="34" charset="-128"/>
              </a:defRPr>
            </a:lvl2pPr>
            <a:lvl3pPr algn="ctr" eaLnBrk="0" fontAlgn="base" hangingPunct="0">
              <a:spcBef>
                <a:spcPct val="0"/>
              </a:spcBef>
              <a:spcAft>
                <a:spcPct val="0"/>
              </a:spcAft>
              <a:defRPr sz="4400">
                <a:solidFill>
                  <a:schemeClr val="tx2"/>
                </a:solidFill>
                <a:latin typeface="Arial" panose="020B0604020202020204" pitchFamily="34" charset="0"/>
                <a:ea typeface="MS PGothic" panose="020B0600070205080204" pitchFamily="34" charset="-128"/>
              </a:defRPr>
            </a:lvl3pPr>
            <a:lvl4pPr algn="ctr" eaLnBrk="0" fontAlgn="base" hangingPunct="0">
              <a:spcBef>
                <a:spcPct val="0"/>
              </a:spcBef>
              <a:spcAft>
                <a:spcPct val="0"/>
              </a:spcAft>
              <a:defRPr sz="4400">
                <a:solidFill>
                  <a:schemeClr val="tx2"/>
                </a:solidFill>
                <a:latin typeface="Arial" panose="020B0604020202020204" pitchFamily="34" charset="0"/>
                <a:ea typeface="MS PGothic" panose="020B0600070205080204" pitchFamily="34" charset="-128"/>
              </a:defRPr>
            </a:lvl4pPr>
            <a:lvl5pPr algn="ctr" eaLnBrk="0" fontAlgn="base" hangingPunct="0">
              <a:spcBef>
                <a:spcPct val="0"/>
              </a:spcBef>
              <a:spcAft>
                <a:spcPct val="0"/>
              </a:spcAft>
              <a:defRPr sz="4400">
                <a:solidFill>
                  <a:schemeClr val="tx2"/>
                </a:solidFill>
                <a:latin typeface="Arial" panose="020B0604020202020204" pitchFamily="34" charset="0"/>
                <a:ea typeface="MS PGothic" panose="020B0600070205080204" pitchFamily="34" charset="-128"/>
              </a:defRPr>
            </a:lvl5pPr>
            <a:lvl6pPr marL="457200" algn="ctr" fontAlgn="base">
              <a:spcBef>
                <a:spcPct val="0"/>
              </a:spcBef>
              <a:spcAft>
                <a:spcPct val="0"/>
              </a:spcAft>
              <a:defRPr sz="4400">
                <a:solidFill>
                  <a:schemeClr val="tx2"/>
                </a:solidFill>
                <a:latin typeface="Arial" panose="020B0604020202020204" pitchFamily="34" charset="0"/>
                <a:ea typeface="MS PGothic" panose="020B0600070205080204" pitchFamily="34" charset="-128"/>
              </a:defRPr>
            </a:lvl6pPr>
            <a:lvl7pPr marL="914400" algn="ctr" fontAlgn="base">
              <a:spcBef>
                <a:spcPct val="0"/>
              </a:spcBef>
              <a:spcAft>
                <a:spcPct val="0"/>
              </a:spcAft>
              <a:defRPr sz="4400">
                <a:solidFill>
                  <a:schemeClr val="tx2"/>
                </a:solidFill>
                <a:latin typeface="Arial" panose="020B0604020202020204" pitchFamily="34" charset="0"/>
                <a:ea typeface="MS PGothic" panose="020B0600070205080204" pitchFamily="34" charset="-128"/>
              </a:defRPr>
            </a:lvl7pPr>
            <a:lvl8pPr marL="1371600" algn="ctr" fontAlgn="base">
              <a:spcBef>
                <a:spcPct val="0"/>
              </a:spcBef>
              <a:spcAft>
                <a:spcPct val="0"/>
              </a:spcAft>
              <a:defRPr sz="4400">
                <a:solidFill>
                  <a:schemeClr val="tx2"/>
                </a:solidFill>
                <a:latin typeface="Arial" panose="020B0604020202020204" pitchFamily="34" charset="0"/>
                <a:ea typeface="MS PGothic" panose="020B0600070205080204" pitchFamily="34" charset="-128"/>
              </a:defRPr>
            </a:lvl8pPr>
            <a:lvl9pPr marL="1828800" algn="ctr" fontAlgn="base">
              <a:spcBef>
                <a:spcPct val="0"/>
              </a:spcBef>
              <a:spcAft>
                <a:spcPct val="0"/>
              </a:spcAft>
              <a:defRPr sz="4400">
                <a:solidFill>
                  <a:schemeClr val="tx2"/>
                </a:solidFill>
                <a:latin typeface="Arial" panose="020B0604020202020204" pitchFamily="34" charset="0"/>
                <a:ea typeface="MS PGothic" panose="020B0600070205080204" pitchFamily="34" charset="-128"/>
              </a:defRPr>
            </a:lvl9pPr>
          </a:lstStyle>
          <a:p>
            <a:r>
              <a:rPr lang="en-US" altLang="zh-CN" dirty="0">
                <a:sym typeface="+mn-ea"/>
              </a:rPr>
              <a:t>Generate quality reports with control plan information, SPC parameters, and measurement data, can export Excel.</a:t>
            </a:r>
            <a:endParaRPr lang="en-US" altLang="zh-CN" dirty="0">
              <a:sym typeface="+mn-ea"/>
            </a:endParaRPr>
          </a:p>
        </p:txBody>
      </p:sp>
      <p:cxnSp>
        <p:nvCxnSpPr>
          <p:cNvPr id="19" name="直接连接符 18"/>
          <p:cNvCxnSpPr/>
          <p:nvPr/>
        </p:nvCxnSpPr>
        <p:spPr bwMode="auto">
          <a:xfrm>
            <a:off x="9481902" y="4312796"/>
            <a:ext cx="1929344" cy="0"/>
          </a:xfrm>
          <a:prstGeom prst="line">
            <a:avLst/>
          </a:prstGeom>
          <a:solidFill>
            <a:srgbClr val="808000"/>
          </a:solidFill>
          <a:ln w="6350" cap="flat" cmpd="sng" algn="ctr">
            <a:solidFill>
              <a:schemeClr val="tx1">
                <a:lumMod val="75000"/>
                <a:lumOff val="25000"/>
              </a:schemeClr>
            </a:solidFill>
            <a:prstDash val="solid"/>
            <a:round/>
            <a:headEnd type="none" w="med" len="med"/>
            <a:tailEnd type="none" w="med" len="med"/>
          </a:ln>
        </p:spPr>
      </p:cxnSp>
      <p:pic>
        <p:nvPicPr>
          <p:cNvPr id="4" name="图片 3" descr="measuring tools management"/>
          <p:cNvPicPr>
            <a:picLocks noChangeAspect="1"/>
          </p:cNvPicPr>
          <p:nvPr/>
        </p:nvPicPr>
        <p:blipFill>
          <a:blip r:embed="rId6"/>
          <a:stretch>
            <a:fillRect/>
          </a:stretch>
        </p:blipFill>
        <p:spPr>
          <a:xfrm>
            <a:off x="751205" y="4913431"/>
            <a:ext cx="2214245" cy="1185545"/>
          </a:xfrm>
          <a:prstGeom prst="rect">
            <a:avLst/>
          </a:prstGeom>
        </p:spPr>
      </p:pic>
      <p:pic>
        <p:nvPicPr>
          <p:cNvPr id="6" name="图片 5" descr="data management"/>
          <p:cNvPicPr>
            <a:picLocks noChangeAspect="1"/>
          </p:cNvPicPr>
          <p:nvPr/>
        </p:nvPicPr>
        <p:blipFill>
          <a:blip r:embed="rId7"/>
          <a:stretch>
            <a:fillRect/>
          </a:stretch>
        </p:blipFill>
        <p:spPr>
          <a:xfrm>
            <a:off x="3570605" y="4941371"/>
            <a:ext cx="2158365" cy="1118235"/>
          </a:xfrm>
          <a:prstGeom prst="rect">
            <a:avLst/>
          </a:prstGeom>
        </p:spPr>
      </p:pic>
      <p:pic>
        <p:nvPicPr>
          <p:cNvPr id="7" name="图片 6" descr="spc analysis"/>
          <p:cNvPicPr>
            <a:picLocks noChangeAspect="1"/>
          </p:cNvPicPr>
          <p:nvPr/>
        </p:nvPicPr>
        <p:blipFill>
          <a:blip r:embed="rId8"/>
          <a:stretch>
            <a:fillRect/>
          </a:stretch>
        </p:blipFill>
        <p:spPr>
          <a:xfrm>
            <a:off x="7162145" y="5202520"/>
            <a:ext cx="1791970" cy="912495"/>
          </a:xfrm>
          <a:prstGeom prst="rect">
            <a:avLst/>
          </a:prstGeom>
        </p:spPr>
      </p:pic>
      <p:pic>
        <p:nvPicPr>
          <p:cNvPr id="8" name="图片 7" descr="quality report"/>
          <p:cNvPicPr>
            <a:picLocks noChangeAspect="1"/>
          </p:cNvPicPr>
          <p:nvPr/>
        </p:nvPicPr>
        <p:blipFill>
          <a:blip r:embed="rId9"/>
          <a:stretch>
            <a:fillRect/>
          </a:stretch>
        </p:blipFill>
        <p:spPr>
          <a:xfrm>
            <a:off x="9942830" y="5012492"/>
            <a:ext cx="925830" cy="1307465"/>
          </a:xfrm>
          <a:prstGeom prst="rect">
            <a:avLst/>
          </a:prstGeom>
        </p:spPr>
      </p:pic>
      <p:pic>
        <p:nvPicPr>
          <p:cNvPr id="11" name="图片 10" descr="data acquisition1"/>
          <p:cNvPicPr>
            <a:picLocks noChangeAspect="1"/>
          </p:cNvPicPr>
          <p:nvPr/>
        </p:nvPicPr>
        <p:blipFill>
          <a:blip r:embed="rId10"/>
          <a:stretch>
            <a:fillRect/>
          </a:stretch>
        </p:blipFill>
        <p:spPr>
          <a:xfrm>
            <a:off x="8174963" y="2096611"/>
            <a:ext cx="1572260" cy="874395"/>
          </a:xfrm>
          <a:prstGeom prst="rect">
            <a:avLst/>
          </a:prstGeom>
        </p:spPr>
      </p:pic>
      <p:pic>
        <p:nvPicPr>
          <p:cNvPr id="15" name="图片 14" descr="data acquisition2"/>
          <p:cNvPicPr>
            <a:picLocks noChangeAspect="1"/>
          </p:cNvPicPr>
          <p:nvPr/>
        </p:nvPicPr>
        <p:blipFill>
          <a:blip r:embed="rId11"/>
          <a:stretch>
            <a:fillRect/>
          </a:stretch>
        </p:blipFill>
        <p:spPr>
          <a:xfrm>
            <a:off x="9845648" y="2101691"/>
            <a:ext cx="1508125" cy="885190"/>
          </a:xfrm>
          <a:prstGeom prst="rect">
            <a:avLst/>
          </a:prstGeom>
        </p:spPr>
      </p:pic>
      <p:sp>
        <p:nvSpPr>
          <p:cNvPr id="21" name="文本框 20"/>
          <p:cNvSpPr txBox="1"/>
          <p:nvPr/>
        </p:nvSpPr>
        <p:spPr>
          <a:xfrm>
            <a:off x="377152" y="663643"/>
            <a:ext cx="10709948" cy="827599"/>
          </a:xfrm>
          <a:prstGeom prst="rect">
            <a:avLst/>
          </a:prstGeom>
          <a:noFill/>
        </p:spPr>
        <p:txBody>
          <a:bodyPr wrap="square">
            <a:spAutoFit/>
          </a:bodyPr>
          <a:lstStyle>
            <a:defPPr>
              <a:defRPr lang="zh-CN"/>
            </a:defPPr>
            <a:lvl1pPr marL="450850" indent="-450850">
              <a:lnSpc>
                <a:spcPct val="85000"/>
              </a:lnSpc>
              <a:buClr>
                <a:srgbClr val="3366FF"/>
              </a:buClr>
              <a:defRPr sz="2800">
                <a:solidFill>
                  <a:srgbClr val="00684D"/>
                </a:solidFill>
                <a:latin typeface="Arial Black" panose="020B0A04020102090204" pitchFamily="34" charset="0"/>
                <a:ea typeface="思源黑体 CN Heavy" panose="020B0A00000000000000" pitchFamily="34" charset="-122"/>
              </a:defRPr>
            </a:lvl1pPr>
          </a:lstStyle>
          <a:p>
            <a:r>
              <a:rPr lang="en-US" altLang="zh-CN" dirty="0"/>
              <a:t>    Measurement Data Management and Analysis </a:t>
            </a:r>
            <a:r>
              <a:rPr lang="en-US" altLang="zh-CN" dirty="0">
                <a:sym typeface="+mn-ea"/>
              </a:rPr>
              <a:t>Software (Basic Version)-- 7349 </a:t>
            </a:r>
            <a:r>
              <a:rPr lang="zh-CN" altLang="en-US" dirty="0">
                <a:sym typeface="+mn-ea"/>
              </a:rPr>
              <a:t>（</a:t>
            </a:r>
            <a:r>
              <a:rPr lang="en-US" altLang="zh-CN" dirty="0">
                <a:sym typeface="+mn-ea"/>
              </a:rPr>
              <a:t>P2</a:t>
            </a:r>
            <a:r>
              <a:rPr lang="zh-CN" altLang="en-US" dirty="0">
                <a:sym typeface="+mn-ea"/>
              </a:rPr>
              <a:t>）</a:t>
            </a:r>
            <a:r>
              <a:rPr lang="en-US" altLang="zh-CN" dirty="0"/>
              <a:t>  </a:t>
            </a:r>
            <a:endParaRPr lang="en-US" altLang="zh-CN" dirty="0"/>
          </a:p>
        </p:txBody>
      </p:sp>
      <p:grpSp>
        <p:nvGrpSpPr>
          <p:cNvPr id="24" name="组合 23"/>
          <p:cNvGrpSpPr/>
          <p:nvPr/>
        </p:nvGrpSpPr>
        <p:grpSpPr>
          <a:xfrm>
            <a:off x="725170" y="1842767"/>
            <a:ext cx="1198484" cy="398780"/>
            <a:chOff x="335596" y="2730715"/>
            <a:chExt cx="2014965" cy="453457"/>
          </a:xfrm>
        </p:grpSpPr>
        <p:sp>
          <p:nvSpPr>
            <p:cNvPr id="26" name="矩形: 圆角 25"/>
            <p:cNvSpPr/>
            <p:nvPr/>
          </p:nvSpPr>
          <p:spPr>
            <a:xfrm>
              <a:off x="340966" y="2856855"/>
              <a:ext cx="2009595" cy="245616"/>
            </a:xfrm>
            <a:prstGeom prst="roundRect">
              <a:avLst>
                <a:gd name="adj" fmla="val 50000"/>
              </a:avLst>
            </a:prstGeom>
            <a:gradFill>
              <a:gsLst>
                <a:gs pos="11000">
                  <a:srgbClr val="00966F"/>
                </a:gs>
                <a:gs pos="58000">
                  <a:srgbClr val="00684D"/>
                </a:gs>
              </a:gsLst>
              <a:lin ang="3600000" scaled="0"/>
            </a:gradFill>
            <a:ln>
              <a:noFill/>
            </a:ln>
          </p:spPr>
          <p:style>
            <a:lnRef idx="0">
              <a:scrgbClr r="0" g="0" b="0"/>
            </a:lnRef>
            <a:fillRef idx="0">
              <a:scrgbClr r="0" g="0" b="0"/>
            </a:fillRef>
            <a:effectRef idx="0">
              <a:scrgbClr r="0" g="0" b="0"/>
            </a:effectRef>
            <a:fontRef idx="minor">
              <a:schemeClr val="accent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9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29" name="文本框 28"/>
            <p:cNvSpPr txBox="1"/>
            <p:nvPr/>
          </p:nvSpPr>
          <p:spPr>
            <a:xfrm>
              <a:off x="335596" y="2730715"/>
              <a:ext cx="2014965" cy="453457"/>
            </a:xfrm>
            <a:prstGeom prst="rect">
              <a:avLst/>
            </a:prstGeom>
            <a:noFill/>
            <a:ln w="6350">
              <a:noFill/>
              <a:round/>
            </a:ln>
          </p:spPr>
          <p:txBody>
            <a:bodyPr wrap="none" lIns="0" tIns="0" rIns="0" bIns="0" anchor="ctr" anchorCtr="1"/>
            <a:lstStyle>
              <a:defPPr>
                <a:defRPr lang="zh-CN"/>
              </a:defPPr>
              <a:lvl1pPr>
                <a:spcBef>
                  <a:spcPts val="300"/>
                </a:spcBef>
                <a:defRPr sz="1000">
                  <a:solidFill>
                    <a:srgbClr val="FFFFFF"/>
                  </a:solidFill>
                  <a:latin typeface="Arial Black" panose="020B0A04020102090204" pitchFamily="34" charset="0"/>
                  <a:cs typeface="Arial" panose="020B0604020202020204" pitchFamily="34" charset="0"/>
                </a:defRPr>
              </a:lvl1pPr>
            </a:lstStyle>
            <a:p>
              <a:pPr algn="l">
                <a:lnSpc>
                  <a:spcPct val="150000"/>
                </a:lnSpc>
              </a:pPr>
              <a:r>
                <a:rPr lang="en-US" altLang="zh-CN" sz="900" b="1" dirty="0">
                  <a:solidFill>
                    <a:srgbClr val="FFFFFF"/>
                  </a:solidFill>
                  <a:latin typeface="Arial" panose="020B0604020202020204" pitchFamily="34" charset="0"/>
                  <a:cs typeface="Arial" panose="020B0604020202020204" pitchFamily="34" charset="0"/>
                  <a:sym typeface="+mn-ea"/>
                </a:rPr>
                <a:t>Data acquisition</a:t>
              </a:r>
              <a:endParaRPr lang="en-US" altLang="zh-CN" sz="900" b="1" dirty="0">
                <a:solidFill>
                  <a:srgbClr val="FFFFFF"/>
                </a:solidFill>
                <a:latin typeface="Arial" panose="020B0604020202020204" pitchFamily="34" charset="0"/>
                <a:cs typeface="Arial" panose="020B0604020202020204" pitchFamily="34" charset="0"/>
                <a:sym typeface="+mn-ea"/>
              </a:endParaRPr>
            </a:p>
          </p:txBody>
        </p:sp>
      </p:grpSp>
      <p:grpSp>
        <p:nvGrpSpPr>
          <p:cNvPr id="35" name="组合 34"/>
          <p:cNvGrpSpPr/>
          <p:nvPr/>
        </p:nvGrpSpPr>
        <p:grpSpPr>
          <a:xfrm>
            <a:off x="848773" y="3898557"/>
            <a:ext cx="1993823" cy="216000"/>
            <a:chOff x="848773" y="4037186"/>
            <a:chExt cx="1993823" cy="216000"/>
          </a:xfrm>
        </p:grpSpPr>
        <p:sp>
          <p:nvSpPr>
            <p:cNvPr id="32" name="矩形: 圆角 31"/>
            <p:cNvSpPr/>
            <p:nvPr/>
          </p:nvSpPr>
          <p:spPr>
            <a:xfrm>
              <a:off x="854087" y="4037186"/>
              <a:ext cx="1988509" cy="216000"/>
            </a:xfrm>
            <a:prstGeom prst="roundRect">
              <a:avLst>
                <a:gd name="adj" fmla="val 50000"/>
              </a:avLst>
            </a:prstGeom>
            <a:gradFill>
              <a:gsLst>
                <a:gs pos="11000">
                  <a:srgbClr val="00966F"/>
                </a:gs>
                <a:gs pos="58000">
                  <a:srgbClr val="00684D"/>
                </a:gs>
              </a:gsLst>
              <a:lin ang="3600000" scaled="0"/>
            </a:gradFill>
            <a:ln>
              <a:noFill/>
            </a:ln>
          </p:spPr>
          <p:style>
            <a:lnRef idx="0">
              <a:scrgbClr r="0" g="0" b="0"/>
            </a:lnRef>
            <a:fillRef idx="0">
              <a:scrgbClr r="0" g="0" b="0"/>
            </a:fillRef>
            <a:effectRef idx="0">
              <a:scrgbClr r="0" g="0" b="0"/>
            </a:effectRef>
            <a:fontRef idx="minor">
              <a:schemeClr val="accent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9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33" name="文本框 32"/>
            <p:cNvSpPr txBox="1"/>
            <p:nvPr/>
          </p:nvSpPr>
          <p:spPr>
            <a:xfrm>
              <a:off x="848773" y="4076870"/>
              <a:ext cx="1993823" cy="137625"/>
            </a:xfrm>
            <a:prstGeom prst="rect">
              <a:avLst/>
            </a:prstGeom>
            <a:noFill/>
            <a:ln w="6350">
              <a:noFill/>
              <a:round/>
            </a:ln>
          </p:spPr>
          <p:txBody>
            <a:bodyPr wrap="none" lIns="0" tIns="0" rIns="0" bIns="0" anchor="ctr" anchorCtr="1"/>
            <a:lstStyle>
              <a:defPPr>
                <a:defRPr lang="zh-CN"/>
              </a:defPPr>
              <a:lvl1pPr>
                <a:spcBef>
                  <a:spcPts val="300"/>
                </a:spcBef>
                <a:defRPr sz="1000">
                  <a:solidFill>
                    <a:srgbClr val="FFFFFF"/>
                  </a:solidFill>
                  <a:latin typeface="Arial Black" panose="020B0A04020102090204" pitchFamily="34" charset="0"/>
                  <a:cs typeface="Arial" panose="020B0604020202020204" pitchFamily="34" charset="0"/>
                </a:defRPr>
              </a:lvl1pPr>
            </a:lstStyle>
            <a:p>
              <a:pPr algn="ctr"/>
              <a:r>
                <a:rPr lang="en-US" altLang="zh-CN" sz="900" b="1" dirty="0">
                  <a:solidFill>
                    <a:srgbClr val="FFFFFF"/>
                  </a:solidFill>
                  <a:latin typeface="Arial" panose="020B0604020202020204" pitchFamily="34" charset="0"/>
                  <a:cs typeface="Arial" panose="020B0604020202020204" pitchFamily="34" charset="0"/>
                </a:rPr>
                <a:t>Measuring tool management</a:t>
              </a:r>
              <a:endParaRPr lang="en-US" altLang="zh-CN" sz="900" b="1" dirty="0">
                <a:solidFill>
                  <a:srgbClr val="FFFFFF"/>
                </a:solidFill>
                <a:latin typeface="Arial" panose="020B0604020202020204" pitchFamily="34" charset="0"/>
                <a:cs typeface="Arial" panose="020B0604020202020204" pitchFamily="34" charset="0"/>
              </a:endParaRPr>
            </a:p>
          </p:txBody>
        </p:sp>
      </p:grpSp>
      <p:grpSp>
        <p:nvGrpSpPr>
          <p:cNvPr id="48" name="组合 47"/>
          <p:cNvGrpSpPr/>
          <p:nvPr/>
        </p:nvGrpSpPr>
        <p:grpSpPr>
          <a:xfrm>
            <a:off x="3967071" y="3898557"/>
            <a:ext cx="1402598" cy="216000"/>
            <a:chOff x="848773" y="4037186"/>
            <a:chExt cx="1993823" cy="216000"/>
          </a:xfrm>
        </p:grpSpPr>
        <p:sp>
          <p:nvSpPr>
            <p:cNvPr id="49" name="矩形: 圆角 48"/>
            <p:cNvSpPr/>
            <p:nvPr/>
          </p:nvSpPr>
          <p:spPr>
            <a:xfrm>
              <a:off x="854087" y="4037186"/>
              <a:ext cx="1988509" cy="216000"/>
            </a:xfrm>
            <a:prstGeom prst="roundRect">
              <a:avLst>
                <a:gd name="adj" fmla="val 50000"/>
              </a:avLst>
            </a:prstGeom>
            <a:gradFill>
              <a:gsLst>
                <a:gs pos="11000">
                  <a:srgbClr val="00966F"/>
                </a:gs>
                <a:gs pos="58000">
                  <a:srgbClr val="00684D"/>
                </a:gs>
              </a:gsLst>
              <a:lin ang="3600000" scaled="0"/>
            </a:gradFill>
            <a:ln>
              <a:noFill/>
            </a:ln>
          </p:spPr>
          <p:style>
            <a:lnRef idx="0">
              <a:scrgbClr r="0" g="0" b="0"/>
            </a:lnRef>
            <a:fillRef idx="0">
              <a:scrgbClr r="0" g="0" b="0"/>
            </a:fillRef>
            <a:effectRef idx="0">
              <a:scrgbClr r="0" g="0" b="0"/>
            </a:effectRef>
            <a:fontRef idx="minor">
              <a:schemeClr val="accent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9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51" name="文本框 50"/>
            <p:cNvSpPr txBox="1"/>
            <p:nvPr/>
          </p:nvSpPr>
          <p:spPr>
            <a:xfrm>
              <a:off x="848773" y="4076870"/>
              <a:ext cx="1993823" cy="137625"/>
            </a:xfrm>
            <a:prstGeom prst="rect">
              <a:avLst/>
            </a:prstGeom>
            <a:noFill/>
            <a:ln w="6350">
              <a:noFill/>
              <a:round/>
            </a:ln>
          </p:spPr>
          <p:txBody>
            <a:bodyPr wrap="none" lIns="0" tIns="0" rIns="0" bIns="0" anchor="ctr" anchorCtr="1"/>
            <a:lstStyle>
              <a:defPPr>
                <a:defRPr lang="zh-CN"/>
              </a:defPPr>
              <a:lvl1pPr>
                <a:spcBef>
                  <a:spcPts val="300"/>
                </a:spcBef>
                <a:defRPr sz="1000">
                  <a:solidFill>
                    <a:srgbClr val="FFFFFF"/>
                  </a:solidFill>
                  <a:latin typeface="Arial Black" panose="020B0A04020102090204" pitchFamily="34" charset="0"/>
                  <a:cs typeface="Arial" panose="020B0604020202020204" pitchFamily="34" charset="0"/>
                </a:defRPr>
              </a:lvl1pPr>
            </a:lstStyle>
            <a:p>
              <a:pPr algn="ctr"/>
              <a:r>
                <a:rPr lang="en-US" altLang="zh-CN" sz="900" b="1" dirty="0">
                  <a:solidFill>
                    <a:srgbClr val="FFFFFF"/>
                  </a:solidFill>
                  <a:latin typeface="Arial" panose="020B0604020202020204" pitchFamily="34" charset="0"/>
                  <a:cs typeface="Arial" panose="020B0604020202020204" pitchFamily="34" charset="0"/>
                </a:rPr>
                <a:t>Data Management</a:t>
              </a:r>
              <a:endParaRPr lang="en-US" altLang="zh-CN" sz="900" b="1" dirty="0">
                <a:solidFill>
                  <a:srgbClr val="FFFFFF"/>
                </a:solidFill>
                <a:latin typeface="Arial" panose="020B0604020202020204" pitchFamily="34" charset="0"/>
                <a:cs typeface="Arial" panose="020B0604020202020204" pitchFamily="34" charset="0"/>
              </a:endParaRPr>
            </a:p>
          </p:txBody>
        </p:sp>
      </p:grpSp>
      <p:grpSp>
        <p:nvGrpSpPr>
          <p:cNvPr id="52" name="组合 51"/>
          <p:cNvGrpSpPr/>
          <p:nvPr/>
        </p:nvGrpSpPr>
        <p:grpSpPr>
          <a:xfrm>
            <a:off x="6996901" y="3898557"/>
            <a:ext cx="1128325" cy="216000"/>
            <a:chOff x="848773" y="4037186"/>
            <a:chExt cx="1993823" cy="216000"/>
          </a:xfrm>
        </p:grpSpPr>
        <p:sp>
          <p:nvSpPr>
            <p:cNvPr id="53" name="矩形: 圆角 52"/>
            <p:cNvSpPr/>
            <p:nvPr/>
          </p:nvSpPr>
          <p:spPr>
            <a:xfrm>
              <a:off x="854087" y="4037186"/>
              <a:ext cx="1988509" cy="216000"/>
            </a:xfrm>
            <a:prstGeom prst="roundRect">
              <a:avLst>
                <a:gd name="adj" fmla="val 50000"/>
              </a:avLst>
            </a:prstGeom>
            <a:gradFill>
              <a:gsLst>
                <a:gs pos="11000">
                  <a:srgbClr val="00966F"/>
                </a:gs>
                <a:gs pos="58000">
                  <a:srgbClr val="00684D"/>
                </a:gs>
              </a:gsLst>
              <a:lin ang="3600000" scaled="0"/>
            </a:gradFill>
            <a:ln>
              <a:noFill/>
            </a:ln>
          </p:spPr>
          <p:style>
            <a:lnRef idx="0">
              <a:scrgbClr r="0" g="0" b="0"/>
            </a:lnRef>
            <a:fillRef idx="0">
              <a:scrgbClr r="0" g="0" b="0"/>
            </a:fillRef>
            <a:effectRef idx="0">
              <a:scrgbClr r="0" g="0" b="0"/>
            </a:effectRef>
            <a:fontRef idx="minor">
              <a:schemeClr val="accent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9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54" name="文本框 53"/>
            <p:cNvSpPr txBox="1"/>
            <p:nvPr/>
          </p:nvSpPr>
          <p:spPr>
            <a:xfrm>
              <a:off x="848773" y="4076870"/>
              <a:ext cx="1993823" cy="137625"/>
            </a:xfrm>
            <a:prstGeom prst="rect">
              <a:avLst/>
            </a:prstGeom>
            <a:noFill/>
            <a:ln w="6350">
              <a:noFill/>
              <a:round/>
            </a:ln>
          </p:spPr>
          <p:txBody>
            <a:bodyPr wrap="none" lIns="0" tIns="0" rIns="0" bIns="0" anchor="ctr" anchorCtr="1"/>
            <a:lstStyle>
              <a:defPPr>
                <a:defRPr lang="zh-CN"/>
              </a:defPPr>
              <a:lvl1pPr>
                <a:spcBef>
                  <a:spcPts val="300"/>
                </a:spcBef>
                <a:defRPr sz="1000">
                  <a:solidFill>
                    <a:srgbClr val="FFFFFF"/>
                  </a:solidFill>
                  <a:latin typeface="Arial Black" panose="020B0A04020102090204" pitchFamily="34" charset="0"/>
                  <a:cs typeface="Arial" panose="020B0604020202020204" pitchFamily="34" charset="0"/>
                </a:defRPr>
              </a:lvl1pPr>
            </a:lstStyle>
            <a:p>
              <a:pPr algn="ctr"/>
              <a:r>
                <a:rPr lang="en-US" altLang="zh-CN" sz="900" b="1" dirty="0">
                  <a:solidFill>
                    <a:srgbClr val="FFFFFF"/>
                  </a:solidFill>
                  <a:latin typeface="Arial" panose="020B0604020202020204" pitchFamily="34" charset="0"/>
                  <a:cs typeface="Arial" panose="020B0604020202020204" pitchFamily="34" charset="0"/>
                </a:rPr>
                <a:t>SPC analysis</a:t>
              </a:r>
              <a:endParaRPr lang="en-US" altLang="zh-CN" sz="900" b="1" dirty="0">
                <a:solidFill>
                  <a:srgbClr val="FFFFFF"/>
                </a:solidFill>
                <a:latin typeface="Arial" panose="020B0604020202020204" pitchFamily="34" charset="0"/>
                <a:cs typeface="Arial" panose="020B0604020202020204" pitchFamily="34" charset="0"/>
              </a:endParaRPr>
            </a:p>
          </p:txBody>
        </p:sp>
      </p:grpSp>
      <p:grpSp>
        <p:nvGrpSpPr>
          <p:cNvPr id="55" name="组合 54"/>
          <p:cNvGrpSpPr/>
          <p:nvPr/>
        </p:nvGrpSpPr>
        <p:grpSpPr>
          <a:xfrm>
            <a:off x="9882411" y="3898557"/>
            <a:ext cx="1128325" cy="216000"/>
            <a:chOff x="848773" y="4037186"/>
            <a:chExt cx="1993823" cy="216000"/>
          </a:xfrm>
        </p:grpSpPr>
        <p:sp>
          <p:nvSpPr>
            <p:cNvPr id="56" name="矩形: 圆角 55"/>
            <p:cNvSpPr/>
            <p:nvPr/>
          </p:nvSpPr>
          <p:spPr>
            <a:xfrm>
              <a:off x="854087" y="4037186"/>
              <a:ext cx="1988509" cy="216000"/>
            </a:xfrm>
            <a:prstGeom prst="roundRect">
              <a:avLst>
                <a:gd name="adj" fmla="val 50000"/>
              </a:avLst>
            </a:prstGeom>
            <a:gradFill>
              <a:gsLst>
                <a:gs pos="11000">
                  <a:srgbClr val="00966F"/>
                </a:gs>
                <a:gs pos="58000">
                  <a:srgbClr val="00684D"/>
                </a:gs>
              </a:gsLst>
              <a:lin ang="3600000" scaled="0"/>
            </a:gradFill>
            <a:ln>
              <a:noFill/>
            </a:ln>
          </p:spPr>
          <p:style>
            <a:lnRef idx="0">
              <a:scrgbClr r="0" g="0" b="0"/>
            </a:lnRef>
            <a:fillRef idx="0">
              <a:scrgbClr r="0" g="0" b="0"/>
            </a:fillRef>
            <a:effectRef idx="0">
              <a:scrgbClr r="0" g="0" b="0"/>
            </a:effectRef>
            <a:fontRef idx="minor">
              <a:schemeClr val="accent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9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58" name="文本框 57"/>
            <p:cNvSpPr txBox="1"/>
            <p:nvPr/>
          </p:nvSpPr>
          <p:spPr>
            <a:xfrm>
              <a:off x="848773" y="4054010"/>
              <a:ext cx="1993823" cy="137625"/>
            </a:xfrm>
            <a:prstGeom prst="rect">
              <a:avLst/>
            </a:prstGeom>
            <a:noFill/>
            <a:ln w="6350">
              <a:noFill/>
              <a:round/>
            </a:ln>
          </p:spPr>
          <p:txBody>
            <a:bodyPr wrap="none" lIns="0" tIns="0" rIns="0" bIns="0" anchor="ctr" anchorCtr="1"/>
            <a:lstStyle>
              <a:defPPr>
                <a:defRPr lang="zh-CN"/>
              </a:defPPr>
              <a:lvl1pPr>
                <a:spcBef>
                  <a:spcPts val="300"/>
                </a:spcBef>
                <a:defRPr sz="1000">
                  <a:solidFill>
                    <a:srgbClr val="FFFFFF"/>
                  </a:solidFill>
                  <a:latin typeface="Arial Black" panose="020B0A04020102090204" pitchFamily="34" charset="0"/>
                  <a:cs typeface="Arial" panose="020B0604020202020204" pitchFamily="34" charset="0"/>
                </a:defRPr>
              </a:lvl1pPr>
            </a:lstStyle>
            <a:p>
              <a:pPr indent="-342900" algn="just">
                <a:lnSpc>
                  <a:spcPct val="150000"/>
                </a:lnSpc>
                <a:spcBef>
                  <a:spcPts val="500"/>
                </a:spcBef>
              </a:pPr>
              <a:r>
                <a:rPr lang="en-US" altLang="zh-CN" sz="900" b="1" dirty="0">
                  <a:solidFill>
                    <a:srgbClr val="FFFFFF"/>
                  </a:solidFill>
                  <a:latin typeface="Arial" panose="020B0604020202020204" pitchFamily="34" charset="0"/>
                  <a:cs typeface="Arial" panose="020B0604020202020204" pitchFamily="34" charset="0"/>
                  <a:sym typeface="+mn-ea"/>
                </a:rPr>
                <a:t>Quality report</a:t>
              </a:r>
              <a:endParaRPr lang="en-US" altLang="zh-CN" sz="900" b="1" dirty="0">
                <a:solidFill>
                  <a:srgbClr val="FFFFFF"/>
                </a:solidFill>
                <a:latin typeface="Arial" panose="020B0604020202020204" pitchFamily="34" charset="0"/>
                <a:cs typeface="Arial" panose="020B0604020202020204" pitchFamily="34" charset="0"/>
                <a:sym typeface="+mn-ea"/>
              </a:endParaRPr>
            </a:p>
          </p:txBody>
        </p:sp>
      </p:grpSp>
      <p:pic>
        <p:nvPicPr>
          <p:cNvPr id="43" name="图片 4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18041715">
            <a:off x="7198360" y="2762250"/>
            <a:ext cx="93345" cy="93345"/>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2936" y="0"/>
            <a:ext cx="12194935" cy="6858000"/>
            <a:chOff x="-2936" y="0"/>
            <a:chExt cx="12194935" cy="6858000"/>
          </a:xfrm>
        </p:grpSpPr>
        <p:grpSp>
          <p:nvGrpSpPr>
            <p:cNvPr id="8" name="组合 7"/>
            <p:cNvGrpSpPr/>
            <p:nvPr/>
          </p:nvGrpSpPr>
          <p:grpSpPr>
            <a:xfrm>
              <a:off x="-2936" y="0"/>
              <a:ext cx="12194935" cy="6858000"/>
              <a:chOff x="-2936" y="0"/>
              <a:chExt cx="12194935" cy="6858000"/>
            </a:xfrm>
          </p:grpSpPr>
          <p:grpSp>
            <p:nvGrpSpPr>
              <p:cNvPr id="10" name="组合 9"/>
              <p:cNvGrpSpPr/>
              <p:nvPr/>
            </p:nvGrpSpPr>
            <p:grpSpPr>
              <a:xfrm>
                <a:off x="-2936" y="0"/>
                <a:ext cx="12194935" cy="6858000"/>
                <a:chOff x="-2936" y="0"/>
                <a:chExt cx="12194935" cy="6858000"/>
              </a:xfrm>
            </p:grpSpPr>
            <p:pic>
              <p:nvPicPr>
                <p:cNvPr id="12" name="图片 1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592" y="0"/>
                  <a:ext cx="12190815" cy="6858000"/>
                </a:xfrm>
                <a:prstGeom prst="rect">
                  <a:avLst/>
                </a:prstGeom>
              </p:spPr>
            </p:pic>
            <p:sp>
              <p:nvSpPr>
                <p:cNvPr id="13" name="矩形: 圆角 12"/>
                <p:cNvSpPr/>
                <p:nvPr/>
              </p:nvSpPr>
              <p:spPr>
                <a:xfrm>
                  <a:off x="-2936" y="5696534"/>
                  <a:ext cx="12190815" cy="1161466"/>
                </a:xfrm>
                <a:prstGeom prst="roundRect">
                  <a:avLst>
                    <a:gd name="adj" fmla="val 0"/>
                  </a:avLst>
                </a:prstGeom>
                <a:gradFill>
                  <a:gsLst>
                    <a:gs pos="0">
                      <a:srgbClr val="00956E"/>
                    </a:gs>
                    <a:gs pos="100000">
                      <a:srgbClr val="00684D"/>
                    </a:gs>
                  </a:gsLst>
                  <a:lin ang="21594000" scaled="0"/>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654426" y="724463"/>
                  <a:ext cx="46800" cy="492854"/>
                </a:xfrm>
                <a:prstGeom prst="rect">
                  <a:avLst/>
                </a:prstGeom>
                <a:solidFill>
                  <a:srgbClr val="0068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6" name="矩形: 圆角 15"/>
                <p:cNvSpPr/>
                <p:nvPr/>
              </p:nvSpPr>
              <p:spPr>
                <a:xfrm>
                  <a:off x="10677525" y="361913"/>
                  <a:ext cx="1514474" cy="438150"/>
                </a:xfrm>
                <a:prstGeom prst="roundRect">
                  <a:avLst>
                    <a:gd name="adj" fmla="val 0"/>
                  </a:avLst>
                </a:prstGeom>
                <a:gradFill>
                  <a:gsLst>
                    <a:gs pos="0">
                      <a:srgbClr val="00956E"/>
                    </a:gs>
                    <a:gs pos="100000">
                      <a:srgbClr val="00684D"/>
                    </a:gs>
                  </a:gsLst>
                  <a:lin ang="21594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1" name="矩形: 圆角 10"/>
              <p:cNvSpPr/>
              <p:nvPr/>
            </p:nvSpPr>
            <p:spPr>
              <a:xfrm>
                <a:off x="474432" y="2107071"/>
                <a:ext cx="11319462" cy="4389015"/>
              </a:xfrm>
              <a:prstGeom prst="roundRect">
                <a:avLst>
                  <a:gd name="adj" fmla="val 3056"/>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9" name="图片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72158" y="473742"/>
              <a:ext cx="872101" cy="214492"/>
            </a:xfrm>
            <a:prstGeom prst="rect">
              <a:avLst/>
            </a:prstGeom>
          </p:spPr>
        </p:pic>
      </p:grpSp>
      <p:sp>
        <p:nvSpPr>
          <p:cNvPr id="3" name="文本框 2"/>
          <p:cNvSpPr txBox="1"/>
          <p:nvPr/>
        </p:nvSpPr>
        <p:spPr>
          <a:xfrm>
            <a:off x="767677" y="548887"/>
            <a:ext cx="9325891" cy="827919"/>
          </a:xfrm>
          <a:prstGeom prst="rect">
            <a:avLst/>
          </a:prstGeom>
          <a:noFill/>
        </p:spPr>
        <p:txBody>
          <a:bodyPr wrap="square">
            <a:spAutoFit/>
          </a:bodyPr>
          <a:lstStyle>
            <a:defPPr>
              <a:defRPr lang="zh-CN"/>
            </a:defPPr>
            <a:lvl1pPr marL="450850" indent="-450850">
              <a:lnSpc>
                <a:spcPct val="85000"/>
              </a:lnSpc>
              <a:buClr>
                <a:srgbClr val="3366FF"/>
              </a:buClr>
              <a:defRPr sz="2800">
                <a:solidFill>
                  <a:srgbClr val="00684D"/>
                </a:solidFill>
                <a:latin typeface="Arial Black" panose="020B0A04020102090204" pitchFamily="34" charset="0"/>
                <a:ea typeface="思源黑体 CN Heavy" panose="020B0A00000000000000" pitchFamily="34" charset="-122"/>
              </a:defRPr>
            </a:lvl1pPr>
          </a:lstStyle>
          <a:p>
            <a:r>
              <a:rPr lang="en-US" altLang="zh-CN" dirty="0"/>
              <a:t>Measurement Data Management and Analysis</a:t>
            </a:r>
            <a:endParaRPr lang="en-US" altLang="zh-CN" dirty="0"/>
          </a:p>
          <a:p>
            <a:r>
              <a:rPr lang="en-US" altLang="zh-CN" dirty="0"/>
              <a:t>Software -- 7317 </a:t>
            </a:r>
            <a:r>
              <a:rPr lang="zh-CN" altLang="en-US" dirty="0"/>
              <a:t>（</a:t>
            </a:r>
            <a:r>
              <a:rPr lang="en-US" altLang="zh-CN" dirty="0"/>
              <a:t>P1</a:t>
            </a:r>
            <a:r>
              <a:rPr lang="zh-CN" altLang="en-US" dirty="0"/>
              <a:t>）</a:t>
            </a:r>
            <a:endParaRPr lang="zh-CN" altLang="en-US" dirty="0"/>
          </a:p>
        </p:txBody>
      </p:sp>
      <p:pic>
        <p:nvPicPr>
          <p:cNvPr id="4" name="图片 3" descr="未命名 -1"/>
          <p:cNvPicPr>
            <a:picLocks noChangeAspect="1"/>
          </p:cNvPicPr>
          <p:nvPr/>
        </p:nvPicPr>
        <p:blipFill>
          <a:blip r:embed="rId3"/>
          <a:stretch>
            <a:fillRect/>
          </a:stretch>
        </p:blipFill>
        <p:spPr>
          <a:xfrm>
            <a:off x="2717165" y="2753183"/>
            <a:ext cx="6507480" cy="3173095"/>
          </a:xfrm>
          <a:prstGeom prst="rect">
            <a:avLst/>
          </a:prstGeom>
        </p:spPr>
      </p:pic>
      <p:sp>
        <p:nvSpPr>
          <p:cNvPr id="17" name="矩形 16"/>
          <p:cNvSpPr/>
          <p:nvPr/>
        </p:nvSpPr>
        <p:spPr>
          <a:xfrm>
            <a:off x="-10794" y="1542238"/>
            <a:ext cx="7012494" cy="982087"/>
          </a:xfrm>
          <a:prstGeom prst="rect">
            <a:avLst/>
          </a:prstGeom>
          <a:gradFill>
            <a:gsLst>
              <a:gs pos="0">
                <a:srgbClr val="00966F"/>
              </a:gs>
              <a:gs pos="63000">
                <a:srgbClr val="00684D"/>
              </a:gs>
            </a:gsLst>
            <a:lin ang="3600000" scaled="0"/>
          </a:gradFill>
          <a:ln>
            <a:noFill/>
          </a:ln>
        </p:spPr>
        <p:style>
          <a:lnRef idx="0">
            <a:scrgbClr r="0" g="0" b="0"/>
          </a:lnRef>
          <a:fillRef idx="0">
            <a:scrgbClr r="0" g="0" b="0"/>
          </a:fillRef>
          <a:effectRef idx="0">
            <a:scrgbClr r="0" g="0" b="0"/>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8" name="文本框 21"/>
          <p:cNvSpPr txBox="1"/>
          <p:nvPr/>
        </p:nvSpPr>
        <p:spPr>
          <a:xfrm>
            <a:off x="574673" y="1659223"/>
            <a:ext cx="8049894" cy="761747"/>
          </a:xfrm>
          <a:prstGeom prst="rect">
            <a:avLst/>
          </a:prstGeom>
          <a:noFill/>
        </p:spPr>
        <p:txBody>
          <a:bodyPr wrap="square" rtlCol="0">
            <a:spAutoFit/>
          </a:bodyPr>
          <a:lstStyle>
            <a:defPPr>
              <a:defRPr lang="zh-CN"/>
            </a:defPPr>
            <a:lvl1pPr marL="90170" indent="-90170">
              <a:spcBef>
                <a:spcPts val="300"/>
              </a:spcBef>
              <a:buFont typeface="Arial" panose="020B0604020202020204" pitchFamily="34" charset="0"/>
              <a:buChar char="•"/>
              <a:defRPr sz="900" b="0">
                <a:solidFill>
                  <a:srgbClr val="FFFFFF"/>
                </a:solidFill>
                <a:latin typeface="Arial" panose="020B0604020202020204" pitchFamily="34" charset="0"/>
                <a:ea typeface="思源黑体 CN Regular" panose="020B0500000000000000" charset="-122"/>
                <a:cs typeface="Arial" panose="020B0604020202020204" pitchFamily="34" charset="0"/>
              </a:defRPr>
            </a:lvl1pPr>
          </a:lstStyle>
          <a:p>
            <a:r>
              <a:rPr lang="en-US" altLang="zh-CN" dirty="0"/>
              <a:t>Automatically collects measurement data from measuring tools (e.g., digital calipers, micrometers, digital indicator, …)</a:t>
            </a:r>
            <a:endParaRPr lang="en-US" altLang="zh-CN" dirty="0"/>
          </a:p>
          <a:p>
            <a:r>
              <a:rPr lang="en-US" altLang="zh-CN" dirty="0"/>
              <a:t>Automatically collects measurement data from file of CMM, Vision measuring tools, and other measurement tools.</a:t>
            </a:r>
            <a:endParaRPr lang="en-US" altLang="zh-CN" dirty="0"/>
          </a:p>
          <a:p>
            <a:r>
              <a:rPr lang="en-US" altLang="zh-CN" dirty="0"/>
              <a:t>Analyze and manage measurement data to improve production quality.</a:t>
            </a:r>
            <a:endParaRPr lang="en-US" altLang="zh-CN" dirty="0"/>
          </a:p>
          <a:p>
            <a:r>
              <a:rPr lang="en-US" altLang="zh-CN" dirty="0"/>
              <a:t>Software modules: Inspection plan, data acquisition, data management, SPC analysis and panel</a:t>
            </a:r>
            <a:r>
              <a:rPr lang="zh-CN" altLang="en-US" dirty="0"/>
              <a:t>，</a:t>
            </a:r>
            <a:r>
              <a:rPr lang="en-US" altLang="zh-CN" dirty="0"/>
              <a:t>quality reports.</a:t>
            </a:r>
            <a:endParaRPr lang="en-US" altLang="zh-CN" dirty="0"/>
          </a:p>
        </p:txBody>
      </p:sp>
      <p:grpSp>
        <p:nvGrpSpPr>
          <p:cNvPr id="19" name="组合 18"/>
          <p:cNvGrpSpPr/>
          <p:nvPr/>
        </p:nvGrpSpPr>
        <p:grpSpPr>
          <a:xfrm>
            <a:off x="1767371" y="3308488"/>
            <a:ext cx="1592725" cy="398780"/>
            <a:chOff x="335596" y="2730493"/>
            <a:chExt cx="2014965" cy="453457"/>
          </a:xfrm>
        </p:grpSpPr>
        <p:sp>
          <p:nvSpPr>
            <p:cNvPr id="20" name="矩形: 圆角 19"/>
            <p:cNvSpPr/>
            <p:nvPr/>
          </p:nvSpPr>
          <p:spPr>
            <a:xfrm>
              <a:off x="340966" y="2856855"/>
              <a:ext cx="2009595" cy="245616"/>
            </a:xfrm>
            <a:prstGeom prst="roundRect">
              <a:avLst>
                <a:gd name="adj" fmla="val 50000"/>
              </a:avLst>
            </a:prstGeom>
            <a:gradFill>
              <a:gsLst>
                <a:gs pos="11000">
                  <a:srgbClr val="00966F"/>
                </a:gs>
                <a:gs pos="58000">
                  <a:srgbClr val="00684D"/>
                </a:gs>
              </a:gsLst>
              <a:lin ang="3600000" scaled="0"/>
            </a:gradFill>
            <a:ln>
              <a:noFill/>
            </a:ln>
          </p:spPr>
          <p:style>
            <a:lnRef idx="0">
              <a:scrgbClr r="0" g="0" b="0"/>
            </a:lnRef>
            <a:fillRef idx="0">
              <a:scrgbClr r="0" g="0" b="0"/>
            </a:fillRef>
            <a:effectRef idx="0">
              <a:scrgbClr r="0" g="0" b="0"/>
            </a:effectRef>
            <a:fontRef idx="minor">
              <a:schemeClr val="accent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9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21" name="文本框 20"/>
            <p:cNvSpPr txBox="1"/>
            <p:nvPr/>
          </p:nvSpPr>
          <p:spPr>
            <a:xfrm>
              <a:off x="335596" y="2730493"/>
              <a:ext cx="2014965" cy="453457"/>
            </a:xfrm>
            <a:prstGeom prst="rect">
              <a:avLst/>
            </a:prstGeom>
            <a:noFill/>
            <a:ln w="6350">
              <a:noFill/>
              <a:round/>
            </a:ln>
          </p:spPr>
          <p:txBody>
            <a:bodyPr wrap="none" lIns="0" tIns="0" rIns="0" bIns="0" anchor="ctr" anchorCtr="1"/>
            <a:lstStyle>
              <a:defPPr>
                <a:defRPr lang="zh-CN"/>
              </a:defPPr>
              <a:lvl1pPr>
                <a:spcBef>
                  <a:spcPts val="300"/>
                </a:spcBef>
                <a:defRPr sz="1000">
                  <a:solidFill>
                    <a:srgbClr val="FFFFFF"/>
                  </a:solidFill>
                  <a:latin typeface="Arial Black" panose="020B0A04020102090204" pitchFamily="34" charset="0"/>
                  <a:cs typeface="Arial" panose="020B0604020202020204" pitchFamily="34" charset="0"/>
                </a:defRPr>
              </a:lvl1pPr>
            </a:lstStyle>
            <a:p>
              <a:pPr>
                <a:lnSpc>
                  <a:spcPct val="150000"/>
                </a:lnSpc>
              </a:pPr>
              <a:r>
                <a:rPr lang="en-US" altLang="zh-CN" sz="900" b="1" dirty="0">
                  <a:solidFill>
                    <a:srgbClr val="FFFFFF"/>
                  </a:solidFill>
                  <a:latin typeface="Arial" panose="020B0604020202020204" pitchFamily="34" charset="0"/>
                  <a:cs typeface="Arial" panose="020B0604020202020204" pitchFamily="34" charset="0"/>
                  <a:sym typeface="+mn-lt"/>
                </a:rPr>
                <a:t>Make inspection plan</a:t>
              </a:r>
              <a:endParaRPr lang="en-US" altLang="zh-CN" sz="900" b="1" dirty="0">
                <a:solidFill>
                  <a:srgbClr val="FFFFFF"/>
                </a:solidFill>
                <a:latin typeface="Arial" panose="020B0604020202020204" pitchFamily="34" charset="0"/>
                <a:cs typeface="Arial" panose="020B0604020202020204" pitchFamily="34" charset="0"/>
                <a:sym typeface="+mn-lt"/>
              </a:endParaRPr>
            </a:p>
          </p:txBody>
        </p:sp>
      </p:grpSp>
      <p:grpSp>
        <p:nvGrpSpPr>
          <p:cNvPr id="22" name="组合 21"/>
          <p:cNvGrpSpPr/>
          <p:nvPr/>
        </p:nvGrpSpPr>
        <p:grpSpPr>
          <a:xfrm>
            <a:off x="1220388" y="4186465"/>
            <a:ext cx="2043760" cy="398780"/>
            <a:chOff x="335596" y="2730493"/>
            <a:chExt cx="2014965" cy="453457"/>
          </a:xfrm>
        </p:grpSpPr>
        <p:sp>
          <p:nvSpPr>
            <p:cNvPr id="23" name="矩形: 圆角 22"/>
            <p:cNvSpPr/>
            <p:nvPr/>
          </p:nvSpPr>
          <p:spPr>
            <a:xfrm>
              <a:off x="340966" y="2856855"/>
              <a:ext cx="2009595" cy="245616"/>
            </a:xfrm>
            <a:prstGeom prst="roundRect">
              <a:avLst>
                <a:gd name="adj" fmla="val 50000"/>
              </a:avLst>
            </a:prstGeom>
            <a:gradFill>
              <a:gsLst>
                <a:gs pos="11000">
                  <a:srgbClr val="00966F"/>
                </a:gs>
                <a:gs pos="58000">
                  <a:srgbClr val="00684D"/>
                </a:gs>
              </a:gsLst>
              <a:lin ang="3600000" scaled="0"/>
            </a:gradFill>
            <a:ln>
              <a:noFill/>
            </a:ln>
          </p:spPr>
          <p:style>
            <a:lnRef idx="0">
              <a:scrgbClr r="0" g="0" b="0"/>
            </a:lnRef>
            <a:fillRef idx="0">
              <a:scrgbClr r="0" g="0" b="0"/>
            </a:fillRef>
            <a:effectRef idx="0">
              <a:scrgbClr r="0" g="0" b="0"/>
            </a:effectRef>
            <a:fontRef idx="minor">
              <a:schemeClr val="accent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9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24" name="文本框 23"/>
            <p:cNvSpPr txBox="1"/>
            <p:nvPr/>
          </p:nvSpPr>
          <p:spPr>
            <a:xfrm>
              <a:off x="335596" y="2730493"/>
              <a:ext cx="2014965" cy="453457"/>
            </a:xfrm>
            <a:prstGeom prst="rect">
              <a:avLst/>
            </a:prstGeom>
            <a:noFill/>
            <a:ln w="6350">
              <a:noFill/>
              <a:round/>
            </a:ln>
          </p:spPr>
          <p:txBody>
            <a:bodyPr wrap="none" lIns="0" tIns="0" rIns="0" bIns="0" anchor="ctr" anchorCtr="1"/>
            <a:lstStyle>
              <a:defPPr>
                <a:defRPr lang="zh-CN"/>
              </a:defPPr>
              <a:lvl1pPr>
                <a:spcBef>
                  <a:spcPts val="300"/>
                </a:spcBef>
                <a:defRPr sz="1000">
                  <a:solidFill>
                    <a:srgbClr val="FFFFFF"/>
                  </a:solidFill>
                  <a:latin typeface="Arial Black" panose="020B0A04020102090204" pitchFamily="34" charset="0"/>
                  <a:cs typeface="Arial" panose="020B0604020202020204" pitchFamily="34" charset="0"/>
                </a:defRPr>
              </a:lvl1pPr>
            </a:lstStyle>
            <a:p>
              <a:pPr>
                <a:lnSpc>
                  <a:spcPct val="150000"/>
                </a:lnSpc>
                <a:defRPr/>
              </a:pPr>
              <a:r>
                <a:rPr lang="en-US" altLang="zh-CN" sz="900" b="1" dirty="0">
                  <a:solidFill>
                    <a:srgbClr val="FFFFFF"/>
                  </a:solidFill>
                  <a:latin typeface="Arial" panose="020B0604020202020204" pitchFamily="34" charset="0"/>
                  <a:cs typeface="Arial" panose="020B0604020202020204" pitchFamily="34" charset="0"/>
                  <a:sym typeface="+mn-lt"/>
                </a:rPr>
                <a:t>Management of inspection plan</a:t>
              </a:r>
              <a:endParaRPr lang="zh-CN" altLang="en-US" sz="900" b="1" dirty="0">
                <a:solidFill>
                  <a:srgbClr val="FFFFFF"/>
                </a:solidFill>
                <a:latin typeface="Arial" panose="020B0604020202020204" pitchFamily="34" charset="0"/>
                <a:cs typeface="Arial" panose="020B0604020202020204" pitchFamily="34" charset="0"/>
                <a:sym typeface="+mn-lt"/>
              </a:endParaRPr>
            </a:p>
          </p:txBody>
        </p:sp>
      </p:grpSp>
      <p:grpSp>
        <p:nvGrpSpPr>
          <p:cNvPr id="25" name="组合 24"/>
          <p:cNvGrpSpPr/>
          <p:nvPr/>
        </p:nvGrpSpPr>
        <p:grpSpPr>
          <a:xfrm>
            <a:off x="1767371" y="5624880"/>
            <a:ext cx="1325880" cy="398780"/>
            <a:chOff x="335596" y="2730493"/>
            <a:chExt cx="2014965" cy="453457"/>
          </a:xfrm>
        </p:grpSpPr>
        <p:sp>
          <p:nvSpPr>
            <p:cNvPr id="26" name="矩形: 圆角 25"/>
            <p:cNvSpPr/>
            <p:nvPr/>
          </p:nvSpPr>
          <p:spPr>
            <a:xfrm>
              <a:off x="340966" y="2856855"/>
              <a:ext cx="2009595" cy="245616"/>
            </a:xfrm>
            <a:prstGeom prst="roundRect">
              <a:avLst>
                <a:gd name="adj" fmla="val 50000"/>
              </a:avLst>
            </a:prstGeom>
            <a:gradFill>
              <a:gsLst>
                <a:gs pos="11000">
                  <a:srgbClr val="00966F"/>
                </a:gs>
                <a:gs pos="58000">
                  <a:srgbClr val="00684D"/>
                </a:gs>
              </a:gsLst>
              <a:lin ang="3600000" scaled="0"/>
            </a:gradFill>
            <a:ln>
              <a:noFill/>
            </a:ln>
          </p:spPr>
          <p:style>
            <a:lnRef idx="0">
              <a:scrgbClr r="0" g="0" b="0"/>
            </a:lnRef>
            <a:fillRef idx="0">
              <a:scrgbClr r="0" g="0" b="0"/>
            </a:fillRef>
            <a:effectRef idx="0">
              <a:scrgbClr r="0" g="0" b="0"/>
            </a:effectRef>
            <a:fontRef idx="minor">
              <a:schemeClr val="accent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9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27" name="文本框 26"/>
            <p:cNvSpPr txBox="1"/>
            <p:nvPr/>
          </p:nvSpPr>
          <p:spPr>
            <a:xfrm>
              <a:off x="335596" y="2730493"/>
              <a:ext cx="2014965" cy="453457"/>
            </a:xfrm>
            <a:prstGeom prst="rect">
              <a:avLst/>
            </a:prstGeom>
            <a:noFill/>
            <a:ln w="6350">
              <a:noFill/>
              <a:round/>
            </a:ln>
          </p:spPr>
          <p:txBody>
            <a:bodyPr wrap="none" lIns="0" tIns="0" rIns="0" bIns="0" anchor="ctr" anchorCtr="1"/>
            <a:lstStyle>
              <a:defPPr>
                <a:defRPr lang="zh-CN"/>
              </a:defPPr>
              <a:lvl1pPr>
                <a:spcBef>
                  <a:spcPts val="300"/>
                </a:spcBef>
                <a:defRPr sz="1000">
                  <a:solidFill>
                    <a:srgbClr val="FFFFFF"/>
                  </a:solidFill>
                  <a:latin typeface="Arial Black" panose="020B0A04020102090204" pitchFamily="34" charset="0"/>
                  <a:cs typeface="Arial" panose="020B0604020202020204" pitchFamily="34" charset="0"/>
                </a:defRPr>
              </a:lvl1pPr>
            </a:lstStyle>
            <a:p>
              <a:pPr>
                <a:lnSpc>
                  <a:spcPct val="150000"/>
                </a:lnSpc>
                <a:defRPr/>
              </a:pPr>
              <a:r>
                <a:rPr lang="en-US" altLang="zh-CN" sz="900" b="1" dirty="0">
                  <a:solidFill>
                    <a:srgbClr val="FFFFFF"/>
                  </a:solidFill>
                  <a:latin typeface="Arial" panose="020B0604020202020204" pitchFamily="34" charset="0"/>
                  <a:cs typeface="Arial" panose="020B0604020202020204" pitchFamily="34" charset="0"/>
                  <a:sym typeface="+mn-lt"/>
                </a:rPr>
                <a:t>Data acquisition</a:t>
              </a:r>
              <a:endParaRPr lang="en-US" altLang="zh-CN" sz="900" b="1" dirty="0">
                <a:solidFill>
                  <a:srgbClr val="FFFFFF"/>
                </a:solidFill>
                <a:latin typeface="Arial" panose="020B0604020202020204" pitchFamily="34" charset="0"/>
                <a:cs typeface="Arial" panose="020B0604020202020204" pitchFamily="34" charset="0"/>
                <a:sym typeface="+mn-lt"/>
              </a:endParaRPr>
            </a:p>
          </p:txBody>
        </p:sp>
      </p:grpSp>
      <p:grpSp>
        <p:nvGrpSpPr>
          <p:cNvPr id="28" name="组合 27"/>
          <p:cNvGrpSpPr/>
          <p:nvPr/>
        </p:nvGrpSpPr>
        <p:grpSpPr>
          <a:xfrm>
            <a:off x="8967095" y="3419614"/>
            <a:ext cx="1056800" cy="398780"/>
            <a:chOff x="335596" y="2730493"/>
            <a:chExt cx="2014965" cy="453457"/>
          </a:xfrm>
        </p:grpSpPr>
        <p:sp>
          <p:nvSpPr>
            <p:cNvPr id="29" name="矩形: 圆角 28"/>
            <p:cNvSpPr/>
            <p:nvPr/>
          </p:nvSpPr>
          <p:spPr>
            <a:xfrm>
              <a:off x="340966" y="2856855"/>
              <a:ext cx="2009595" cy="245616"/>
            </a:xfrm>
            <a:prstGeom prst="roundRect">
              <a:avLst>
                <a:gd name="adj" fmla="val 50000"/>
              </a:avLst>
            </a:prstGeom>
            <a:gradFill>
              <a:gsLst>
                <a:gs pos="11000">
                  <a:srgbClr val="00966F"/>
                </a:gs>
                <a:gs pos="58000">
                  <a:srgbClr val="00684D"/>
                </a:gs>
              </a:gsLst>
              <a:lin ang="3600000" scaled="0"/>
            </a:gradFill>
            <a:ln>
              <a:noFill/>
            </a:ln>
          </p:spPr>
          <p:style>
            <a:lnRef idx="0">
              <a:scrgbClr r="0" g="0" b="0"/>
            </a:lnRef>
            <a:fillRef idx="0">
              <a:scrgbClr r="0" g="0" b="0"/>
            </a:fillRef>
            <a:effectRef idx="0">
              <a:scrgbClr r="0" g="0" b="0"/>
            </a:effectRef>
            <a:fontRef idx="minor">
              <a:schemeClr val="accent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9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30" name="文本框 29"/>
            <p:cNvSpPr txBox="1"/>
            <p:nvPr/>
          </p:nvSpPr>
          <p:spPr>
            <a:xfrm>
              <a:off x="335596" y="2730493"/>
              <a:ext cx="2014965" cy="453457"/>
            </a:xfrm>
            <a:prstGeom prst="rect">
              <a:avLst/>
            </a:prstGeom>
            <a:noFill/>
            <a:ln w="6350">
              <a:noFill/>
              <a:round/>
            </a:ln>
          </p:spPr>
          <p:txBody>
            <a:bodyPr wrap="none" lIns="0" tIns="0" rIns="0" bIns="0" anchor="ctr" anchorCtr="1"/>
            <a:lstStyle>
              <a:defPPr>
                <a:defRPr lang="zh-CN"/>
              </a:defPPr>
              <a:lvl1pPr>
                <a:spcBef>
                  <a:spcPts val="300"/>
                </a:spcBef>
                <a:defRPr sz="1000">
                  <a:solidFill>
                    <a:srgbClr val="FFFFFF"/>
                  </a:solidFill>
                  <a:latin typeface="Arial Black" panose="020B0A04020102090204" pitchFamily="34" charset="0"/>
                  <a:cs typeface="Arial" panose="020B0604020202020204" pitchFamily="34" charset="0"/>
                </a:defRPr>
              </a:lvl1pPr>
            </a:lstStyle>
            <a:p>
              <a:pPr algn="ctr">
                <a:lnSpc>
                  <a:spcPct val="150000"/>
                </a:lnSpc>
                <a:defRPr/>
              </a:pPr>
              <a:r>
                <a:rPr lang="en-US" altLang="zh-CN" sz="900" b="1" dirty="0">
                  <a:solidFill>
                    <a:srgbClr val="FFFFFF"/>
                  </a:solidFill>
                  <a:latin typeface="Arial" panose="020B0604020202020204" pitchFamily="34" charset="0"/>
                  <a:cs typeface="Arial" panose="020B0604020202020204" pitchFamily="34" charset="0"/>
                  <a:sym typeface="+mn-lt"/>
                </a:rPr>
                <a:t>SPC analysis</a:t>
              </a:r>
              <a:endParaRPr lang="en-US" altLang="zh-CN" sz="900" b="1" dirty="0">
                <a:solidFill>
                  <a:srgbClr val="FFFFFF"/>
                </a:solidFill>
                <a:latin typeface="Arial" panose="020B0604020202020204" pitchFamily="34" charset="0"/>
                <a:cs typeface="Arial" panose="020B0604020202020204" pitchFamily="34" charset="0"/>
                <a:sym typeface="+mn-lt"/>
              </a:endParaRPr>
            </a:p>
          </p:txBody>
        </p:sp>
      </p:grpSp>
      <p:grpSp>
        <p:nvGrpSpPr>
          <p:cNvPr id="31" name="组合 30"/>
          <p:cNvGrpSpPr/>
          <p:nvPr/>
        </p:nvGrpSpPr>
        <p:grpSpPr>
          <a:xfrm>
            <a:off x="9058275" y="4520328"/>
            <a:ext cx="640210" cy="398780"/>
            <a:chOff x="335596" y="2730493"/>
            <a:chExt cx="2014965" cy="453457"/>
          </a:xfrm>
        </p:grpSpPr>
        <p:sp>
          <p:nvSpPr>
            <p:cNvPr id="32" name="矩形: 圆角 31"/>
            <p:cNvSpPr/>
            <p:nvPr/>
          </p:nvSpPr>
          <p:spPr>
            <a:xfrm>
              <a:off x="340966" y="2856855"/>
              <a:ext cx="2009595" cy="245616"/>
            </a:xfrm>
            <a:prstGeom prst="roundRect">
              <a:avLst>
                <a:gd name="adj" fmla="val 50000"/>
              </a:avLst>
            </a:prstGeom>
            <a:gradFill>
              <a:gsLst>
                <a:gs pos="11000">
                  <a:srgbClr val="00966F"/>
                </a:gs>
                <a:gs pos="58000">
                  <a:srgbClr val="00684D"/>
                </a:gs>
              </a:gsLst>
              <a:lin ang="3600000" scaled="0"/>
            </a:gradFill>
            <a:ln>
              <a:noFill/>
            </a:ln>
          </p:spPr>
          <p:style>
            <a:lnRef idx="0">
              <a:scrgbClr r="0" g="0" b="0"/>
            </a:lnRef>
            <a:fillRef idx="0">
              <a:scrgbClr r="0" g="0" b="0"/>
            </a:fillRef>
            <a:effectRef idx="0">
              <a:scrgbClr r="0" g="0" b="0"/>
            </a:effectRef>
            <a:fontRef idx="minor">
              <a:schemeClr val="accent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9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33" name="文本框 32"/>
            <p:cNvSpPr txBox="1"/>
            <p:nvPr/>
          </p:nvSpPr>
          <p:spPr>
            <a:xfrm>
              <a:off x="335596" y="2730493"/>
              <a:ext cx="2014965" cy="453457"/>
            </a:xfrm>
            <a:prstGeom prst="rect">
              <a:avLst/>
            </a:prstGeom>
            <a:noFill/>
            <a:ln w="6350">
              <a:noFill/>
              <a:round/>
            </a:ln>
          </p:spPr>
          <p:txBody>
            <a:bodyPr wrap="none" lIns="0" tIns="0" rIns="0" bIns="0" anchor="ctr" anchorCtr="1"/>
            <a:lstStyle>
              <a:defPPr>
                <a:defRPr lang="zh-CN"/>
              </a:defPPr>
              <a:lvl1pPr>
                <a:spcBef>
                  <a:spcPts val="300"/>
                </a:spcBef>
                <a:defRPr sz="1000">
                  <a:solidFill>
                    <a:srgbClr val="FFFFFF"/>
                  </a:solidFill>
                  <a:latin typeface="Arial Black" panose="020B0A04020102090204" pitchFamily="34" charset="0"/>
                  <a:cs typeface="Arial" panose="020B0604020202020204" pitchFamily="34" charset="0"/>
                </a:defRPr>
              </a:lvl1pPr>
            </a:lstStyle>
            <a:p>
              <a:pPr algn="ctr">
                <a:lnSpc>
                  <a:spcPct val="150000"/>
                </a:lnSpc>
                <a:defRPr/>
              </a:pPr>
              <a:r>
                <a:rPr lang="en-US" altLang="zh-CN" sz="900" b="1" dirty="0">
                  <a:solidFill>
                    <a:srgbClr val="FFFFFF"/>
                  </a:solidFill>
                  <a:latin typeface="Arial" panose="020B0604020202020204" pitchFamily="34" charset="0"/>
                  <a:cs typeface="Arial" panose="020B0604020202020204" pitchFamily="34" charset="0"/>
                  <a:sym typeface="+mn-lt"/>
                </a:rPr>
                <a:t>Panel</a:t>
              </a:r>
              <a:endParaRPr lang="en-US" altLang="zh-CN" sz="900" b="1" dirty="0">
                <a:solidFill>
                  <a:srgbClr val="FFFFFF"/>
                </a:solidFill>
                <a:latin typeface="Arial" panose="020B0604020202020204" pitchFamily="34" charset="0"/>
                <a:cs typeface="Arial" panose="020B0604020202020204" pitchFamily="34" charset="0"/>
                <a:sym typeface="+mn-lt"/>
              </a:endParaRPr>
            </a:p>
          </p:txBody>
        </p:sp>
      </p:grpSp>
      <p:grpSp>
        <p:nvGrpSpPr>
          <p:cNvPr id="34" name="组合 33"/>
          <p:cNvGrpSpPr/>
          <p:nvPr/>
        </p:nvGrpSpPr>
        <p:grpSpPr>
          <a:xfrm>
            <a:off x="8967095" y="5735748"/>
            <a:ext cx="731390" cy="398780"/>
            <a:chOff x="335596" y="2752155"/>
            <a:chExt cx="2014965" cy="453457"/>
          </a:xfrm>
        </p:grpSpPr>
        <p:sp>
          <p:nvSpPr>
            <p:cNvPr id="35" name="矩形: 圆角 34"/>
            <p:cNvSpPr/>
            <p:nvPr/>
          </p:nvSpPr>
          <p:spPr>
            <a:xfrm>
              <a:off x="340966" y="2856855"/>
              <a:ext cx="2009595" cy="245616"/>
            </a:xfrm>
            <a:prstGeom prst="roundRect">
              <a:avLst>
                <a:gd name="adj" fmla="val 50000"/>
              </a:avLst>
            </a:prstGeom>
            <a:gradFill>
              <a:gsLst>
                <a:gs pos="11000">
                  <a:srgbClr val="00966F"/>
                </a:gs>
                <a:gs pos="58000">
                  <a:srgbClr val="00684D"/>
                </a:gs>
              </a:gsLst>
              <a:lin ang="3600000" scaled="0"/>
            </a:gradFill>
            <a:ln>
              <a:noFill/>
            </a:ln>
          </p:spPr>
          <p:style>
            <a:lnRef idx="0">
              <a:scrgbClr r="0" g="0" b="0"/>
            </a:lnRef>
            <a:fillRef idx="0">
              <a:scrgbClr r="0" g="0" b="0"/>
            </a:fillRef>
            <a:effectRef idx="0">
              <a:scrgbClr r="0" g="0" b="0"/>
            </a:effectRef>
            <a:fontRef idx="minor">
              <a:schemeClr val="accent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9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38" name="文本框 37"/>
            <p:cNvSpPr txBox="1"/>
            <p:nvPr/>
          </p:nvSpPr>
          <p:spPr>
            <a:xfrm>
              <a:off x="335596" y="2752155"/>
              <a:ext cx="2014965" cy="453457"/>
            </a:xfrm>
            <a:prstGeom prst="rect">
              <a:avLst/>
            </a:prstGeom>
            <a:noFill/>
            <a:ln w="6350">
              <a:noFill/>
              <a:round/>
            </a:ln>
          </p:spPr>
          <p:txBody>
            <a:bodyPr wrap="none" lIns="0" tIns="0" rIns="0" bIns="0" anchor="ctr" anchorCtr="1"/>
            <a:lstStyle>
              <a:defPPr>
                <a:defRPr lang="zh-CN"/>
              </a:defPPr>
              <a:lvl1pPr>
                <a:spcBef>
                  <a:spcPts val="300"/>
                </a:spcBef>
                <a:defRPr sz="1000">
                  <a:solidFill>
                    <a:srgbClr val="FFFFFF"/>
                  </a:solidFill>
                  <a:latin typeface="Arial Black" panose="020B0A04020102090204" pitchFamily="34" charset="0"/>
                  <a:cs typeface="Arial" panose="020B0604020202020204" pitchFamily="34" charset="0"/>
                </a:defRPr>
              </a:lvl1pPr>
            </a:lstStyle>
            <a:p>
              <a:pPr algn="l">
                <a:spcBef>
                  <a:spcPts val="300"/>
                </a:spcBef>
                <a:defRPr/>
              </a:pPr>
              <a:r>
                <a:rPr lang="en-US" altLang="zh-CN" sz="900" b="1" dirty="0">
                  <a:solidFill>
                    <a:srgbClr val="FFFFFF"/>
                  </a:solidFill>
                  <a:latin typeface="Arial" panose="020B0604020202020204" pitchFamily="34" charset="0"/>
                  <a:cs typeface="Arial" panose="020B0604020202020204" pitchFamily="34" charset="0"/>
                  <a:sym typeface="+mn-lt"/>
                </a:rPr>
                <a:t>Report</a:t>
              </a:r>
              <a:endParaRPr lang="zh-CN" altLang="en-US" sz="900" b="1" dirty="0">
                <a:solidFill>
                  <a:srgbClr val="FFFFFF"/>
                </a:solidFill>
                <a:latin typeface="Arial" panose="020B0604020202020204" pitchFamily="34" charset="0"/>
                <a:cs typeface="Arial" panose="020B0604020202020204" pitchFamily="34" charset="0"/>
                <a:sym typeface="+mn-lt"/>
              </a:endParaRPr>
            </a:p>
          </p:txBody>
        </p:sp>
      </p:grpSp>
      <p:grpSp>
        <p:nvGrpSpPr>
          <p:cNvPr id="2" name="组合 1"/>
          <p:cNvGrpSpPr/>
          <p:nvPr/>
        </p:nvGrpSpPr>
        <p:grpSpPr>
          <a:xfrm>
            <a:off x="4038800" y="5364321"/>
            <a:ext cx="3891532" cy="438582"/>
            <a:chOff x="4587167" y="5386678"/>
            <a:chExt cx="3968139" cy="434185"/>
          </a:xfrm>
        </p:grpSpPr>
        <p:sp>
          <p:nvSpPr>
            <p:cNvPr id="5" name="矩形: 圆角 4"/>
            <p:cNvSpPr/>
            <p:nvPr/>
          </p:nvSpPr>
          <p:spPr>
            <a:xfrm>
              <a:off x="5122611" y="5414871"/>
              <a:ext cx="2870790" cy="359955"/>
            </a:xfrm>
            <a:prstGeom prst="roundRect">
              <a:avLst>
                <a:gd name="adj" fmla="val 50000"/>
              </a:avLst>
            </a:prstGeom>
            <a:gradFill>
              <a:gsLst>
                <a:gs pos="11000">
                  <a:srgbClr val="00966F"/>
                </a:gs>
                <a:gs pos="58000">
                  <a:srgbClr val="00684D"/>
                </a:gs>
              </a:gsLst>
              <a:lin ang="3600000" scaled="0"/>
            </a:gradFill>
            <a:ln>
              <a:noFill/>
            </a:ln>
          </p:spPr>
          <p:style>
            <a:lnRef idx="0">
              <a:scrgbClr r="0" g="0" b="0"/>
            </a:lnRef>
            <a:fillRef idx="0">
              <a:scrgbClr r="0" g="0" b="0"/>
            </a:fillRef>
            <a:effectRef idx="0">
              <a:scrgbClr r="0" g="0" b="0"/>
            </a:effectRef>
            <a:fontRef idx="minor">
              <a:schemeClr val="accent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1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7" name="文本框 6"/>
            <p:cNvSpPr txBox="1"/>
            <p:nvPr/>
          </p:nvSpPr>
          <p:spPr>
            <a:xfrm>
              <a:off x="4587167" y="5386678"/>
              <a:ext cx="3968139" cy="434185"/>
            </a:xfrm>
            <a:prstGeom prst="rect">
              <a:avLst/>
            </a:prstGeom>
            <a:noFill/>
          </p:spPr>
          <p:txBody>
            <a:bodyPr wrap="square" rtlCol="0">
              <a:spAutoFit/>
            </a:bodyPr>
            <a:lstStyle/>
            <a:p>
              <a:pPr algn="ctr">
                <a:spcBef>
                  <a:spcPts val="300"/>
                </a:spcBef>
                <a:defRPr/>
              </a:pPr>
              <a:r>
                <a:rPr lang="en-US" altLang="zh-CN" sz="1000" dirty="0">
                  <a:solidFill>
                    <a:srgbClr val="FFFFFF"/>
                  </a:solidFill>
                  <a:latin typeface="Arial Black" panose="020B0A04020102090204" pitchFamily="34" charset="0"/>
                  <a:cs typeface="Arial" panose="020B0604020202020204" pitchFamily="34" charset="0"/>
                  <a:sym typeface="+mn-ea"/>
                </a:rPr>
                <a:t>Can Be Connected With PDM, </a:t>
              </a:r>
              <a:endParaRPr lang="en-US" altLang="zh-CN" sz="1000" dirty="0">
                <a:solidFill>
                  <a:srgbClr val="FFFFFF"/>
                </a:solidFill>
                <a:latin typeface="Arial Black" panose="020B0A04020102090204" pitchFamily="34" charset="0"/>
                <a:cs typeface="Arial" panose="020B0604020202020204" pitchFamily="34" charset="0"/>
              </a:endParaRPr>
            </a:p>
            <a:p>
              <a:pPr algn="ctr">
                <a:spcBef>
                  <a:spcPts val="300"/>
                </a:spcBef>
                <a:defRPr/>
              </a:pPr>
              <a:r>
                <a:rPr lang="en-US" altLang="zh-CN" sz="1000" dirty="0">
                  <a:solidFill>
                    <a:srgbClr val="FFFFFF"/>
                  </a:solidFill>
                  <a:latin typeface="Arial Black" panose="020B0A04020102090204" pitchFamily="34" charset="0"/>
                  <a:cs typeface="Arial" panose="020B0604020202020204" pitchFamily="34" charset="0"/>
                  <a:sym typeface="+mn-ea"/>
                </a:rPr>
                <a:t>ERP, MES And Other Systems</a:t>
              </a:r>
              <a:endParaRPr lang="en-US" altLang="zh-CN" sz="1000" dirty="0">
                <a:solidFill>
                  <a:srgbClr val="FFFFFF"/>
                </a:solidFill>
                <a:latin typeface="Arial Black" panose="020B0A04020102090204" pitchFamily="34" charset="0"/>
                <a:cs typeface="Arial" panose="020B0604020202020204" pitchFamily="34" charset="0"/>
                <a:sym typeface="+mn-ea"/>
              </a:endParaRPr>
            </a:p>
          </p:txBody>
        </p:sp>
      </p:grpSp>
      <p:sp>
        <p:nvSpPr>
          <p:cNvPr id="36" name="矩形 35"/>
          <p:cNvSpPr/>
          <p:nvPr/>
        </p:nvSpPr>
        <p:spPr>
          <a:xfrm>
            <a:off x="3441087" y="5050430"/>
            <a:ext cx="721587" cy="731245"/>
          </a:xfrm>
          <a:prstGeom prst="rect">
            <a:avLst/>
          </a:prstGeom>
          <a:solidFill>
            <a:srgbClr val="FFFFFF"/>
          </a:solidFill>
          <a:ln w="3175" cap="flat" cmpd="sng" algn="ctr">
            <a:noFill/>
            <a:prstDash val="solid"/>
            <a:miter lim="800000"/>
          </a:ln>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pic>
        <p:nvPicPr>
          <p:cNvPr id="15" name="图片 14"/>
          <p:cNvPicPr>
            <a:picLocks noChangeAspect="1"/>
          </p:cNvPicPr>
          <p:nvPr/>
        </p:nvPicPr>
        <p:blipFill>
          <a:blip r:embed="rId4" cstate="print">
            <a:extLst>
              <a:ext uri="{28A0092B-C50C-407E-A947-70E740481C1C}">
                <a14:useLocalDpi xmlns:a14="http://schemas.microsoft.com/office/drawing/2010/main" val="0"/>
              </a:ext>
            </a:extLst>
          </a:blip>
          <a:srcRect l="27527" r="21852"/>
          <a:stretch>
            <a:fillRect/>
          </a:stretch>
        </p:blipFill>
        <p:spPr>
          <a:xfrm>
            <a:off x="3539869" y="5044564"/>
            <a:ext cx="524021" cy="731245"/>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592" y="0"/>
            <a:ext cx="12191407" cy="6858000"/>
            <a:chOff x="592" y="0"/>
            <a:chExt cx="12191407" cy="6858000"/>
          </a:xfrm>
        </p:grpSpPr>
        <p:pic>
          <p:nvPicPr>
            <p:cNvPr id="8" name="图片 7"/>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592" y="0"/>
              <a:ext cx="12190815" cy="6858000"/>
            </a:xfrm>
            <a:prstGeom prst="rect">
              <a:avLst/>
            </a:prstGeom>
          </p:spPr>
        </p:pic>
        <p:sp>
          <p:nvSpPr>
            <p:cNvPr id="10" name="矩形: 圆角 9"/>
            <p:cNvSpPr/>
            <p:nvPr/>
          </p:nvSpPr>
          <p:spPr>
            <a:xfrm>
              <a:off x="10677525" y="361913"/>
              <a:ext cx="1514474" cy="438150"/>
            </a:xfrm>
            <a:prstGeom prst="roundRect">
              <a:avLst>
                <a:gd name="adj" fmla="val 0"/>
              </a:avLst>
            </a:prstGeom>
            <a:gradFill>
              <a:gsLst>
                <a:gs pos="0">
                  <a:srgbClr val="00956E"/>
                </a:gs>
                <a:gs pos="100000">
                  <a:srgbClr val="00684D"/>
                </a:gs>
              </a:gsLst>
              <a:lin ang="21594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72158" y="473742"/>
              <a:ext cx="872101" cy="214492"/>
            </a:xfrm>
            <a:prstGeom prst="rect">
              <a:avLst/>
            </a:prstGeom>
          </p:spPr>
        </p:pic>
        <p:sp>
          <p:nvSpPr>
            <p:cNvPr id="13" name="矩形 12"/>
            <p:cNvSpPr/>
            <p:nvPr/>
          </p:nvSpPr>
          <p:spPr>
            <a:xfrm>
              <a:off x="654426" y="724463"/>
              <a:ext cx="46800" cy="492854"/>
            </a:xfrm>
            <a:prstGeom prst="rect">
              <a:avLst/>
            </a:prstGeom>
            <a:solidFill>
              <a:srgbClr val="0068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25" name="矩形: 圆角 24"/>
          <p:cNvSpPr/>
          <p:nvPr/>
        </p:nvSpPr>
        <p:spPr>
          <a:xfrm>
            <a:off x="463620" y="1741654"/>
            <a:ext cx="11249521" cy="2733421"/>
          </a:xfrm>
          <a:prstGeom prst="roundRect">
            <a:avLst>
              <a:gd name="adj" fmla="val 2125"/>
            </a:avLst>
          </a:prstGeom>
          <a:solidFill>
            <a:srgbClr val="E2EDE9"/>
          </a:solidFill>
          <a:ln>
            <a:noFill/>
          </a:ln>
          <a:effectLst>
            <a:outerShdw blurRad="50800" dist="50800" dir="2040000" sx="1000" sy="1000" algn="ctr" rotWithShape="0">
              <a:srgbClr val="000000">
                <a:alpha val="20000"/>
              </a:srgbClr>
            </a:outerShdw>
          </a:effectLst>
        </p:spPr>
        <p:style>
          <a:lnRef idx="0">
            <a:scrgbClr r="0" g="0" b="0"/>
          </a:lnRef>
          <a:fillRef idx="0">
            <a:scrgbClr r="0" g="0" b="0"/>
          </a:fillRef>
          <a:effectRef idx="0">
            <a:scrgbClr r="0" g="0" b="0"/>
          </a:effectRef>
          <a:fontRef idx="minor">
            <a:schemeClr val="accent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69" name="矩形: 圆角 68"/>
          <p:cNvSpPr/>
          <p:nvPr/>
        </p:nvSpPr>
        <p:spPr>
          <a:xfrm>
            <a:off x="471240" y="3614307"/>
            <a:ext cx="11249521" cy="2878844"/>
          </a:xfrm>
          <a:prstGeom prst="roundRect">
            <a:avLst>
              <a:gd name="adj" fmla="val 2125"/>
            </a:avLst>
          </a:prstGeom>
          <a:solidFill>
            <a:srgbClr val="FFFFFF"/>
          </a:solidFill>
          <a:ln>
            <a:noFill/>
          </a:ln>
          <a:effectLst>
            <a:outerShdw blurRad="50800" dist="50800" dir="2040000" algn="ctr" rotWithShape="0">
              <a:srgbClr val="000000">
                <a:alpha val="20000"/>
              </a:srgbClr>
            </a:outerShdw>
          </a:effectLst>
        </p:spPr>
        <p:style>
          <a:lnRef idx="0">
            <a:scrgbClr r="0" g="0" b="0"/>
          </a:lnRef>
          <a:fillRef idx="0">
            <a:scrgbClr r="0" g="0" b="0"/>
          </a:fillRef>
          <a:effectRef idx="0">
            <a:scrgbClr r="0" g="0" b="0"/>
          </a:effectRef>
          <a:fontRef idx="minor">
            <a:schemeClr val="accent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20" name="标题 1"/>
          <p:cNvSpPr txBox="1"/>
          <p:nvPr/>
        </p:nvSpPr>
        <p:spPr>
          <a:xfrm>
            <a:off x="646373" y="2230795"/>
            <a:ext cx="2398623" cy="784830"/>
          </a:xfrm>
          <a:prstGeom prst="rect">
            <a:avLst/>
          </a:prstGeom>
          <a:noFill/>
        </p:spPr>
        <p:txBody>
          <a:bodyPr wrap="square" rtlCol="0">
            <a:spAutoFit/>
          </a:bodyPr>
          <a:lstStyle>
            <a:defPPr>
              <a:defRPr lang="zh-CN"/>
            </a:defPPr>
            <a:lvl1pPr marL="90170" indent="-90170">
              <a:defRPr sz="900" b="0" kern="0">
                <a:latin typeface="Arial" panose="020B0604020202020204" pitchFamily="34" charset="0"/>
                <a:ea typeface="思源黑体 CN Medium" panose="020B0600000000000000" pitchFamily="34" charset="-122"/>
                <a:cs typeface="Arial" panose="020B0604020202020204" pitchFamily="34" charset="0"/>
              </a:defRPr>
            </a:lvl1pPr>
            <a:lvl2pPr algn="ctr" eaLnBrk="0" fontAlgn="base" hangingPunct="0">
              <a:spcBef>
                <a:spcPct val="0"/>
              </a:spcBef>
              <a:spcAft>
                <a:spcPct val="0"/>
              </a:spcAft>
              <a:defRPr sz="4400">
                <a:solidFill>
                  <a:schemeClr val="tx2"/>
                </a:solidFill>
                <a:latin typeface="Arial" panose="020B0604020202020204" pitchFamily="34" charset="0"/>
                <a:ea typeface="MS PGothic" panose="020B0600070205080204" pitchFamily="34" charset="-128"/>
              </a:defRPr>
            </a:lvl2pPr>
            <a:lvl3pPr algn="ctr" eaLnBrk="0" fontAlgn="base" hangingPunct="0">
              <a:spcBef>
                <a:spcPct val="0"/>
              </a:spcBef>
              <a:spcAft>
                <a:spcPct val="0"/>
              </a:spcAft>
              <a:defRPr sz="4400">
                <a:solidFill>
                  <a:schemeClr val="tx2"/>
                </a:solidFill>
                <a:latin typeface="Arial" panose="020B0604020202020204" pitchFamily="34" charset="0"/>
                <a:ea typeface="MS PGothic" panose="020B0600070205080204" pitchFamily="34" charset="-128"/>
              </a:defRPr>
            </a:lvl3pPr>
            <a:lvl4pPr algn="ctr" eaLnBrk="0" fontAlgn="base" hangingPunct="0">
              <a:spcBef>
                <a:spcPct val="0"/>
              </a:spcBef>
              <a:spcAft>
                <a:spcPct val="0"/>
              </a:spcAft>
              <a:defRPr sz="4400">
                <a:solidFill>
                  <a:schemeClr val="tx2"/>
                </a:solidFill>
                <a:latin typeface="Arial" panose="020B0604020202020204" pitchFamily="34" charset="0"/>
                <a:ea typeface="MS PGothic" panose="020B0600070205080204" pitchFamily="34" charset="-128"/>
              </a:defRPr>
            </a:lvl4pPr>
            <a:lvl5pPr algn="ctr" eaLnBrk="0" fontAlgn="base" hangingPunct="0">
              <a:spcBef>
                <a:spcPct val="0"/>
              </a:spcBef>
              <a:spcAft>
                <a:spcPct val="0"/>
              </a:spcAft>
              <a:defRPr sz="4400">
                <a:solidFill>
                  <a:schemeClr val="tx2"/>
                </a:solidFill>
                <a:latin typeface="Arial" panose="020B0604020202020204" pitchFamily="34" charset="0"/>
                <a:ea typeface="MS PGothic" panose="020B0600070205080204" pitchFamily="34" charset="-128"/>
              </a:defRPr>
            </a:lvl5pPr>
            <a:lvl6pPr marL="457200" algn="ctr" fontAlgn="base">
              <a:spcBef>
                <a:spcPct val="0"/>
              </a:spcBef>
              <a:spcAft>
                <a:spcPct val="0"/>
              </a:spcAft>
              <a:defRPr sz="4400">
                <a:solidFill>
                  <a:schemeClr val="tx2"/>
                </a:solidFill>
                <a:latin typeface="Arial" panose="020B0604020202020204" pitchFamily="34" charset="0"/>
                <a:ea typeface="MS PGothic" panose="020B0600070205080204" pitchFamily="34" charset="-128"/>
              </a:defRPr>
            </a:lvl6pPr>
            <a:lvl7pPr marL="914400" algn="ctr" fontAlgn="base">
              <a:spcBef>
                <a:spcPct val="0"/>
              </a:spcBef>
              <a:spcAft>
                <a:spcPct val="0"/>
              </a:spcAft>
              <a:defRPr sz="4400">
                <a:solidFill>
                  <a:schemeClr val="tx2"/>
                </a:solidFill>
                <a:latin typeface="Arial" panose="020B0604020202020204" pitchFamily="34" charset="0"/>
                <a:ea typeface="MS PGothic" panose="020B0600070205080204" pitchFamily="34" charset="-128"/>
              </a:defRPr>
            </a:lvl7pPr>
            <a:lvl8pPr marL="1371600" algn="ctr" fontAlgn="base">
              <a:spcBef>
                <a:spcPct val="0"/>
              </a:spcBef>
              <a:spcAft>
                <a:spcPct val="0"/>
              </a:spcAft>
              <a:defRPr sz="4400">
                <a:solidFill>
                  <a:schemeClr val="tx2"/>
                </a:solidFill>
                <a:latin typeface="Arial" panose="020B0604020202020204" pitchFamily="34" charset="0"/>
                <a:ea typeface="MS PGothic" panose="020B0600070205080204" pitchFamily="34" charset="-128"/>
              </a:defRPr>
            </a:lvl8pPr>
            <a:lvl9pPr marL="1828800" algn="ctr" fontAlgn="base">
              <a:spcBef>
                <a:spcPct val="0"/>
              </a:spcBef>
              <a:spcAft>
                <a:spcPct val="0"/>
              </a:spcAft>
              <a:defRPr sz="4400">
                <a:solidFill>
                  <a:schemeClr val="tx2"/>
                </a:solidFill>
                <a:latin typeface="Arial" panose="020B0604020202020204" pitchFamily="34" charset="0"/>
                <a:ea typeface="MS PGothic" panose="020B0600070205080204" pitchFamily="34" charset="-128"/>
              </a:defRPr>
            </a:lvl9pPr>
          </a:lstStyle>
          <a:p>
            <a:r>
              <a:rPr lang="en-US" altLang="zh-CN" dirty="0"/>
              <a:t>Supports multiple data acquisition methods:</a:t>
            </a:r>
            <a:endParaRPr lang="en-US" altLang="zh-CN" dirty="0"/>
          </a:p>
          <a:p>
            <a:pPr>
              <a:buFont typeface="Arial" panose="020B0604020202020204" pitchFamily="34" charset="0"/>
              <a:buChar char="•"/>
            </a:pPr>
            <a:r>
              <a:rPr lang="en-US" altLang="zh-CN" dirty="0"/>
              <a:t>Manual input </a:t>
            </a:r>
            <a:endParaRPr lang="en-US" altLang="zh-CN" dirty="0"/>
          </a:p>
          <a:p>
            <a:pPr>
              <a:buFont typeface="Arial" panose="020B0604020202020204" pitchFamily="34" charset="0"/>
              <a:buChar char="•"/>
            </a:pPr>
            <a:r>
              <a:rPr lang="en-US" altLang="zh-CN" dirty="0"/>
              <a:t>Data transmission</a:t>
            </a:r>
            <a:endParaRPr lang="en-US" altLang="zh-CN" dirty="0"/>
          </a:p>
          <a:p>
            <a:pPr>
              <a:buFont typeface="Arial" panose="020B0604020202020204" pitchFamily="34" charset="0"/>
              <a:buChar char="•"/>
            </a:pPr>
            <a:r>
              <a:rPr lang="en-US" altLang="zh-CN" dirty="0"/>
              <a:t>File parsing</a:t>
            </a:r>
            <a:endParaRPr lang="en-US" altLang="zh-CN" dirty="0"/>
          </a:p>
          <a:p>
            <a:pPr>
              <a:buFont typeface="Arial" panose="020B0604020202020204" pitchFamily="34" charset="0"/>
              <a:buChar char="•"/>
            </a:pPr>
            <a:r>
              <a:rPr lang="en-US" altLang="zh-CN" dirty="0"/>
              <a:t>Screen capture</a:t>
            </a:r>
            <a:endParaRPr lang="en-US" altLang="zh-CN" dirty="0"/>
          </a:p>
        </p:txBody>
      </p:sp>
      <p:cxnSp>
        <p:nvCxnSpPr>
          <p:cNvPr id="49" name="直接连接符 48"/>
          <p:cNvCxnSpPr/>
          <p:nvPr>
            <p:custDataLst>
              <p:tags r:id="rId3"/>
            </p:custDataLst>
          </p:nvPr>
        </p:nvCxnSpPr>
        <p:spPr bwMode="auto">
          <a:xfrm>
            <a:off x="3488796" y="4308162"/>
            <a:ext cx="2241019" cy="0"/>
          </a:xfrm>
          <a:prstGeom prst="line">
            <a:avLst/>
          </a:prstGeom>
          <a:solidFill>
            <a:srgbClr val="808000"/>
          </a:solidFill>
          <a:ln w="6350" cap="flat" cmpd="sng" algn="ctr">
            <a:solidFill>
              <a:schemeClr val="tx1">
                <a:lumMod val="75000"/>
                <a:lumOff val="25000"/>
              </a:schemeClr>
            </a:solidFill>
            <a:prstDash val="solid"/>
            <a:round/>
            <a:headEnd type="none" w="med" len="med"/>
            <a:tailEnd type="none" w="med" len="med"/>
          </a:ln>
        </p:spPr>
      </p:cxnSp>
      <p:sp>
        <p:nvSpPr>
          <p:cNvPr id="62" name="文本框 9"/>
          <p:cNvSpPr txBox="1"/>
          <p:nvPr>
            <p:custDataLst>
              <p:tags r:id="rId4"/>
            </p:custDataLst>
          </p:nvPr>
        </p:nvSpPr>
        <p:spPr>
          <a:xfrm>
            <a:off x="9124315" y="4319950"/>
            <a:ext cx="2515235" cy="542920"/>
          </a:xfrm>
          <a:prstGeom prst="rect">
            <a:avLst/>
          </a:prstGeom>
          <a:noFill/>
        </p:spPr>
        <p:txBody>
          <a:bodyPr wrap="square" rtlCol="0" anchor="t">
            <a:noAutofit/>
          </a:bodyPr>
          <a:lstStyle/>
          <a:p>
            <a:pPr indent="-342900">
              <a:spcBef>
                <a:spcPts val="500"/>
              </a:spcBef>
            </a:pPr>
            <a:r>
              <a:rPr lang="en-US" altLang="zh-CN" sz="900" kern="0" dirty="0">
                <a:latin typeface="Arial" panose="020B0604020202020204" pitchFamily="34" charset="0"/>
                <a:ea typeface="思源黑体 CN Medium" panose="020B0600000000000000" pitchFamily="34" charset="-122"/>
                <a:cs typeface="Arial" panose="020B0604020202020204" pitchFamily="34" charset="0"/>
                <a:sym typeface="+mn-ea"/>
              </a:rPr>
              <a:t>Quality reports increase quality credibility, reduce acceptance workload, and ensure traceable quality control.</a:t>
            </a:r>
            <a:endParaRPr lang="en-US" altLang="zh-CN" sz="900" kern="0" dirty="0">
              <a:latin typeface="Arial" panose="020B0604020202020204" pitchFamily="34" charset="0"/>
              <a:ea typeface="思源黑体 CN Medium" panose="020B0600000000000000" pitchFamily="34" charset="-122"/>
              <a:cs typeface="Arial" panose="020B0604020202020204" pitchFamily="34" charset="0"/>
              <a:sym typeface="+mn-ea"/>
            </a:endParaRPr>
          </a:p>
        </p:txBody>
      </p:sp>
      <p:cxnSp>
        <p:nvCxnSpPr>
          <p:cNvPr id="63" name="直接连接符 62"/>
          <p:cNvCxnSpPr/>
          <p:nvPr>
            <p:custDataLst>
              <p:tags r:id="rId5"/>
            </p:custDataLst>
          </p:nvPr>
        </p:nvCxnSpPr>
        <p:spPr bwMode="auto">
          <a:xfrm>
            <a:off x="9217349" y="4309785"/>
            <a:ext cx="2241129" cy="0"/>
          </a:xfrm>
          <a:prstGeom prst="line">
            <a:avLst/>
          </a:prstGeom>
          <a:solidFill>
            <a:srgbClr val="808000"/>
          </a:solidFill>
          <a:ln w="6350" cap="flat" cmpd="sng" algn="ctr">
            <a:solidFill>
              <a:schemeClr val="tx1">
                <a:lumMod val="75000"/>
                <a:lumOff val="25000"/>
              </a:schemeClr>
            </a:solidFill>
            <a:prstDash val="solid"/>
            <a:round/>
            <a:headEnd type="none" w="med" len="med"/>
            <a:tailEnd type="none" w="med" len="med"/>
          </a:ln>
        </p:spPr>
      </p:cxnSp>
      <p:sp>
        <p:nvSpPr>
          <p:cNvPr id="53" name="文本框 9"/>
          <p:cNvSpPr txBox="1"/>
          <p:nvPr>
            <p:custDataLst>
              <p:tags r:id="rId6"/>
            </p:custDataLst>
          </p:nvPr>
        </p:nvSpPr>
        <p:spPr>
          <a:xfrm>
            <a:off x="6294120" y="4316770"/>
            <a:ext cx="2399665" cy="507831"/>
          </a:xfrm>
          <a:prstGeom prst="rect">
            <a:avLst/>
          </a:prstGeom>
          <a:noFill/>
        </p:spPr>
        <p:txBody>
          <a:bodyPr wrap="square" rtlCol="0" anchor="t">
            <a:spAutoFit/>
          </a:bodyPr>
          <a:lstStyle/>
          <a:p>
            <a:pPr indent="-342900">
              <a:spcBef>
                <a:spcPts val="500"/>
              </a:spcBef>
            </a:pPr>
            <a:r>
              <a:rPr lang="en-US" altLang="zh-CN" sz="900" kern="0" dirty="0">
                <a:latin typeface="Arial" panose="020B0604020202020204" pitchFamily="34" charset="0"/>
                <a:ea typeface="思源黑体 CN Medium" panose="020B0600000000000000" pitchFamily="34" charset="-122"/>
                <a:cs typeface="Arial" panose="020B0604020202020204" pitchFamily="34" charset="0"/>
                <a:sym typeface="+mn-ea"/>
              </a:rPr>
              <a:t>Measurement data analysis helps identify engineering limitations and optimize workflows.</a:t>
            </a:r>
            <a:endParaRPr lang="en-US" altLang="zh-CN" sz="900" kern="0" dirty="0">
              <a:latin typeface="Arial" panose="020B0604020202020204" pitchFamily="34" charset="0"/>
              <a:ea typeface="思源黑体 CN Medium" panose="020B0600000000000000" pitchFamily="34" charset="-122"/>
              <a:cs typeface="Arial" panose="020B0604020202020204" pitchFamily="34" charset="0"/>
              <a:sym typeface="+mn-ea"/>
            </a:endParaRPr>
          </a:p>
        </p:txBody>
      </p:sp>
      <p:cxnSp>
        <p:nvCxnSpPr>
          <p:cNvPr id="54" name="直接连接符 53"/>
          <p:cNvCxnSpPr/>
          <p:nvPr>
            <p:custDataLst>
              <p:tags r:id="rId7"/>
            </p:custDataLst>
          </p:nvPr>
        </p:nvCxnSpPr>
        <p:spPr bwMode="auto">
          <a:xfrm>
            <a:off x="6387158" y="4316770"/>
            <a:ext cx="2241239" cy="0"/>
          </a:xfrm>
          <a:prstGeom prst="line">
            <a:avLst/>
          </a:prstGeom>
          <a:solidFill>
            <a:srgbClr val="808000"/>
          </a:solidFill>
          <a:ln w="6350" cap="flat" cmpd="sng" algn="ctr">
            <a:solidFill>
              <a:schemeClr val="tx1">
                <a:lumMod val="75000"/>
                <a:lumOff val="25000"/>
              </a:schemeClr>
            </a:solidFill>
            <a:prstDash val="solid"/>
            <a:round/>
            <a:headEnd type="none" w="med" len="med"/>
            <a:tailEnd type="none" w="med" len="med"/>
          </a:ln>
        </p:spPr>
      </p:cxnSp>
      <p:sp>
        <p:nvSpPr>
          <p:cNvPr id="48" name="文本框 9"/>
          <p:cNvSpPr txBox="1"/>
          <p:nvPr>
            <p:custDataLst>
              <p:tags r:id="rId8"/>
            </p:custDataLst>
          </p:nvPr>
        </p:nvSpPr>
        <p:spPr>
          <a:xfrm>
            <a:off x="3468370" y="4309785"/>
            <a:ext cx="2334260" cy="507831"/>
          </a:xfrm>
          <a:prstGeom prst="rect">
            <a:avLst/>
          </a:prstGeom>
          <a:noFill/>
        </p:spPr>
        <p:txBody>
          <a:bodyPr wrap="square" rtlCol="0" anchor="t">
            <a:spAutoFit/>
          </a:bodyPr>
          <a:lstStyle/>
          <a:p>
            <a:pPr indent="-342900" algn="l">
              <a:lnSpc>
                <a:spcPct val="100000"/>
              </a:lnSpc>
              <a:spcBef>
                <a:spcPts val="500"/>
              </a:spcBef>
            </a:pPr>
            <a:r>
              <a:rPr lang="en-US" altLang="zh-CN" sz="900" kern="0" dirty="0">
                <a:latin typeface="Arial" panose="020B0604020202020204" pitchFamily="34" charset="0"/>
                <a:ea typeface="思源黑体 CN Medium" panose="020B0600000000000000" pitchFamily="34" charset="-122"/>
                <a:cs typeface="Arial" panose="020B0604020202020204" pitchFamily="34" charset="0"/>
                <a:sym typeface="+mn-ea"/>
              </a:rPr>
              <a:t>Quality control personnel can monitor real-time quality status for each process and address risks promptly.</a:t>
            </a:r>
            <a:endParaRPr lang="en-US" altLang="zh-CN" sz="900" kern="0" dirty="0">
              <a:latin typeface="Arial" panose="020B0604020202020204" pitchFamily="34" charset="0"/>
              <a:ea typeface="思源黑体 CN Medium" panose="020B0600000000000000" pitchFamily="34" charset="-122"/>
              <a:cs typeface="Arial" panose="020B0604020202020204" pitchFamily="34" charset="0"/>
              <a:sym typeface="+mn-ea"/>
            </a:endParaRPr>
          </a:p>
        </p:txBody>
      </p:sp>
      <p:sp>
        <p:nvSpPr>
          <p:cNvPr id="11" name="文本框 9"/>
          <p:cNvSpPr txBox="1"/>
          <p:nvPr>
            <p:custDataLst>
              <p:tags r:id="rId9"/>
            </p:custDataLst>
          </p:nvPr>
        </p:nvSpPr>
        <p:spPr>
          <a:xfrm>
            <a:off x="561975" y="4319945"/>
            <a:ext cx="2543175" cy="706755"/>
          </a:xfrm>
          <a:prstGeom prst="rect">
            <a:avLst/>
          </a:prstGeom>
          <a:noFill/>
        </p:spPr>
        <p:txBody>
          <a:bodyPr wrap="square" rtlCol="0">
            <a:spAutoFit/>
          </a:bodyPr>
          <a:lstStyle>
            <a:defPPr>
              <a:defRPr lang="zh-CN"/>
            </a:defPPr>
            <a:lvl1pPr marL="90170" indent="0">
              <a:defRPr sz="900" b="0" kern="0">
                <a:latin typeface="Arial" panose="020B0604020202020204" pitchFamily="34" charset="0"/>
                <a:ea typeface="思源黑体 CN Medium" panose="020B0600000000000000" pitchFamily="34" charset="-122"/>
                <a:cs typeface="Arial" panose="020B0604020202020204" pitchFamily="34" charset="0"/>
              </a:defRPr>
            </a:lvl1pPr>
            <a:lvl2pPr algn="ctr" eaLnBrk="0" fontAlgn="base" hangingPunct="0">
              <a:spcBef>
                <a:spcPct val="0"/>
              </a:spcBef>
              <a:spcAft>
                <a:spcPct val="0"/>
              </a:spcAft>
              <a:defRPr sz="4400">
                <a:solidFill>
                  <a:schemeClr val="tx2"/>
                </a:solidFill>
                <a:latin typeface="Arial" panose="020B0604020202020204" pitchFamily="34" charset="0"/>
                <a:ea typeface="MS PGothic" panose="020B0600070205080204" pitchFamily="34" charset="-128"/>
              </a:defRPr>
            </a:lvl2pPr>
            <a:lvl3pPr algn="ctr" eaLnBrk="0" fontAlgn="base" hangingPunct="0">
              <a:spcBef>
                <a:spcPct val="0"/>
              </a:spcBef>
              <a:spcAft>
                <a:spcPct val="0"/>
              </a:spcAft>
              <a:defRPr sz="4400">
                <a:solidFill>
                  <a:schemeClr val="tx2"/>
                </a:solidFill>
                <a:latin typeface="Arial" panose="020B0604020202020204" pitchFamily="34" charset="0"/>
                <a:ea typeface="MS PGothic" panose="020B0600070205080204" pitchFamily="34" charset="-128"/>
              </a:defRPr>
            </a:lvl3pPr>
            <a:lvl4pPr algn="ctr" eaLnBrk="0" fontAlgn="base" hangingPunct="0">
              <a:spcBef>
                <a:spcPct val="0"/>
              </a:spcBef>
              <a:spcAft>
                <a:spcPct val="0"/>
              </a:spcAft>
              <a:defRPr sz="4400">
                <a:solidFill>
                  <a:schemeClr val="tx2"/>
                </a:solidFill>
                <a:latin typeface="Arial" panose="020B0604020202020204" pitchFamily="34" charset="0"/>
                <a:ea typeface="MS PGothic" panose="020B0600070205080204" pitchFamily="34" charset="-128"/>
              </a:defRPr>
            </a:lvl4pPr>
            <a:lvl5pPr algn="ctr" eaLnBrk="0" fontAlgn="base" hangingPunct="0">
              <a:spcBef>
                <a:spcPct val="0"/>
              </a:spcBef>
              <a:spcAft>
                <a:spcPct val="0"/>
              </a:spcAft>
              <a:defRPr sz="4400">
                <a:solidFill>
                  <a:schemeClr val="tx2"/>
                </a:solidFill>
                <a:latin typeface="Arial" panose="020B0604020202020204" pitchFamily="34" charset="0"/>
                <a:ea typeface="MS PGothic" panose="020B0600070205080204" pitchFamily="34" charset="-128"/>
              </a:defRPr>
            </a:lvl5pPr>
            <a:lvl6pPr marL="457200" algn="ctr" fontAlgn="base">
              <a:spcBef>
                <a:spcPct val="0"/>
              </a:spcBef>
              <a:spcAft>
                <a:spcPct val="0"/>
              </a:spcAft>
              <a:defRPr sz="4400">
                <a:solidFill>
                  <a:schemeClr val="tx2"/>
                </a:solidFill>
                <a:latin typeface="Arial" panose="020B0604020202020204" pitchFamily="34" charset="0"/>
                <a:ea typeface="MS PGothic" panose="020B0600070205080204" pitchFamily="34" charset="-128"/>
              </a:defRPr>
            </a:lvl6pPr>
            <a:lvl7pPr marL="914400" algn="ctr" fontAlgn="base">
              <a:spcBef>
                <a:spcPct val="0"/>
              </a:spcBef>
              <a:spcAft>
                <a:spcPct val="0"/>
              </a:spcAft>
              <a:defRPr sz="4400">
                <a:solidFill>
                  <a:schemeClr val="tx2"/>
                </a:solidFill>
                <a:latin typeface="Arial" panose="020B0604020202020204" pitchFamily="34" charset="0"/>
                <a:ea typeface="MS PGothic" panose="020B0600070205080204" pitchFamily="34" charset="-128"/>
              </a:defRPr>
            </a:lvl7pPr>
            <a:lvl8pPr marL="1371600" algn="ctr" fontAlgn="base">
              <a:spcBef>
                <a:spcPct val="0"/>
              </a:spcBef>
              <a:spcAft>
                <a:spcPct val="0"/>
              </a:spcAft>
              <a:defRPr sz="4400">
                <a:solidFill>
                  <a:schemeClr val="tx2"/>
                </a:solidFill>
                <a:latin typeface="Arial" panose="020B0604020202020204" pitchFamily="34" charset="0"/>
                <a:ea typeface="MS PGothic" panose="020B0600070205080204" pitchFamily="34" charset="-128"/>
              </a:defRPr>
            </a:lvl8pPr>
            <a:lvl9pPr marL="1828800" algn="ctr" fontAlgn="base">
              <a:spcBef>
                <a:spcPct val="0"/>
              </a:spcBef>
              <a:spcAft>
                <a:spcPct val="0"/>
              </a:spcAft>
              <a:defRPr sz="4400">
                <a:solidFill>
                  <a:schemeClr val="tx2"/>
                </a:solidFill>
                <a:latin typeface="Arial" panose="020B0604020202020204" pitchFamily="34" charset="0"/>
                <a:ea typeface="MS PGothic" panose="020B0600070205080204" pitchFamily="34" charset="-128"/>
              </a:defRPr>
            </a:lvl9pPr>
          </a:lstStyle>
          <a:p>
            <a:r>
              <a:rPr lang="en-US" altLang="zh-CN" dirty="0"/>
              <a:t>Guiding the operator to measure follow the inspection plan to reduce human errors such as missed or incorrect inspections.</a:t>
            </a:r>
            <a:endParaRPr lang="en-US" altLang="zh-CN" dirty="0"/>
          </a:p>
        </p:txBody>
      </p:sp>
      <p:cxnSp>
        <p:nvCxnSpPr>
          <p:cNvPr id="73" name="直接连接符 72"/>
          <p:cNvCxnSpPr/>
          <p:nvPr>
            <p:custDataLst>
              <p:tags r:id="rId10"/>
            </p:custDataLst>
          </p:nvPr>
        </p:nvCxnSpPr>
        <p:spPr bwMode="auto">
          <a:xfrm>
            <a:off x="725176" y="4308162"/>
            <a:ext cx="2241019" cy="0"/>
          </a:xfrm>
          <a:prstGeom prst="line">
            <a:avLst/>
          </a:prstGeom>
          <a:solidFill>
            <a:srgbClr val="808000"/>
          </a:solidFill>
          <a:ln w="6350" cap="flat" cmpd="sng" algn="ctr">
            <a:solidFill>
              <a:schemeClr val="tx1">
                <a:lumMod val="75000"/>
                <a:lumOff val="25000"/>
              </a:schemeClr>
            </a:solidFill>
            <a:prstDash val="solid"/>
            <a:round/>
            <a:headEnd type="none" w="med" len="med"/>
            <a:tailEnd type="none" w="med" len="med"/>
          </a:ln>
        </p:spPr>
      </p:cxnSp>
      <p:cxnSp>
        <p:nvCxnSpPr>
          <p:cNvPr id="80" name="直接连接符 79"/>
          <p:cNvCxnSpPr/>
          <p:nvPr/>
        </p:nvCxnSpPr>
        <p:spPr bwMode="auto">
          <a:xfrm>
            <a:off x="3242932" y="4612230"/>
            <a:ext cx="9098" cy="1255717"/>
          </a:xfrm>
          <a:prstGeom prst="line">
            <a:avLst/>
          </a:prstGeom>
          <a:solidFill>
            <a:srgbClr val="808000"/>
          </a:solidFill>
          <a:ln w="6350" cap="flat" cmpd="sng" algn="ctr">
            <a:solidFill>
              <a:schemeClr val="tx1">
                <a:lumMod val="75000"/>
                <a:lumOff val="25000"/>
              </a:schemeClr>
            </a:solidFill>
            <a:prstDash val="sysDash"/>
            <a:round/>
            <a:headEnd type="none" w="med" len="med"/>
            <a:tailEnd type="none" w="med" len="med"/>
          </a:ln>
        </p:spPr>
      </p:cxnSp>
      <p:cxnSp>
        <p:nvCxnSpPr>
          <p:cNvPr id="82" name="直接连接符 81"/>
          <p:cNvCxnSpPr/>
          <p:nvPr/>
        </p:nvCxnSpPr>
        <p:spPr bwMode="auto">
          <a:xfrm>
            <a:off x="6071364" y="4612230"/>
            <a:ext cx="9098" cy="1255717"/>
          </a:xfrm>
          <a:prstGeom prst="line">
            <a:avLst/>
          </a:prstGeom>
          <a:solidFill>
            <a:srgbClr val="808000"/>
          </a:solidFill>
          <a:ln w="6350" cap="flat" cmpd="sng" algn="ctr">
            <a:solidFill>
              <a:schemeClr val="tx1">
                <a:lumMod val="75000"/>
                <a:lumOff val="25000"/>
              </a:schemeClr>
            </a:solidFill>
            <a:prstDash val="sysDash"/>
            <a:round/>
            <a:headEnd type="none" w="med" len="med"/>
            <a:tailEnd type="none" w="med" len="med"/>
          </a:ln>
        </p:spPr>
      </p:cxnSp>
      <p:cxnSp>
        <p:nvCxnSpPr>
          <p:cNvPr id="83" name="直接连接符 82"/>
          <p:cNvCxnSpPr/>
          <p:nvPr/>
        </p:nvCxnSpPr>
        <p:spPr bwMode="auto">
          <a:xfrm>
            <a:off x="8899797" y="4612230"/>
            <a:ext cx="9098" cy="1255717"/>
          </a:xfrm>
          <a:prstGeom prst="line">
            <a:avLst/>
          </a:prstGeom>
          <a:solidFill>
            <a:srgbClr val="808000"/>
          </a:solidFill>
          <a:ln w="6350" cap="flat" cmpd="sng" algn="ctr">
            <a:solidFill>
              <a:schemeClr val="tx1">
                <a:lumMod val="75000"/>
                <a:lumOff val="25000"/>
              </a:schemeClr>
            </a:solidFill>
            <a:prstDash val="sysDash"/>
            <a:round/>
            <a:headEnd type="none" w="med" len="med"/>
            <a:tailEnd type="none" w="med" len="med"/>
          </a:ln>
        </p:spPr>
      </p:cxnSp>
      <p:sp>
        <p:nvSpPr>
          <p:cNvPr id="105" name="矩形 104"/>
          <p:cNvSpPr/>
          <p:nvPr/>
        </p:nvSpPr>
        <p:spPr>
          <a:xfrm>
            <a:off x="3193516" y="3003129"/>
            <a:ext cx="1745997" cy="349463"/>
          </a:xfrm>
          <a:prstGeom prst="rect">
            <a:avLst/>
          </a:prstGeom>
          <a:gradFill>
            <a:gsLst>
              <a:gs pos="11000">
                <a:srgbClr val="00966F"/>
              </a:gs>
              <a:gs pos="58000">
                <a:srgbClr val="00684D"/>
              </a:gs>
            </a:gsLst>
            <a:lin ang="17400000" scaled="0"/>
          </a:gradFill>
          <a:ln>
            <a:noFill/>
          </a:ln>
        </p:spPr>
        <p:style>
          <a:lnRef idx="0">
            <a:scrgbClr r="0" g="0" b="0"/>
          </a:lnRef>
          <a:fillRef idx="0">
            <a:scrgbClr r="0" g="0" b="0"/>
          </a:fillRef>
          <a:effectRef idx="0">
            <a:scrgbClr r="0" g="0" b="0"/>
          </a:effectRef>
          <a:fontRef idx="minor">
            <a:schemeClr val="accent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pic>
        <p:nvPicPr>
          <p:cNvPr id="22" name="图片 21" descr="01-01——1-6 管理分析软件   中文.png"/>
          <p:cNvPicPr>
            <a:picLocks noChangeAspect="1"/>
          </p:cNvPicPr>
          <p:nvPr/>
        </p:nvPicPr>
        <p:blipFill rotWithShape="1">
          <a:blip r:embed="rId11"/>
          <a:srcRect l="625" t="21986" r="943" b="33178"/>
          <a:stretch>
            <a:fillRect/>
          </a:stretch>
        </p:blipFill>
        <p:spPr>
          <a:xfrm>
            <a:off x="3195065" y="2060186"/>
            <a:ext cx="1744448" cy="946917"/>
          </a:xfrm>
          <a:prstGeom prst="rect">
            <a:avLst/>
          </a:prstGeom>
        </p:spPr>
      </p:pic>
      <p:sp>
        <p:nvSpPr>
          <p:cNvPr id="101" name="文本框 100"/>
          <p:cNvSpPr txBox="1"/>
          <p:nvPr/>
        </p:nvSpPr>
        <p:spPr>
          <a:xfrm>
            <a:off x="3193516" y="3066570"/>
            <a:ext cx="1745997" cy="230832"/>
          </a:xfrm>
          <a:prstGeom prst="rect">
            <a:avLst/>
          </a:prstGeom>
          <a:noFill/>
        </p:spPr>
        <p:txBody>
          <a:bodyPr wrap="square" rtlCol="0">
            <a:spAutoFit/>
          </a:bodyPr>
          <a:lstStyle/>
          <a:p>
            <a:pPr algn="ctr"/>
            <a:r>
              <a:rPr lang="en-US" altLang="zh-CN" sz="900" b="1" dirty="0">
                <a:solidFill>
                  <a:srgbClr val="FFFFFF"/>
                </a:solidFill>
                <a:latin typeface="Arial" panose="020B0604020202020204" pitchFamily="34" charset="0"/>
                <a:cs typeface="Arial" panose="020B0604020202020204" pitchFamily="34" charset="0"/>
                <a:sym typeface="+mn-ea"/>
              </a:rPr>
              <a:t>Manual input</a:t>
            </a:r>
            <a:endParaRPr lang="en-US" altLang="zh-CN" sz="900" b="1" dirty="0">
              <a:solidFill>
                <a:srgbClr val="FFFFFF"/>
              </a:solidFill>
              <a:latin typeface="Arial" panose="020B0604020202020204" pitchFamily="34" charset="0"/>
              <a:cs typeface="Arial" panose="020B0604020202020204" pitchFamily="34" charset="0"/>
              <a:sym typeface="+mn-ea"/>
            </a:endParaRPr>
          </a:p>
        </p:txBody>
      </p:sp>
      <p:pic>
        <p:nvPicPr>
          <p:cNvPr id="23" name="图片 22" descr="01-01——1-6 管理分析软件   中文.png"/>
          <p:cNvPicPr>
            <a:picLocks noChangeAspect="1"/>
          </p:cNvPicPr>
          <p:nvPr/>
        </p:nvPicPr>
        <p:blipFill rotWithShape="1">
          <a:blip r:embed="rId12" cstate="print"/>
          <a:srcRect l="864" t="2820" r="1219" b="17471"/>
          <a:stretch>
            <a:fillRect/>
          </a:stretch>
        </p:blipFill>
        <p:spPr>
          <a:xfrm>
            <a:off x="5091183" y="2388008"/>
            <a:ext cx="2480984" cy="972212"/>
          </a:xfrm>
          <a:prstGeom prst="rect">
            <a:avLst/>
          </a:prstGeom>
        </p:spPr>
      </p:pic>
      <p:sp>
        <p:nvSpPr>
          <p:cNvPr id="110" name="矩形 109"/>
          <p:cNvSpPr/>
          <p:nvPr/>
        </p:nvSpPr>
        <p:spPr>
          <a:xfrm>
            <a:off x="7719947" y="3042531"/>
            <a:ext cx="1006118" cy="323299"/>
          </a:xfrm>
          <a:prstGeom prst="rect">
            <a:avLst/>
          </a:prstGeom>
          <a:gradFill>
            <a:gsLst>
              <a:gs pos="11000">
                <a:srgbClr val="00966F"/>
              </a:gs>
              <a:gs pos="58000">
                <a:srgbClr val="00684D"/>
              </a:gs>
            </a:gsLst>
            <a:lin ang="3600000" scaled="0"/>
          </a:gradFill>
          <a:ln>
            <a:noFill/>
          </a:ln>
        </p:spPr>
        <p:style>
          <a:lnRef idx="0">
            <a:scrgbClr r="0" g="0" b="0"/>
          </a:lnRef>
          <a:fillRef idx="0">
            <a:scrgbClr r="0" g="0" b="0"/>
          </a:fillRef>
          <a:effectRef idx="0">
            <a:scrgbClr r="0" g="0" b="0"/>
          </a:effectRef>
          <a:fontRef idx="minor">
            <a:schemeClr val="accent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03" name="文本框 102"/>
          <p:cNvSpPr txBox="1"/>
          <p:nvPr/>
        </p:nvSpPr>
        <p:spPr>
          <a:xfrm>
            <a:off x="7719355" y="3076911"/>
            <a:ext cx="987765" cy="230832"/>
          </a:xfrm>
          <a:prstGeom prst="rect">
            <a:avLst/>
          </a:prstGeom>
          <a:noFill/>
        </p:spPr>
        <p:txBody>
          <a:bodyPr wrap="square" rtlCol="0">
            <a:spAutoFit/>
          </a:bodyPr>
          <a:lstStyle>
            <a:defPPr>
              <a:defRPr lang="zh-CN"/>
            </a:defPPr>
            <a:lvl1pPr algn="ctr">
              <a:defRPr sz="900" b="1">
                <a:solidFill>
                  <a:srgbClr val="FFFFFF"/>
                </a:solidFill>
                <a:latin typeface="Arial" panose="020B0604020202020204" pitchFamily="34" charset="0"/>
                <a:cs typeface="Arial" panose="020B0604020202020204" pitchFamily="34" charset="0"/>
              </a:defRPr>
            </a:lvl1pPr>
          </a:lstStyle>
          <a:p>
            <a:r>
              <a:rPr lang="en-US" altLang="zh-CN" dirty="0"/>
              <a:t>File parsing</a:t>
            </a:r>
            <a:endParaRPr lang="en-US" altLang="zh-CN" dirty="0"/>
          </a:p>
        </p:txBody>
      </p:sp>
      <p:pic>
        <p:nvPicPr>
          <p:cNvPr id="29" name="图片 28"/>
          <p:cNvPicPr>
            <a:picLocks noChangeAspect="1"/>
          </p:cNvPicPr>
          <p:nvPr/>
        </p:nvPicPr>
        <p:blipFill>
          <a:blip r:embed="rId13" cstate="print"/>
          <a:stretch>
            <a:fillRect/>
          </a:stretch>
        </p:blipFill>
        <p:spPr>
          <a:xfrm>
            <a:off x="8874012" y="2356641"/>
            <a:ext cx="1400810" cy="995680"/>
          </a:xfrm>
          <a:prstGeom prst="rect">
            <a:avLst/>
          </a:prstGeom>
        </p:spPr>
      </p:pic>
      <p:sp>
        <p:nvSpPr>
          <p:cNvPr id="111" name="矩形 110"/>
          <p:cNvSpPr/>
          <p:nvPr/>
        </p:nvSpPr>
        <p:spPr>
          <a:xfrm>
            <a:off x="8874647" y="2045491"/>
            <a:ext cx="1378585" cy="253365"/>
          </a:xfrm>
          <a:prstGeom prst="rect">
            <a:avLst/>
          </a:prstGeom>
          <a:gradFill>
            <a:gsLst>
              <a:gs pos="11000">
                <a:srgbClr val="00966F"/>
              </a:gs>
              <a:gs pos="58000">
                <a:srgbClr val="00684D"/>
              </a:gs>
            </a:gsLst>
            <a:lin ang="17400000" scaled="0"/>
          </a:gradFill>
          <a:ln>
            <a:noFill/>
          </a:ln>
        </p:spPr>
        <p:style>
          <a:lnRef idx="0">
            <a:scrgbClr r="0" g="0" b="0"/>
          </a:lnRef>
          <a:fillRef idx="0">
            <a:scrgbClr r="0" g="0" b="0"/>
          </a:fillRef>
          <a:effectRef idx="0">
            <a:scrgbClr r="0" g="0" b="0"/>
          </a:effectRef>
          <a:fontRef idx="minor">
            <a:schemeClr val="accent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04" name="文本框 103"/>
          <p:cNvSpPr txBox="1"/>
          <p:nvPr/>
        </p:nvSpPr>
        <p:spPr>
          <a:xfrm>
            <a:off x="8874012" y="2066446"/>
            <a:ext cx="1378585" cy="230832"/>
          </a:xfrm>
          <a:prstGeom prst="rect">
            <a:avLst/>
          </a:prstGeom>
          <a:noFill/>
        </p:spPr>
        <p:txBody>
          <a:bodyPr wrap="square" rtlCol="0">
            <a:spAutoFit/>
          </a:bodyPr>
          <a:lstStyle>
            <a:defPPr>
              <a:defRPr lang="zh-CN"/>
            </a:defPPr>
            <a:lvl1pPr algn="ctr">
              <a:defRPr sz="900" b="1">
                <a:solidFill>
                  <a:srgbClr val="FFFFFF"/>
                </a:solidFill>
                <a:latin typeface="Arial" panose="020B0604020202020204" pitchFamily="34" charset="0"/>
                <a:cs typeface="Arial" panose="020B0604020202020204" pitchFamily="34" charset="0"/>
              </a:defRPr>
            </a:lvl1pPr>
          </a:lstStyle>
          <a:p>
            <a:r>
              <a:rPr lang="en-US" altLang="zh-CN" dirty="0"/>
              <a:t>Screen capture</a:t>
            </a:r>
            <a:endParaRPr lang="en-US" altLang="zh-CN" dirty="0"/>
          </a:p>
        </p:txBody>
      </p:sp>
      <p:sp>
        <p:nvSpPr>
          <p:cNvPr id="107" name="矩形 106"/>
          <p:cNvSpPr/>
          <p:nvPr/>
        </p:nvSpPr>
        <p:spPr>
          <a:xfrm>
            <a:off x="5096816" y="2064709"/>
            <a:ext cx="2474123" cy="323299"/>
          </a:xfrm>
          <a:prstGeom prst="rect">
            <a:avLst/>
          </a:prstGeom>
          <a:gradFill>
            <a:gsLst>
              <a:gs pos="11000">
                <a:srgbClr val="00966F"/>
              </a:gs>
              <a:gs pos="58000">
                <a:srgbClr val="00684D"/>
              </a:gs>
            </a:gsLst>
            <a:lin ang="3600000" scaled="0"/>
          </a:gradFill>
          <a:ln>
            <a:noFill/>
          </a:ln>
        </p:spPr>
        <p:style>
          <a:lnRef idx="0">
            <a:scrgbClr r="0" g="0" b="0"/>
          </a:lnRef>
          <a:fillRef idx="0">
            <a:scrgbClr r="0" g="0" b="0"/>
          </a:fillRef>
          <a:effectRef idx="0">
            <a:scrgbClr r="0" g="0" b="0"/>
          </a:effectRef>
          <a:fontRef idx="minor">
            <a:schemeClr val="accent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02" name="文本框 101"/>
          <p:cNvSpPr txBox="1"/>
          <p:nvPr/>
        </p:nvSpPr>
        <p:spPr>
          <a:xfrm>
            <a:off x="5096816" y="2118972"/>
            <a:ext cx="2474123" cy="230832"/>
          </a:xfrm>
          <a:prstGeom prst="rect">
            <a:avLst/>
          </a:prstGeom>
          <a:noFill/>
        </p:spPr>
        <p:txBody>
          <a:bodyPr wrap="square" rtlCol="0">
            <a:spAutoFit/>
          </a:bodyPr>
          <a:lstStyle>
            <a:defPPr>
              <a:defRPr lang="zh-CN"/>
            </a:defPPr>
            <a:lvl1pPr algn="ctr">
              <a:defRPr sz="900" b="1">
                <a:solidFill>
                  <a:srgbClr val="FFFFFF"/>
                </a:solidFill>
                <a:latin typeface="Arial" panose="020B0604020202020204" pitchFamily="34" charset="0"/>
                <a:cs typeface="Arial" panose="020B0604020202020204" pitchFamily="34" charset="0"/>
              </a:defRPr>
            </a:lvl1pPr>
          </a:lstStyle>
          <a:p>
            <a:r>
              <a:rPr lang="en-US" altLang="zh-CN" dirty="0"/>
              <a:t>Data transmission</a:t>
            </a:r>
            <a:endParaRPr lang="en-US" altLang="zh-CN" dirty="0"/>
          </a:p>
        </p:txBody>
      </p:sp>
      <p:pic>
        <p:nvPicPr>
          <p:cNvPr id="5" name="图片 4"/>
          <p:cNvPicPr>
            <a:picLocks noChangeAspect="1"/>
          </p:cNvPicPr>
          <p:nvPr/>
        </p:nvPicPr>
        <p:blipFill>
          <a:blip r:embed="rId14"/>
          <a:stretch>
            <a:fillRect/>
          </a:stretch>
        </p:blipFill>
        <p:spPr>
          <a:xfrm>
            <a:off x="734877" y="4906846"/>
            <a:ext cx="2248988" cy="1184168"/>
          </a:xfrm>
          <a:prstGeom prst="rect">
            <a:avLst/>
          </a:prstGeom>
        </p:spPr>
      </p:pic>
      <p:pic>
        <p:nvPicPr>
          <p:cNvPr id="6" name="图片 5"/>
          <p:cNvPicPr>
            <a:picLocks noChangeAspect="1"/>
          </p:cNvPicPr>
          <p:nvPr/>
        </p:nvPicPr>
        <p:blipFill>
          <a:blip r:embed="rId15"/>
          <a:stretch>
            <a:fillRect/>
          </a:stretch>
        </p:blipFill>
        <p:spPr>
          <a:xfrm>
            <a:off x="3508763" y="4906846"/>
            <a:ext cx="2132348" cy="1195885"/>
          </a:xfrm>
          <a:prstGeom prst="rect">
            <a:avLst/>
          </a:prstGeom>
        </p:spPr>
      </p:pic>
      <p:pic>
        <p:nvPicPr>
          <p:cNvPr id="7" name="图片 6"/>
          <p:cNvPicPr>
            <a:picLocks noChangeAspect="1"/>
          </p:cNvPicPr>
          <p:nvPr/>
        </p:nvPicPr>
        <p:blipFill>
          <a:blip r:embed="rId16"/>
          <a:stretch>
            <a:fillRect/>
          </a:stretch>
        </p:blipFill>
        <p:spPr>
          <a:xfrm>
            <a:off x="6450701" y="4906846"/>
            <a:ext cx="2114152" cy="1193135"/>
          </a:xfrm>
          <a:prstGeom prst="rect">
            <a:avLst/>
          </a:prstGeom>
        </p:spPr>
      </p:pic>
      <p:pic>
        <p:nvPicPr>
          <p:cNvPr id="9" name="图片 8"/>
          <p:cNvPicPr>
            <a:picLocks noChangeAspect="1"/>
          </p:cNvPicPr>
          <p:nvPr/>
        </p:nvPicPr>
        <p:blipFill>
          <a:blip r:embed="rId17"/>
          <a:stretch>
            <a:fillRect/>
          </a:stretch>
        </p:blipFill>
        <p:spPr>
          <a:xfrm>
            <a:off x="9324774" y="4906846"/>
            <a:ext cx="2132349" cy="1194071"/>
          </a:xfrm>
          <a:prstGeom prst="rect">
            <a:avLst/>
          </a:prstGeom>
        </p:spPr>
      </p:pic>
      <p:sp>
        <p:nvSpPr>
          <p:cNvPr id="14" name="文本框 13"/>
          <p:cNvSpPr txBox="1"/>
          <p:nvPr/>
        </p:nvSpPr>
        <p:spPr>
          <a:xfrm>
            <a:off x="767677" y="548887"/>
            <a:ext cx="9325891" cy="827919"/>
          </a:xfrm>
          <a:prstGeom prst="rect">
            <a:avLst/>
          </a:prstGeom>
          <a:noFill/>
        </p:spPr>
        <p:txBody>
          <a:bodyPr wrap="square">
            <a:spAutoFit/>
          </a:bodyPr>
          <a:lstStyle>
            <a:defPPr>
              <a:defRPr lang="zh-CN"/>
            </a:defPPr>
            <a:lvl1pPr marL="450850" indent="-450850">
              <a:lnSpc>
                <a:spcPct val="85000"/>
              </a:lnSpc>
              <a:buClr>
                <a:srgbClr val="3366FF"/>
              </a:buClr>
              <a:defRPr sz="2800">
                <a:solidFill>
                  <a:srgbClr val="00684D"/>
                </a:solidFill>
                <a:latin typeface="Arial Black" panose="020B0A04020102090204" pitchFamily="34" charset="0"/>
                <a:ea typeface="思源黑体 CN Heavy" panose="020B0A00000000000000" pitchFamily="34" charset="-122"/>
              </a:defRPr>
            </a:lvl1pPr>
          </a:lstStyle>
          <a:p>
            <a:r>
              <a:rPr lang="en-US" altLang="zh-CN" dirty="0"/>
              <a:t>Measurement Data Management and Analysis</a:t>
            </a:r>
            <a:endParaRPr lang="en-US" altLang="zh-CN" dirty="0"/>
          </a:p>
          <a:p>
            <a:r>
              <a:rPr lang="en-US" altLang="zh-CN" dirty="0"/>
              <a:t>Software-- 7317 </a:t>
            </a:r>
            <a:r>
              <a:rPr lang="zh-CN" altLang="en-US" dirty="0"/>
              <a:t>（</a:t>
            </a:r>
            <a:r>
              <a:rPr lang="en-US" altLang="zh-CN" dirty="0"/>
              <a:t>P2</a:t>
            </a:r>
            <a:r>
              <a:rPr lang="zh-CN" altLang="en-US" dirty="0"/>
              <a:t>）</a:t>
            </a:r>
            <a:endParaRPr lang="zh-CN" altLang="en-US" dirty="0"/>
          </a:p>
        </p:txBody>
      </p:sp>
      <p:grpSp>
        <p:nvGrpSpPr>
          <p:cNvPr id="18" name="组合 17"/>
          <p:cNvGrpSpPr/>
          <p:nvPr/>
        </p:nvGrpSpPr>
        <p:grpSpPr>
          <a:xfrm>
            <a:off x="725170" y="1839831"/>
            <a:ext cx="1198484" cy="398780"/>
            <a:chOff x="335596" y="2730715"/>
            <a:chExt cx="2014965" cy="453457"/>
          </a:xfrm>
        </p:grpSpPr>
        <p:sp>
          <p:nvSpPr>
            <p:cNvPr id="19" name="矩形: 圆角 18"/>
            <p:cNvSpPr/>
            <p:nvPr/>
          </p:nvSpPr>
          <p:spPr>
            <a:xfrm>
              <a:off x="340966" y="2856855"/>
              <a:ext cx="2009595" cy="245616"/>
            </a:xfrm>
            <a:prstGeom prst="roundRect">
              <a:avLst>
                <a:gd name="adj" fmla="val 50000"/>
              </a:avLst>
            </a:prstGeom>
            <a:gradFill>
              <a:gsLst>
                <a:gs pos="11000">
                  <a:srgbClr val="00966F"/>
                </a:gs>
                <a:gs pos="58000">
                  <a:srgbClr val="00684D"/>
                </a:gs>
              </a:gsLst>
              <a:lin ang="3600000" scaled="0"/>
            </a:gradFill>
            <a:ln>
              <a:noFill/>
            </a:ln>
          </p:spPr>
          <p:style>
            <a:lnRef idx="0">
              <a:scrgbClr r="0" g="0" b="0"/>
            </a:lnRef>
            <a:fillRef idx="0">
              <a:scrgbClr r="0" g="0" b="0"/>
            </a:fillRef>
            <a:effectRef idx="0">
              <a:scrgbClr r="0" g="0" b="0"/>
            </a:effectRef>
            <a:fontRef idx="minor">
              <a:schemeClr val="accent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9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21" name="文本框 20"/>
            <p:cNvSpPr txBox="1"/>
            <p:nvPr/>
          </p:nvSpPr>
          <p:spPr>
            <a:xfrm>
              <a:off x="335596" y="2730715"/>
              <a:ext cx="2014965" cy="453457"/>
            </a:xfrm>
            <a:prstGeom prst="rect">
              <a:avLst/>
            </a:prstGeom>
            <a:noFill/>
            <a:ln w="6350">
              <a:noFill/>
              <a:round/>
            </a:ln>
          </p:spPr>
          <p:txBody>
            <a:bodyPr wrap="none" lIns="0" tIns="0" rIns="0" bIns="0" anchor="ctr" anchorCtr="1"/>
            <a:lstStyle>
              <a:defPPr>
                <a:defRPr lang="zh-CN"/>
              </a:defPPr>
              <a:lvl1pPr>
                <a:spcBef>
                  <a:spcPts val="300"/>
                </a:spcBef>
                <a:defRPr sz="1000">
                  <a:solidFill>
                    <a:srgbClr val="FFFFFF"/>
                  </a:solidFill>
                  <a:latin typeface="Arial Black" panose="020B0A04020102090204" pitchFamily="34" charset="0"/>
                  <a:cs typeface="Arial" panose="020B0604020202020204" pitchFamily="34" charset="0"/>
                </a:defRPr>
              </a:lvl1pPr>
            </a:lstStyle>
            <a:p>
              <a:pPr algn="l">
                <a:lnSpc>
                  <a:spcPct val="150000"/>
                </a:lnSpc>
              </a:pPr>
              <a:r>
                <a:rPr lang="en-US" altLang="zh-CN" sz="900" b="1" dirty="0">
                  <a:solidFill>
                    <a:srgbClr val="FFFFFF"/>
                  </a:solidFill>
                  <a:latin typeface="Arial" panose="020B0604020202020204" pitchFamily="34" charset="0"/>
                  <a:cs typeface="Arial" panose="020B0604020202020204" pitchFamily="34" charset="0"/>
                  <a:sym typeface="+mn-ea"/>
                </a:rPr>
                <a:t>Data acquisition</a:t>
              </a:r>
              <a:endParaRPr lang="en-US" altLang="zh-CN" sz="900" b="1" dirty="0">
                <a:solidFill>
                  <a:srgbClr val="FFFFFF"/>
                </a:solidFill>
                <a:latin typeface="Arial" panose="020B0604020202020204" pitchFamily="34" charset="0"/>
                <a:cs typeface="Arial" panose="020B0604020202020204" pitchFamily="34" charset="0"/>
                <a:sym typeface="+mn-ea"/>
              </a:endParaRPr>
            </a:p>
          </p:txBody>
        </p:sp>
      </p:grpSp>
      <p:grpSp>
        <p:nvGrpSpPr>
          <p:cNvPr id="26" name="组合 25"/>
          <p:cNvGrpSpPr/>
          <p:nvPr/>
        </p:nvGrpSpPr>
        <p:grpSpPr>
          <a:xfrm>
            <a:off x="773013" y="3755430"/>
            <a:ext cx="1523563" cy="398780"/>
            <a:chOff x="335596" y="2752377"/>
            <a:chExt cx="2014965" cy="453457"/>
          </a:xfrm>
        </p:grpSpPr>
        <p:sp>
          <p:nvSpPr>
            <p:cNvPr id="27" name="矩形: 圆角 26"/>
            <p:cNvSpPr/>
            <p:nvPr/>
          </p:nvSpPr>
          <p:spPr>
            <a:xfrm>
              <a:off x="340966" y="2856855"/>
              <a:ext cx="2009595" cy="245616"/>
            </a:xfrm>
            <a:prstGeom prst="roundRect">
              <a:avLst>
                <a:gd name="adj" fmla="val 50000"/>
              </a:avLst>
            </a:prstGeom>
            <a:gradFill>
              <a:gsLst>
                <a:gs pos="11000">
                  <a:srgbClr val="00966F"/>
                </a:gs>
                <a:gs pos="58000">
                  <a:srgbClr val="00684D"/>
                </a:gs>
              </a:gsLst>
              <a:lin ang="3600000" scaled="0"/>
            </a:gradFill>
            <a:ln>
              <a:noFill/>
            </a:ln>
          </p:spPr>
          <p:style>
            <a:lnRef idx="0">
              <a:scrgbClr r="0" g="0" b="0"/>
            </a:lnRef>
            <a:fillRef idx="0">
              <a:scrgbClr r="0" g="0" b="0"/>
            </a:fillRef>
            <a:effectRef idx="0">
              <a:scrgbClr r="0" g="0" b="0"/>
            </a:effectRef>
            <a:fontRef idx="minor">
              <a:schemeClr val="accent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9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28" name="文本框 27"/>
            <p:cNvSpPr txBox="1"/>
            <p:nvPr/>
          </p:nvSpPr>
          <p:spPr>
            <a:xfrm>
              <a:off x="335596" y="2752377"/>
              <a:ext cx="2014965" cy="453457"/>
            </a:xfrm>
            <a:prstGeom prst="rect">
              <a:avLst/>
            </a:prstGeom>
            <a:noFill/>
            <a:ln w="6350">
              <a:noFill/>
              <a:round/>
            </a:ln>
          </p:spPr>
          <p:txBody>
            <a:bodyPr wrap="none" lIns="0" tIns="0" rIns="0" bIns="0" anchor="ctr" anchorCtr="1"/>
            <a:lstStyle>
              <a:defPPr>
                <a:defRPr lang="zh-CN"/>
              </a:defPPr>
              <a:lvl1pPr>
                <a:spcBef>
                  <a:spcPts val="300"/>
                </a:spcBef>
                <a:defRPr sz="1000">
                  <a:solidFill>
                    <a:srgbClr val="FFFFFF"/>
                  </a:solidFill>
                  <a:latin typeface="Arial Black" panose="020B0A04020102090204" pitchFamily="34" charset="0"/>
                  <a:cs typeface="Arial" panose="020B0604020202020204" pitchFamily="34" charset="0"/>
                </a:defRPr>
              </a:lvl1pPr>
            </a:lstStyle>
            <a:p>
              <a:pPr indent="-342900" algn="l">
                <a:lnSpc>
                  <a:spcPct val="100000"/>
                </a:lnSpc>
                <a:spcBef>
                  <a:spcPts val="500"/>
                </a:spcBef>
              </a:pPr>
              <a:r>
                <a:rPr lang="en-US" altLang="zh-CN" sz="900" b="1" dirty="0">
                  <a:solidFill>
                    <a:srgbClr val="FFFFFF"/>
                  </a:solidFill>
                  <a:latin typeface="Arial" panose="020B0604020202020204" pitchFamily="34" charset="0"/>
                  <a:cs typeface="Arial" panose="020B0604020202020204" pitchFamily="34" charset="0"/>
                  <a:sym typeface="+mn-ea"/>
                </a:rPr>
                <a:t>Guided measurement </a:t>
              </a:r>
              <a:endParaRPr lang="en-US" altLang="zh-CN" sz="900" b="1" dirty="0">
                <a:solidFill>
                  <a:srgbClr val="FFFFFF"/>
                </a:solidFill>
                <a:latin typeface="Arial" panose="020B0604020202020204" pitchFamily="34" charset="0"/>
                <a:cs typeface="Arial" panose="020B0604020202020204" pitchFamily="34" charset="0"/>
                <a:sym typeface="+mn-ea"/>
              </a:endParaRPr>
            </a:p>
          </p:txBody>
        </p:sp>
      </p:grpSp>
      <p:grpSp>
        <p:nvGrpSpPr>
          <p:cNvPr id="30" name="组合 29"/>
          <p:cNvGrpSpPr/>
          <p:nvPr/>
        </p:nvGrpSpPr>
        <p:grpSpPr>
          <a:xfrm>
            <a:off x="3873718" y="3755430"/>
            <a:ext cx="1523563" cy="398780"/>
            <a:chOff x="335596" y="2752377"/>
            <a:chExt cx="2014965" cy="453457"/>
          </a:xfrm>
        </p:grpSpPr>
        <p:sp>
          <p:nvSpPr>
            <p:cNvPr id="31" name="矩形: 圆角 30"/>
            <p:cNvSpPr/>
            <p:nvPr/>
          </p:nvSpPr>
          <p:spPr>
            <a:xfrm>
              <a:off x="340966" y="2856855"/>
              <a:ext cx="2009595" cy="245616"/>
            </a:xfrm>
            <a:prstGeom prst="roundRect">
              <a:avLst>
                <a:gd name="adj" fmla="val 50000"/>
              </a:avLst>
            </a:prstGeom>
            <a:gradFill>
              <a:gsLst>
                <a:gs pos="11000">
                  <a:srgbClr val="00966F"/>
                </a:gs>
                <a:gs pos="58000">
                  <a:srgbClr val="00684D"/>
                </a:gs>
              </a:gsLst>
              <a:lin ang="3600000" scaled="0"/>
            </a:gradFill>
            <a:ln>
              <a:noFill/>
            </a:ln>
          </p:spPr>
          <p:style>
            <a:lnRef idx="0">
              <a:scrgbClr r="0" g="0" b="0"/>
            </a:lnRef>
            <a:fillRef idx="0">
              <a:scrgbClr r="0" g="0" b="0"/>
            </a:fillRef>
            <a:effectRef idx="0">
              <a:scrgbClr r="0" g="0" b="0"/>
            </a:effectRef>
            <a:fontRef idx="minor">
              <a:schemeClr val="accent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9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32" name="文本框 31"/>
            <p:cNvSpPr txBox="1"/>
            <p:nvPr/>
          </p:nvSpPr>
          <p:spPr>
            <a:xfrm>
              <a:off x="335596" y="2752377"/>
              <a:ext cx="2014965" cy="453457"/>
            </a:xfrm>
            <a:prstGeom prst="rect">
              <a:avLst/>
            </a:prstGeom>
            <a:noFill/>
            <a:ln w="6350">
              <a:noFill/>
              <a:round/>
            </a:ln>
          </p:spPr>
          <p:txBody>
            <a:bodyPr wrap="none" lIns="0" tIns="0" rIns="0" bIns="0" anchor="ctr" anchorCtr="1"/>
            <a:lstStyle>
              <a:defPPr>
                <a:defRPr lang="zh-CN"/>
              </a:defPPr>
              <a:lvl1pPr>
                <a:spcBef>
                  <a:spcPts val="300"/>
                </a:spcBef>
                <a:defRPr sz="1000">
                  <a:solidFill>
                    <a:srgbClr val="FFFFFF"/>
                  </a:solidFill>
                  <a:latin typeface="Arial Black" panose="020B0A04020102090204" pitchFamily="34" charset="0"/>
                  <a:cs typeface="Arial" panose="020B0604020202020204" pitchFamily="34" charset="0"/>
                </a:defRPr>
              </a:lvl1pPr>
            </a:lstStyle>
            <a:p>
              <a:pPr indent="-342900" algn="l">
                <a:lnSpc>
                  <a:spcPct val="100000"/>
                </a:lnSpc>
                <a:spcBef>
                  <a:spcPts val="500"/>
                </a:spcBef>
              </a:pPr>
              <a:r>
                <a:rPr lang="en-US" altLang="zh-CN" sz="900" b="1" dirty="0">
                  <a:solidFill>
                    <a:srgbClr val="FFFFFF"/>
                  </a:solidFill>
                  <a:latin typeface="Arial" panose="020B0604020202020204" pitchFamily="34" charset="0"/>
                  <a:cs typeface="Arial" panose="020B0604020202020204" pitchFamily="34" charset="0"/>
                  <a:sym typeface="+mn-ea"/>
                </a:rPr>
                <a:t>Real Time Monitoring</a:t>
              </a:r>
              <a:endParaRPr lang="en-US" altLang="zh-CN" sz="900" b="1" dirty="0">
                <a:solidFill>
                  <a:srgbClr val="FFFFFF"/>
                </a:solidFill>
                <a:latin typeface="Arial" panose="020B0604020202020204" pitchFamily="34" charset="0"/>
                <a:cs typeface="Arial" panose="020B0604020202020204" pitchFamily="34" charset="0"/>
                <a:sym typeface="+mn-ea"/>
              </a:endParaRPr>
            </a:p>
          </p:txBody>
        </p:sp>
      </p:grpSp>
      <p:grpSp>
        <p:nvGrpSpPr>
          <p:cNvPr id="33" name="组合 32"/>
          <p:cNvGrpSpPr/>
          <p:nvPr/>
        </p:nvGrpSpPr>
        <p:grpSpPr>
          <a:xfrm>
            <a:off x="6959853" y="3755430"/>
            <a:ext cx="1095848" cy="398780"/>
            <a:chOff x="335596" y="2752377"/>
            <a:chExt cx="2014965" cy="453457"/>
          </a:xfrm>
        </p:grpSpPr>
        <p:sp>
          <p:nvSpPr>
            <p:cNvPr id="34" name="矩形: 圆角 33"/>
            <p:cNvSpPr/>
            <p:nvPr/>
          </p:nvSpPr>
          <p:spPr>
            <a:xfrm>
              <a:off x="340966" y="2856855"/>
              <a:ext cx="2009595" cy="245616"/>
            </a:xfrm>
            <a:prstGeom prst="roundRect">
              <a:avLst>
                <a:gd name="adj" fmla="val 50000"/>
              </a:avLst>
            </a:prstGeom>
            <a:gradFill>
              <a:gsLst>
                <a:gs pos="11000">
                  <a:srgbClr val="00966F"/>
                </a:gs>
                <a:gs pos="58000">
                  <a:srgbClr val="00684D"/>
                </a:gs>
              </a:gsLst>
              <a:lin ang="3600000" scaled="0"/>
            </a:gradFill>
            <a:ln>
              <a:noFill/>
            </a:ln>
          </p:spPr>
          <p:style>
            <a:lnRef idx="0">
              <a:scrgbClr r="0" g="0" b="0"/>
            </a:lnRef>
            <a:fillRef idx="0">
              <a:scrgbClr r="0" g="0" b="0"/>
            </a:fillRef>
            <a:effectRef idx="0">
              <a:scrgbClr r="0" g="0" b="0"/>
            </a:effectRef>
            <a:fontRef idx="minor">
              <a:schemeClr val="accent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9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35" name="文本框 34"/>
            <p:cNvSpPr txBox="1"/>
            <p:nvPr/>
          </p:nvSpPr>
          <p:spPr>
            <a:xfrm>
              <a:off x="335596" y="2752377"/>
              <a:ext cx="2014965" cy="453457"/>
            </a:xfrm>
            <a:prstGeom prst="rect">
              <a:avLst/>
            </a:prstGeom>
            <a:noFill/>
            <a:ln w="6350">
              <a:noFill/>
              <a:round/>
            </a:ln>
          </p:spPr>
          <p:txBody>
            <a:bodyPr wrap="none" lIns="0" tIns="0" rIns="0" bIns="0" anchor="ctr" anchorCtr="1"/>
            <a:lstStyle>
              <a:defPPr>
                <a:defRPr lang="zh-CN"/>
              </a:defPPr>
              <a:lvl1pPr>
                <a:spcBef>
                  <a:spcPts val="300"/>
                </a:spcBef>
                <a:defRPr sz="1000">
                  <a:solidFill>
                    <a:srgbClr val="FFFFFF"/>
                  </a:solidFill>
                  <a:latin typeface="Arial Black" panose="020B0A04020102090204" pitchFamily="34" charset="0"/>
                  <a:cs typeface="Arial" panose="020B0604020202020204" pitchFamily="34" charset="0"/>
                </a:defRPr>
              </a:lvl1pPr>
            </a:lstStyle>
            <a:p>
              <a:pPr indent="-342900" algn="l">
                <a:lnSpc>
                  <a:spcPct val="100000"/>
                </a:lnSpc>
                <a:spcBef>
                  <a:spcPts val="500"/>
                </a:spcBef>
              </a:pPr>
              <a:r>
                <a:rPr lang="en-US" altLang="zh-CN" sz="900" b="1" dirty="0">
                  <a:solidFill>
                    <a:srgbClr val="FFFFFF"/>
                  </a:solidFill>
                  <a:latin typeface="Arial" panose="020B0604020202020204" pitchFamily="34" charset="0"/>
                  <a:cs typeface="Arial" panose="020B0604020202020204" pitchFamily="34" charset="0"/>
                  <a:sym typeface="+mn-ea"/>
                </a:rPr>
                <a:t>SPC Analysis</a:t>
              </a:r>
              <a:endParaRPr lang="en-US" altLang="zh-CN" sz="900" b="1" dirty="0">
                <a:solidFill>
                  <a:srgbClr val="FFFFFF"/>
                </a:solidFill>
                <a:latin typeface="Arial" panose="020B0604020202020204" pitchFamily="34" charset="0"/>
                <a:cs typeface="Arial" panose="020B0604020202020204" pitchFamily="34" charset="0"/>
                <a:sym typeface="+mn-ea"/>
              </a:endParaRPr>
            </a:p>
          </p:txBody>
        </p:sp>
      </p:grpSp>
      <p:grpSp>
        <p:nvGrpSpPr>
          <p:cNvPr id="36" name="组合 35"/>
          <p:cNvGrpSpPr/>
          <p:nvPr/>
        </p:nvGrpSpPr>
        <p:grpSpPr>
          <a:xfrm>
            <a:off x="9879298" y="3755430"/>
            <a:ext cx="798227" cy="398780"/>
            <a:chOff x="335596" y="2752377"/>
            <a:chExt cx="2014965" cy="453457"/>
          </a:xfrm>
        </p:grpSpPr>
        <p:sp>
          <p:nvSpPr>
            <p:cNvPr id="37" name="矩形: 圆角 36"/>
            <p:cNvSpPr/>
            <p:nvPr/>
          </p:nvSpPr>
          <p:spPr>
            <a:xfrm>
              <a:off x="340966" y="2856855"/>
              <a:ext cx="2009595" cy="245616"/>
            </a:xfrm>
            <a:prstGeom prst="roundRect">
              <a:avLst>
                <a:gd name="adj" fmla="val 50000"/>
              </a:avLst>
            </a:prstGeom>
            <a:gradFill>
              <a:gsLst>
                <a:gs pos="11000">
                  <a:srgbClr val="00966F"/>
                </a:gs>
                <a:gs pos="58000">
                  <a:srgbClr val="00684D"/>
                </a:gs>
              </a:gsLst>
              <a:lin ang="3600000" scaled="0"/>
            </a:gradFill>
            <a:ln>
              <a:noFill/>
            </a:ln>
          </p:spPr>
          <p:style>
            <a:lnRef idx="0">
              <a:scrgbClr r="0" g="0" b="0"/>
            </a:lnRef>
            <a:fillRef idx="0">
              <a:scrgbClr r="0" g="0" b="0"/>
            </a:fillRef>
            <a:effectRef idx="0">
              <a:scrgbClr r="0" g="0" b="0"/>
            </a:effectRef>
            <a:fontRef idx="minor">
              <a:schemeClr val="accent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9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38" name="文本框 37"/>
            <p:cNvSpPr txBox="1"/>
            <p:nvPr/>
          </p:nvSpPr>
          <p:spPr>
            <a:xfrm>
              <a:off x="335596" y="2752377"/>
              <a:ext cx="2014965" cy="453457"/>
            </a:xfrm>
            <a:prstGeom prst="rect">
              <a:avLst/>
            </a:prstGeom>
            <a:noFill/>
            <a:ln w="6350">
              <a:noFill/>
              <a:round/>
            </a:ln>
          </p:spPr>
          <p:txBody>
            <a:bodyPr wrap="none" lIns="0" tIns="0" rIns="0" bIns="0" anchor="ctr" anchorCtr="1"/>
            <a:lstStyle>
              <a:defPPr>
                <a:defRPr lang="zh-CN"/>
              </a:defPPr>
              <a:lvl1pPr>
                <a:spcBef>
                  <a:spcPts val="300"/>
                </a:spcBef>
                <a:defRPr sz="1000">
                  <a:solidFill>
                    <a:srgbClr val="FFFFFF"/>
                  </a:solidFill>
                  <a:latin typeface="Arial Black" panose="020B0A04020102090204" pitchFamily="34" charset="0"/>
                  <a:cs typeface="Arial" panose="020B0604020202020204" pitchFamily="34" charset="0"/>
                </a:defRPr>
              </a:lvl1pPr>
            </a:lstStyle>
            <a:p>
              <a:pPr indent="-342900" algn="l">
                <a:lnSpc>
                  <a:spcPct val="100000"/>
                </a:lnSpc>
                <a:spcBef>
                  <a:spcPts val="500"/>
                </a:spcBef>
              </a:pPr>
              <a:r>
                <a:rPr lang="en-US" altLang="zh-CN" sz="900" b="1" dirty="0">
                  <a:solidFill>
                    <a:srgbClr val="FFFFFF"/>
                  </a:solidFill>
                  <a:latin typeface="Arial" panose="020B0604020202020204" pitchFamily="34" charset="0"/>
                  <a:cs typeface="Arial" panose="020B0604020202020204" pitchFamily="34" charset="0"/>
                  <a:sym typeface="+mn-ea"/>
                </a:rPr>
                <a:t>Reports</a:t>
              </a:r>
              <a:endParaRPr lang="en-US" altLang="zh-CN" sz="900" b="1" dirty="0">
                <a:solidFill>
                  <a:srgbClr val="FFFFFF"/>
                </a:solidFill>
                <a:latin typeface="Arial" panose="020B0604020202020204" pitchFamily="34" charset="0"/>
                <a:cs typeface="Arial" panose="020B0604020202020204" pitchFamily="34" charset="0"/>
                <a:sym typeface="+mn-ea"/>
              </a:endParaRPr>
            </a:p>
          </p:txBody>
        </p:sp>
      </p:grpSp>
      <p:sp>
        <p:nvSpPr>
          <p:cNvPr id="2" name="矩形 1"/>
          <p:cNvSpPr/>
          <p:nvPr/>
        </p:nvSpPr>
        <p:spPr>
          <a:xfrm>
            <a:off x="7718719" y="2059510"/>
            <a:ext cx="1006118" cy="982345"/>
          </a:xfrm>
          <a:prstGeom prst="rect">
            <a:avLst/>
          </a:prstGeom>
          <a:solidFill>
            <a:srgbClr val="FFFFFF"/>
          </a:solidFill>
          <a:ln w="3175" cap="flat" cmpd="sng" algn="ctr">
            <a:noFill/>
            <a:prstDash val="solid"/>
            <a:miter lim="800000"/>
          </a:ln>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pic>
        <p:nvPicPr>
          <p:cNvPr id="17" name="图片 16"/>
          <p:cNvPicPr>
            <a:picLocks noChangeAspect="1"/>
          </p:cNvPicPr>
          <p:nvPr/>
        </p:nvPicPr>
        <p:blipFill>
          <a:blip r:embed="rId18" cstate="print">
            <a:extLst>
              <a:ext uri="{28A0092B-C50C-407E-A947-70E740481C1C}">
                <a14:useLocalDpi xmlns:a14="http://schemas.microsoft.com/office/drawing/2010/main" val="0"/>
              </a:ext>
            </a:extLst>
          </a:blip>
          <a:srcRect l="27527" r="21852"/>
          <a:stretch>
            <a:fillRect/>
          </a:stretch>
        </p:blipFill>
        <p:spPr>
          <a:xfrm>
            <a:off x="7846810" y="2072616"/>
            <a:ext cx="678066" cy="946208"/>
          </a:xfrm>
          <a:prstGeom prst="rect">
            <a:avLst/>
          </a:prstGeom>
        </p:spPr>
      </p:pic>
      <p:pic>
        <p:nvPicPr>
          <p:cNvPr id="43" name="图片 42"/>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rot="18041715">
            <a:off x="6881495" y="2807335"/>
            <a:ext cx="93345" cy="9334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组合 30"/>
          <p:cNvGrpSpPr/>
          <p:nvPr/>
        </p:nvGrpSpPr>
        <p:grpSpPr>
          <a:xfrm>
            <a:off x="-2936" y="0"/>
            <a:ext cx="12194935" cy="6858000"/>
            <a:chOff x="-2936" y="0"/>
            <a:chExt cx="12194935" cy="6858000"/>
          </a:xfrm>
        </p:grpSpPr>
        <p:grpSp>
          <p:nvGrpSpPr>
            <p:cNvPr id="30" name="组合 29"/>
            <p:cNvGrpSpPr/>
            <p:nvPr/>
          </p:nvGrpSpPr>
          <p:grpSpPr>
            <a:xfrm>
              <a:off x="-2936" y="0"/>
              <a:ext cx="12194935" cy="6858000"/>
              <a:chOff x="-2936" y="0"/>
              <a:chExt cx="12194935" cy="6858000"/>
            </a:xfrm>
          </p:grpSpPr>
          <p:grpSp>
            <p:nvGrpSpPr>
              <p:cNvPr id="29" name="组合 28"/>
              <p:cNvGrpSpPr/>
              <p:nvPr/>
            </p:nvGrpSpPr>
            <p:grpSpPr>
              <a:xfrm>
                <a:off x="-2936" y="0"/>
                <a:ext cx="12194935" cy="6858000"/>
                <a:chOff x="-2936" y="0"/>
                <a:chExt cx="12194935" cy="6858000"/>
              </a:xfrm>
            </p:grpSpPr>
            <p:pic>
              <p:nvPicPr>
                <p:cNvPr id="11" name="图片 10"/>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592" y="0"/>
                  <a:ext cx="12190815" cy="6858000"/>
                </a:xfrm>
                <a:prstGeom prst="rect">
                  <a:avLst/>
                </a:prstGeom>
              </p:spPr>
            </p:pic>
            <p:sp>
              <p:nvSpPr>
                <p:cNvPr id="13" name="矩形: 圆角 12"/>
                <p:cNvSpPr/>
                <p:nvPr/>
              </p:nvSpPr>
              <p:spPr>
                <a:xfrm>
                  <a:off x="-2936" y="5696534"/>
                  <a:ext cx="12190815" cy="1161466"/>
                </a:xfrm>
                <a:prstGeom prst="roundRect">
                  <a:avLst>
                    <a:gd name="adj" fmla="val 0"/>
                  </a:avLst>
                </a:prstGeom>
                <a:gradFill>
                  <a:gsLst>
                    <a:gs pos="0">
                      <a:srgbClr val="00956E"/>
                    </a:gs>
                    <a:gs pos="100000">
                      <a:srgbClr val="00684D"/>
                    </a:gs>
                  </a:gsLst>
                  <a:lin ang="21594000" scaled="0"/>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654426" y="724463"/>
                  <a:ext cx="46800" cy="492854"/>
                </a:xfrm>
                <a:prstGeom prst="rect">
                  <a:avLst/>
                </a:prstGeom>
                <a:solidFill>
                  <a:srgbClr val="0068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5" name="矩形: 圆角 24"/>
                <p:cNvSpPr/>
                <p:nvPr/>
              </p:nvSpPr>
              <p:spPr>
                <a:xfrm>
                  <a:off x="10677525" y="361913"/>
                  <a:ext cx="1514474" cy="438150"/>
                </a:xfrm>
                <a:prstGeom prst="roundRect">
                  <a:avLst>
                    <a:gd name="adj" fmla="val 0"/>
                  </a:avLst>
                </a:prstGeom>
                <a:gradFill>
                  <a:gsLst>
                    <a:gs pos="0">
                      <a:srgbClr val="00956E"/>
                    </a:gs>
                    <a:gs pos="100000">
                      <a:srgbClr val="00684D"/>
                    </a:gs>
                  </a:gsLst>
                  <a:lin ang="21594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4" name="矩形: 圆角 13"/>
              <p:cNvSpPr/>
              <p:nvPr/>
            </p:nvSpPr>
            <p:spPr>
              <a:xfrm>
                <a:off x="474432" y="1634571"/>
                <a:ext cx="11319462" cy="4861516"/>
              </a:xfrm>
              <a:prstGeom prst="roundRect">
                <a:avLst>
                  <a:gd name="adj" fmla="val 3056"/>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26" name="图片 2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72158" y="473742"/>
              <a:ext cx="872101" cy="214492"/>
            </a:xfrm>
            <a:prstGeom prst="rect">
              <a:avLst/>
            </a:prstGeom>
          </p:spPr>
        </p:pic>
      </p:grpSp>
      <p:sp>
        <p:nvSpPr>
          <p:cNvPr id="59" name="文本框 41"/>
          <p:cNvSpPr txBox="1"/>
          <p:nvPr/>
        </p:nvSpPr>
        <p:spPr>
          <a:xfrm>
            <a:off x="833669" y="2217059"/>
            <a:ext cx="10492943" cy="612155"/>
          </a:xfrm>
          <a:prstGeom prst="rect">
            <a:avLst/>
          </a:prstGeom>
          <a:noFill/>
        </p:spPr>
        <p:txBody>
          <a:bodyPr wrap="square">
            <a:spAutoFit/>
          </a:bodyPr>
          <a:lstStyle>
            <a:defPPr>
              <a:defRPr lang="zh-CN"/>
            </a:defPPr>
            <a:lvl1pPr algn="ctr">
              <a:defRPr sz="800">
                <a:latin typeface="Arial" panose="020B0604020202020204" pitchFamily="34" charset="0"/>
                <a:cs typeface="Arial" panose="020B0604020202020204" pitchFamily="34" charset="0"/>
              </a:defRPr>
            </a:lvl1pPr>
          </a:lstStyle>
          <a:p>
            <a:pPr algn="just">
              <a:lnSpc>
                <a:spcPct val="150000"/>
              </a:lnSpc>
              <a:buClrTx/>
              <a:buSzTx/>
            </a:pPr>
            <a:r>
              <a:rPr lang="en-US" altLang="zh-CN" sz="1200" b="0" kern="100" dirty="0">
                <a:solidFill>
                  <a:srgbClr val="595959"/>
                </a:solidFill>
                <a:ea typeface="思源黑体 CN Bold" panose="020B0800000000000000" pitchFamily="34" charset="-122"/>
                <a:cs typeface="Arial" panose="020B0604020202020204" pitchFamily="34" charset="0"/>
              </a:rPr>
              <a:t>Supports multiple measurement </a:t>
            </a:r>
            <a:r>
              <a:rPr lang="en-US" altLang="zh-CN" sz="1200" b="0" kern="100" dirty="0">
                <a:solidFill>
                  <a:srgbClr val="595959"/>
                </a:solidFill>
                <a:ea typeface="思源黑体 CN Bold" panose="020B0800000000000000" pitchFamily="34" charset="-122"/>
                <a:cs typeface="Arial" panose="020B0604020202020204" pitchFamily="34" charset="0"/>
                <a:sym typeface="+mn-lt"/>
              </a:rPr>
              <a:t>tools</a:t>
            </a:r>
            <a:r>
              <a:rPr lang="en-US" altLang="zh-CN" sz="1200" b="0" kern="100" dirty="0">
                <a:solidFill>
                  <a:srgbClr val="595959"/>
                </a:solidFill>
                <a:ea typeface="思源黑体 CN Bold" panose="020B0800000000000000" pitchFamily="34" charset="-122"/>
                <a:cs typeface="Arial" panose="020B0604020202020204" pitchFamily="34" charset="0"/>
              </a:rPr>
              <a:t> for real-time data collection. One-click transfer of measurement data to Excel, measurement software or mobile APP after measurement. This process is efficient and accurate, and facilitates data management and sharing to improve productivity.</a:t>
            </a:r>
            <a:endParaRPr lang="en-US" altLang="zh-CN" sz="1200" b="0" kern="100" dirty="0">
              <a:solidFill>
                <a:srgbClr val="595959"/>
              </a:solidFill>
              <a:ea typeface="思源黑体 CN Bold" panose="020B0800000000000000" pitchFamily="34" charset="-122"/>
              <a:cs typeface="Arial" panose="020B0604020202020204" pitchFamily="34" charset="0"/>
            </a:endParaRPr>
          </a:p>
        </p:txBody>
      </p:sp>
      <p:pic>
        <p:nvPicPr>
          <p:cNvPr id="74" name="Picture 4" descr="C:\Users\DELL\Desktop\01-01---1-07 SPC数据线.jpg"/>
          <p:cNvPicPr>
            <a:picLocks noChangeAspect="1" noChangeArrowheads="1"/>
          </p:cNvPicPr>
          <p:nvPr/>
        </p:nvPicPr>
        <p:blipFill>
          <a:blip r:embed="rId3" cstate="print"/>
          <a:srcRect/>
          <a:stretch>
            <a:fillRect/>
          </a:stretch>
        </p:blipFill>
        <p:spPr bwMode="auto">
          <a:xfrm>
            <a:off x="1034377" y="4050697"/>
            <a:ext cx="2785148" cy="1635486"/>
          </a:xfrm>
          <a:prstGeom prst="rect">
            <a:avLst/>
          </a:prstGeom>
          <a:noFill/>
        </p:spPr>
      </p:pic>
      <p:cxnSp>
        <p:nvCxnSpPr>
          <p:cNvPr id="5" name="直接连接符 4"/>
          <p:cNvCxnSpPr/>
          <p:nvPr/>
        </p:nvCxnSpPr>
        <p:spPr bwMode="auto">
          <a:xfrm>
            <a:off x="4312884" y="3884591"/>
            <a:ext cx="9098" cy="1255717"/>
          </a:xfrm>
          <a:prstGeom prst="line">
            <a:avLst/>
          </a:prstGeom>
          <a:solidFill>
            <a:srgbClr val="808000"/>
          </a:solidFill>
          <a:ln w="6350" cap="flat" cmpd="sng" algn="ctr">
            <a:solidFill>
              <a:schemeClr val="bg2">
                <a:lumMod val="75000"/>
              </a:schemeClr>
            </a:solidFill>
            <a:prstDash val="sysDash"/>
            <a:round/>
            <a:headEnd type="none" w="med" len="med"/>
            <a:tailEnd type="none" w="med" len="med"/>
          </a:ln>
        </p:spPr>
      </p:cxnSp>
      <p:cxnSp>
        <p:nvCxnSpPr>
          <p:cNvPr id="7" name="直接连接符 6"/>
          <p:cNvCxnSpPr/>
          <p:nvPr/>
        </p:nvCxnSpPr>
        <p:spPr bwMode="auto">
          <a:xfrm>
            <a:off x="8461642" y="3884591"/>
            <a:ext cx="9098" cy="1255717"/>
          </a:xfrm>
          <a:prstGeom prst="line">
            <a:avLst/>
          </a:prstGeom>
          <a:solidFill>
            <a:srgbClr val="808000"/>
          </a:solidFill>
          <a:ln w="6350" cap="flat" cmpd="sng" algn="ctr">
            <a:solidFill>
              <a:schemeClr val="bg2">
                <a:lumMod val="75000"/>
              </a:schemeClr>
            </a:solidFill>
            <a:prstDash val="sysDash"/>
            <a:round/>
            <a:headEnd type="none" w="med" len="med"/>
            <a:tailEnd type="none" w="med" len="med"/>
          </a:ln>
        </p:spPr>
      </p:cxnSp>
      <p:pic>
        <p:nvPicPr>
          <p:cNvPr id="16" name="图片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7784270">
            <a:off x="5929580" y="4221841"/>
            <a:ext cx="248342" cy="248342"/>
          </a:xfrm>
          <a:prstGeom prst="rect">
            <a:avLst/>
          </a:prstGeom>
        </p:spPr>
      </p:pic>
      <p:grpSp>
        <p:nvGrpSpPr>
          <p:cNvPr id="2" name="组合 1"/>
          <p:cNvGrpSpPr/>
          <p:nvPr/>
        </p:nvGrpSpPr>
        <p:grpSpPr>
          <a:xfrm>
            <a:off x="9045797" y="3967353"/>
            <a:ext cx="1807790" cy="1596115"/>
            <a:chOff x="9045797" y="4473739"/>
            <a:chExt cx="1807790" cy="1596115"/>
          </a:xfrm>
        </p:grpSpPr>
        <p:pic>
          <p:nvPicPr>
            <p:cNvPr id="72" name="图片 71"/>
            <p:cNvPicPr>
              <a:picLocks noChangeAspect="1"/>
            </p:cNvPicPr>
            <p:nvPr/>
          </p:nvPicPr>
          <p:blipFill rotWithShape="1">
            <a:blip r:embed="rId5" cstate="print"/>
            <a:srcRect t="1396" r="60344"/>
            <a:stretch>
              <a:fillRect/>
            </a:stretch>
          </p:blipFill>
          <p:spPr>
            <a:xfrm>
              <a:off x="9045797" y="4484879"/>
              <a:ext cx="760106" cy="1573836"/>
            </a:xfrm>
            <a:prstGeom prst="rect">
              <a:avLst/>
            </a:prstGeom>
          </p:spPr>
        </p:pic>
        <p:pic>
          <p:nvPicPr>
            <p:cNvPr id="73" name="图片 72"/>
            <p:cNvPicPr>
              <a:picLocks noChangeAspect="1"/>
            </p:cNvPicPr>
            <p:nvPr/>
          </p:nvPicPr>
          <p:blipFill rotWithShape="1">
            <a:blip r:embed="rId5" cstate="print"/>
            <a:srcRect l="66465"/>
            <a:stretch>
              <a:fillRect/>
            </a:stretch>
          </p:blipFill>
          <p:spPr>
            <a:xfrm>
              <a:off x="10210800" y="4473739"/>
              <a:ext cx="642787" cy="1596115"/>
            </a:xfrm>
            <a:prstGeom prst="rect">
              <a:avLst/>
            </a:prstGeom>
          </p:spPr>
        </p:pic>
        <p:pic>
          <p:nvPicPr>
            <p:cNvPr id="19" name="图片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034605" y="4930775"/>
              <a:ext cx="210637" cy="236611"/>
            </a:xfrm>
            <a:prstGeom prst="rect">
              <a:avLst/>
            </a:prstGeom>
          </p:spPr>
        </p:pic>
        <p:pic>
          <p:nvPicPr>
            <p:cNvPr id="102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520068" y="4504986"/>
              <a:ext cx="257175" cy="259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图片 1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43587">
              <a:off x="9494862" y="4551677"/>
              <a:ext cx="221719" cy="198215"/>
            </a:xfrm>
            <a:prstGeom prst="rect">
              <a:avLst/>
            </a:prstGeom>
          </p:spPr>
        </p:pic>
      </p:grpSp>
      <p:pic>
        <p:nvPicPr>
          <p:cNvPr id="12" name="图片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665718" y="3704462"/>
            <a:ext cx="2526837" cy="1862779"/>
          </a:xfrm>
          <a:prstGeom prst="rect">
            <a:avLst/>
          </a:prstGeom>
        </p:spPr>
      </p:pic>
      <p:pic>
        <p:nvPicPr>
          <p:cNvPr id="17" name="图片 1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798898" y="3986806"/>
            <a:ext cx="353166" cy="612290"/>
          </a:xfrm>
          <a:prstGeom prst="rect">
            <a:avLst/>
          </a:prstGeom>
        </p:spPr>
      </p:pic>
      <p:pic>
        <p:nvPicPr>
          <p:cNvPr id="18" name="图片 1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685150" y="4945389"/>
            <a:ext cx="923680" cy="389838"/>
          </a:xfrm>
          <a:prstGeom prst="rect">
            <a:avLst/>
          </a:prstGeom>
        </p:spPr>
      </p:pic>
      <p:sp>
        <p:nvSpPr>
          <p:cNvPr id="9" name="文本框 8"/>
          <p:cNvSpPr txBox="1"/>
          <p:nvPr/>
        </p:nvSpPr>
        <p:spPr>
          <a:xfrm>
            <a:off x="767677" y="662726"/>
            <a:ext cx="10532599" cy="827919"/>
          </a:xfrm>
          <a:prstGeom prst="rect">
            <a:avLst/>
          </a:prstGeom>
          <a:noFill/>
        </p:spPr>
        <p:txBody>
          <a:bodyPr wrap="square">
            <a:spAutoFit/>
          </a:bodyPr>
          <a:lstStyle>
            <a:defPPr>
              <a:defRPr lang="zh-CN"/>
            </a:defPPr>
            <a:lvl1pPr marL="450850" indent="-450850">
              <a:lnSpc>
                <a:spcPct val="85000"/>
              </a:lnSpc>
              <a:buClr>
                <a:srgbClr val="3366FF"/>
              </a:buClr>
              <a:defRPr sz="2800">
                <a:solidFill>
                  <a:srgbClr val="00684D"/>
                </a:solidFill>
                <a:latin typeface="Arial Black" panose="020B0A04020102090204" pitchFamily="34" charset="0"/>
                <a:ea typeface="思源黑体 CN Heavy" panose="020B0A00000000000000" pitchFamily="34" charset="-122"/>
              </a:defRPr>
            </a:lvl1pPr>
          </a:lstStyle>
          <a:p>
            <a:r>
              <a:rPr lang="en-US" altLang="zh-CN" sz="2800" dirty="0">
                <a:solidFill>
                  <a:srgbClr val="00684D"/>
                </a:solidFill>
                <a:latin typeface="Arial Black" panose="020B0A04020102090204" pitchFamily="34" charset="0"/>
                <a:ea typeface="思源黑体 CN Heavy" panose="020B0A00000000000000" pitchFamily="34" charset="-122"/>
                <a:cs typeface="Arial Black" panose="020B0A04020102090204" pitchFamily="34" charset="0"/>
              </a:rPr>
              <a:t>Data </a:t>
            </a:r>
            <a:r>
              <a:rPr lang="en-US" altLang="zh-CN" dirty="0"/>
              <a:t>Transmission</a:t>
            </a:r>
            <a:r>
              <a:rPr lang="en-US" altLang="zh-CN" sz="2800" dirty="0">
                <a:solidFill>
                  <a:srgbClr val="00684D"/>
                </a:solidFill>
                <a:latin typeface="Arial Black" panose="020B0A04020102090204" pitchFamily="34" charset="0"/>
                <a:ea typeface="思源黑体 CN Heavy" panose="020B0A00000000000000" pitchFamily="34" charset="-122"/>
                <a:cs typeface="Arial Black" panose="020B0A04020102090204" pitchFamily="34" charset="0"/>
              </a:rPr>
              <a:t> And Management</a:t>
            </a:r>
            <a:endParaRPr lang="en-US" altLang="zh-CN" sz="2800" dirty="0">
              <a:solidFill>
                <a:srgbClr val="00684D"/>
              </a:solidFill>
              <a:latin typeface="Arial Black" panose="020B0A04020102090204" pitchFamily="34" charset="0"/>
              <a:ea typeface="思源黑体 CN Heavy" panose="020B0A00000000000000" pitchFamily="34" charset="-122"/>
              <a:cs typeface="Arial Black" panose="020B0A04020102090204" pitchFamily="34" charset="0"/>
            </a:endParaRPr>
          </a:p>
          <a:p>
            <a:r>
              <a:rPr lang="en-US" altLang="zh-CN" sz="2800" dirty="0">
                <a:solidFill>
                  <a:srgbClr val="00684D"/>
                </a:solidFill>
                <a:latin typeface="Arial Black" panose="020B0A04020102090204" pitchFamily="34" charset="0"/>
                <a:ea typeface="思源黑体 CN Heavy" panose="020B0A00000000000000" pitchFamily="34" charset="-122"/>
                <a:cs typeface="Arial Black" panose="020B0A04020102090204" pitchFamily="34" charset="0"/>
              </a:rPr>
              <a:t>— Improve productivity</a:t>
            </a:r>
            <a:endParaRPr lang="en-US" altLang="zh-CN" sz="2800" dirty="0">
              <a:solidFill>
                <a:srgbClr val="00684D"/>
              </a:solidFill>
              <a:latin typeface="Arial Black" panose="020B0A04020102090204" pitchFamily="34" charset="0"/>
              <a:ea typeface="思源黑体 CN Heavy" panose="020B0A00000000000000" pitchFamily="34" charset="-122"/>
              <a:cs typeface="Arial Black" panose="020B0A04020102090204" pitchFamily="34" charset="0"/>
            </a:endParaRPr>
          </a:p>
        </p:txBody>
      </p:sp>
      <p:grpSp>
        <p:nvGrpSpPr>
          <p:cNvPr id="3" name="组合 2"/>
          <p:cNvGrpSpPr/>
          <p:nvPr/>
        </p:nvGrpSpPr>
        <p:grpSpPr>
          <a:xfrm>
            <a:off x="1005717" y="3928544"/>
            <a:ext cx="1752690" cy="400110"/>
            <a:chOff x="767677" y="1953637"/>
            <a:chExt cx="1313536" cy="501842"/>
          </a:xfrm>
        </p:grpSpPr>
        <p:sp>
          <p:nvSpPr>
            <p:cNvPr id="4" name="矩形: 圆角 3"/>
            <p:cNvSpPr/>
            <p:nvPr/>
          </p:nvSpPr>
          <p:spPr>
            <a:xfrm>
              <a:off x="767677" y="1963897"/>
              <a:ext cx="1313536" cy="270920"/>
            </a:xfrm>
            <a:prstGeom prst="roundRect">
              <a:avLst>
                <a:gd name="adj" fmla="val 50000"/>
              </a:avLst>
            </a:prstGeom>
            <a:gradFill>
              <a:gsLst>
                <a:gs pos="11000">
                  <a:srgbClr val="00966F"/>
                </a:gs>
                <a:gs pos="58000">
                  <a:srgbClr val="00684D"/>
                </a:gs>
              </a:gsLst>
              <a:lin ang="3600000" scaled="0"/>
            </a:gradFill>
            <a:ln>
              <a:noFill/>
            </a:ln>
          </p:spPr>
          <p:style>
            <a:lnRef idx="0">
              <a:scrgbClr r="0" g="0" b="0"/>
            </a:lnRef>
            <a:fillRef idx="0">
              <a:scrgbClr r="0" g="0" b="0"/>
            </a:fillRef>
            <a:effectRef idx="0">
              <a:scrgbClr r="0" g="0" b="0"/>
            </a:effectRef>
            <a:fontRef idx="minor">
              <a:schemeClr val="accent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6" name="文本框 5"/>
            <p:cNvSpPr txBox="1"/>
            <p:nvPr/>
          </p:nvSpPr>
          <p:spPr>
            <a:xfrm>
              <a:off x="808794" y="1953637"/>
              <a:ext cx="1220529" cy="501842"/>
            </a:xfrm>
            <a:prstGeom prst="rect">
              <a:avLst/>
            </a:prstGeom>
            <a:noFill/>
          </p:spPr>
          <p:txBody>
            <a:bodyPr wrap="square" rtlCol="0">
              <a:spAutoFit/>
            </a:bodyPr>
            <a:lstStyle/>
            <a:p>
              <a:pPr algn="ctr"/>
              <a:r>
                <a:rPr lang="en-US" altLang="zh-CN" sz="1000" dirty="0">
                  <a:solidFill>
                    <a:srgbClr val="FFFFFF"/>
                  </a:solidFill>
                  <a:latin typeface="Arial Black" panose="020B0A04020102090204" pitchFamily="34" charset="0"/>
                  <a:cs typeface="Arial" panose="020B0604020202020204" pitchFamily="34" charset="0"/>
                </a:rPr>
                <a:t>Transfer To Excel</a:t>
              </a:r>
              <a:endParaRPr lang="en-US" altLang="zh-CN" sz="1000" dirty="0">
                <a:solidFill>
                  <a:srgbClr val="FFFFFF"/>
                </a:solidFill>
                <a:latin typeface="Arial Black" panose="020B0A04020102090204" pitchFamily="34" charset="0"/>
                <a:cs typeface="Arial" panose="020B0604020202020204" pitchFamily="34" charset="0"/>
              </a:endParaRPr>
            </a:p>
          </p:txBody>
        </p:sp>
      </p:grpSp>
      <p:grpSp>
        <p:nvGrpSpPr>
          <p:cNvPr id="8" name="组合 7"/>
          <p:cNvGrpSpPr/>
          <p:nvPr/>
        </p:nvGrpSpPr>
        <p:grpSpPr>
          <a:xfrm>
            <a:off x="4969565" y="5595752"/>
            <a:ext cx="3336648" cy="400110"/>
            <a:chOff x="767677" y="1953637"/>
            <a:chExt cx="1313536" cy="501841"/>
          </a:xfrm>
        </p:grpSpPr>
        <p:sp>
          <p:nvSpPr>
            <p:cNvPr id="15" name="矩形: 圆角 14"/>
            <p:cNvSpPr/>
            <p:nvPr/>
          </p:nvSpPr>
          <p:spPr>
            <a:xfrm>
              <a:off x="767677" y="1963897"/>
              <a:ext cx="1313536" cy="270920"/>
            </a:xfrm>
            <a:prstGeom prst="roundRect">
              <a:avLst>
                <a:gd name="adj" fmla="val 50000"/>
              </a:avLst>
            </a:prstGeom>
            <a:gradFill>
              <a:gsLst>
                <a:gs pos="11000">
                  <a:srgbClr val="00966F"/>
                </a:gs>
                <a:gs pos="58000">
                  <a:srgbClr val="00684D"/>
                </a:gs>
              </a:gsLst>
              <a:lin ang="3600000" scaled="0"/>
            </a:gradFill>
            <a:ln>
              <a:noFill/>
            </a:ln>
          </p:spPr>
          <p:style>
            <a:lnRef idx="0">
              <a:scrgbClr r="0" g="0" b="0"/>
            </a:lnRef>
            <a:fillRef idx="0">
              <a:scrgbClr r="0" g="0" b="0"/>
            </a:fillRef>
            <a:effectRef idx="0">
              <a:scrgbClr r="0" g="0" b="0"/>
            </a:effectRef>
            <a:fontRef idx="minor">
              <a:schemeClr val="accent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21" name="文本框 20"/>
            <p:cNvSpPr txBox="1"/>
            <p:nvPr/>
          </p:nvSpPr>
          <p:spPr>
            <a:xfrm>
              <a:off x="808794" y="1953637"/>
              <a:ext cx="1220529" cy="501841"/>
            </a:xfrm>
            <a:prstGeom prst="rect">
              <a:avLst/>
            </a:prstGeom>
            <a:noFill/>
          </p:spPr>
          <p:txBody>
            <a:bodyPr wrap="square" rtlCol="0">
              <a:spAutoFit/>
            </a:bodyPr>
            <a:lstStyle/>
            <a:p>
              <a:pPr algn="ctr"/>
              <a:r>
                <a:rPr lang="en-US" altLang="zh-CN" sz="1000" dirty="0">
                  <a:solidFill>
                    <a:srgbClr val="FFFFFF"/>
                  </a:solidFill>
                  <a:latin typeface="Arial Black" panose="020B0A04020102090204" pitchFamily="34" charset="0"/>
                  <a:cs typeface="Arial" panose="020B0604020202020204" pitchFamily="34" charset="0"/>
                </a:rPr>
                <a:t>Transfer To Data Management Software</a:t>
              </a:r>
              <a:endParaRPr lang="en-US" altLang="zh-CN" sz="1000" dirty="0">
                <a:solidFill>
                  <a:srgbClr val="FFFFFF"/>
                </a:solidFill>
                <a:latin typeface="Arial Black" panose="020B0A04020102090204" pitchFamily="34" charset="0"/>
                <a:cs typeface="Arial" panose="020B0604020202020204" pitchFamily="34" charset="0"/>
              </a:endParaRPr>
            </a:p>
          </p:txBody>
        </p:sp>
      </p:grpSp>
      <p:grpSp>
        <p:nvGrpSpPr>
          <p:cNvPr id="22" name="组合 21"/>
          <p:cNvGrpSpPr/>
          <p:nvPr/>
        </p:nvGrpSpPr>
        <p:grpSpPr>
          <a:xfrm>
            <a:off x="9365000" y="3558671"/>
            <a:ext cx="2042292" cy="400110"/>
            <a:chOff x="767677" y="1953637"/>
            <a:chExt cx="1313536" cy="501841"/>
          </a:xfrm>
        </p:grpSpPr>
        <p:sp>
          <p:nvSpPr>
            <p:cNvPr id="23" name="矩形: 圆角 22"/>
            <p:cNvSpPr/>
            <p:nvPr/>
          </p:nvSpPr>
          <p:spPr>
            <a:xfrm>
              <a:off x="767677" y="1963897"/>
              <a:ext cx="1313536" cy="270920"/>
            </a:xfrm>
            <a:prstGeom prst="roundRect">
              <a:avLst>
                <a:gd name="adj" fmla="val 50000"/>
              </a:avLst>
            </a:prstGeom>
            <a:gradFill>
              <a:gsLst>
                <a:gs pos="11000">
                  <a:srgbClr val="00966F"/>
                </a:gs>
                <a:gs pos="58000">
                  <a:srgbClr val="00684D"/>
                </a:gs>
              </a:gsLst>
              <a:lin ang="3600000" scaled="0"/>
            </a:gradFill>
            <a:ln>
              <a:noFill/>
            </a:ln>
          </p:spPr>
          <p:style>
            <a:lnRef idx="0">
              <a:scrgbClr r="0" g="0" b="0"/>
            </a:lnRef>
            <a:fillRef idx="0">
              <a:scrgbClr r="0" g="0" b="0"/>
            </a:fillRef>
            <a:effectRef idx="0">
              <a:scrgbClr r="0" g="0" b="0"/>
            </a:effectRef>
            <a:fontRef idx="minor">
              <a:schemeClr val="accent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32" name="文本框 31"/>
            <p:cNvSpPr txBox="1"/>
            <p:nvPr/>
          </p:nvSpPr>
          <p:spPr>
            <a:xfrm>
              <a:off x="808794" y="1953637"/>
              <a:ext cx="1220529" cy="501841"/>
            </a:xfrm>
            <a:prstGeom prst="rect">
              <a:avLst/>
            </a:prstGeom>
            <a:noFill/>
          </p:spPr>
          <p:txBody>
            <a:bodyPr wrap="square" rtlCol="0">
              <a:spAutoFit/>
            </a:bodyPr>
            <a:lstStyle/>
            <a:p>
              <a:pPr algn="ctr"/>
              <a:r>
                <a:rPr lang="en-US" altLang="zh-CN" sz="1000" dirty="0">
                  <a:solidFill>
                    <a:srgbClr val="FFFFFF"/>
                  </a:solidFill>
                  <a:latin typeface="Arial Black" panose="020B0A04020102090204" pitchFamily="34" charset="0"/>
                  <a:cs typeface="Arial" panose="020B0604020202020204" pitchFamily="34" charset="0"/>
                </a:rPr>
                <a:t>Transfer To Phone APP</a:t>
              </a:r>
              <a:endParaRPr lang="en-US" altLang="zh-CN" sz="1000" dirty="0">
                <a:solidFill>
                  <a:srgbClr val="FFFFFF"/>
                </a:solidFill>
                <a:latin typeface="Arial Black" panose="020B0A04020102090204" pitchFamily="34" charset="0"/>
                <a:cs typeface="Arial" panose="020B0604020202020204" pitchFamily="34" charset="0"/>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592" y="0"/>
            <a:ext cx="12191407" cy="6858000"/>
            <a:chOff x="592" y="0"/>
            <a:chExt cx="12191407" cy="6858000"/>
          </a:xfrm>
        </p:grpSpPr>
        <p:pic>
          <p:nvPicPr>
            <p:cNvPr id="10" name="图片 9"/>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592" y="0"/>
              <a:ext cx="12190815" cy="6858000"/>
            </a:xfrm>
            <a:prstGeom prst="rect">
              <a:avLst/>
            </a:prstGeom>
          </p:spPr>
        </p:pic>
        <p:sp>
          <p:nvSpPr>
            <p:cNvPr id="11" name="矩形: 圆角 10"/>
            <p:cNvSpPr/>
            <p:nvPr/>
          </p:nvSpPr>
          <p:spPr>
            <a:xfrm>
              <a:off x="10677525" y="361913"/>
              <a:ext cx="1514474" cy="438150"/>
            </a:xfrm>
            <a:prstGeom prst="roundRect">
              <a:avLst>
                <a:gd name="adj" fmla="val 0"/>
              </a:avLst>
            </a:prstGeom>
            <a:gradFill>
              <a:gsLst>
                <a:gs pos="0">
                  <a:srgbClr val="00956E"/>
                </a:gs>
                <a:gs pos="100000">
                  <a:srgbClr val="00684D"/>
                </a:gs>
              </a:gsLst>
              <a:lin ang="21594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72158" y="473742"/>
              <a:ext cx="872101" cy="214492"/>
            </a:xfrm>
            <a:prstGeom prst="rect">
              <a:avLst/>
            </a:prstGeom>
          </p:spPr>
        </p:pic>
        <p:sp>
          <p:nvSpPr>
            <p:cNvPr id="15" name="矩形 14"/>
            <p:cNvSpPr/>
            <p:nvPr/>
          </p:nvSpPr>
          <p:spPr>
            <a:xfrm>
              <a:off x="654426" y="724463"/>
              <a:ext cx="46800" cy="492854"/>
            </a:xfrm>
            <a:prstGeom prst="rect">
              <a:avLst/>
            </a:prstGeom>
            <a:solidFill>
              <a:srgbClr val="0068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35" name="矩形: 圆角 34"/>
          <p:cNvSpPr/>
          <p:nvPr/>
        </p:nvSpPr>
        <p:spPr>
          <a:xfrm>
            <a:off x="472882" y="2994275"/>
            <a:ext cx="11070920" cy="3506747"/>
          </a:xfrm>
          <a:prstGeom prst="roundRect">
            <a:avLst>
              <a:gd name="adj" fmla="val 2125"/>
            </a:avLst>
          </a:prstGeom>
          <a:solidFill>
            <a:srgbClr val="FFFFFF"/>
          </a:solidFill>
          <a:ln>
            <a:noFill/>
          </a:ln>
          <a:effectLst>
            <a:outerShdw blurRad="50800" dist="50800" dir="2040000" algn="ctr" rotWithShape="0">
              <a:srgbClr val="000000">
                <a:alpha val="20000"/>
              </a:srgbClr>
            </a:outerShdw>
          </a:effectLst>
        </p:spPr>
        <p:style>
          <a:lnRef idx="0">
            <a:scrgbClr r="0" g="0" b="0"/>
          </a:lnRef>
          <a:fillRef idx="0">
            <a:scrgbClr r="0" g="0" b="0"/>
          </a:fillRef>
          <a:effectRef idx="0">
            <a:scrgbClr r="0" g="0" b="0"/>
          </a:effectRef>
          <a:fontRef idx="minor">
            <a:schemeClr val="accent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3" name="文本框 2"/>
          <p:cNvSpPr txBox="1"/>
          <p:nvPr/>
        </p:nvSpPr>
        <p:spPr>
          <a:xfrm>
            <a:off x="767677" y="903249"/>
            <a:ext cx="9325891" cy="461665"/>
          </a:xfrm>
          <a:prstGeom prst="rect">
            <a:avLst/>
          </a:prstGeom>
          <a:noFill/>
        </p:spPr>
        <p:txBody>
          <a:bodyPr wrap="square">
            <a:spAutoFit/>
          </a:bodyPr>
          <a:lstStyle>
            <a:defPPr>
              <a:defRPr lang="zh-CN"/>
            </a:defPPr>
            <a:lvl1pPr marL="450850" indent="-450850">
              <a:lnSpc>
                <a:spcPct val="85000"/>
              </a:lnSpc>
              <a:buClr>
                <a:srgbClr val="3366FF"/>
              </a:buClr>
              <a:defRPr sz="2800">
                <a:solidFill>
                  <a:srgbClr val="00684D"/>
                </a:solidFill>
                <a:latin typeface="Arial Black" panose="020B0A04020102090204" pitchFamily="34" charset="0"/>
                <a:ea typeface="思源黑体 CN Heavy" panose="020B0A00000000000000" pitchFamily="34" charset="-122"/>
              </a:defRPr>
            </a:lvl1pPr>
          </a:lstStyle>
          <a:p>
            <a:r>
              <a:rPr lang="en-US" altLang="zh-CN" dirty="0"/>
              <a:t>Data Management APP</a:t>
            </a:r>
            <a:endParaRPr lang="en-US" altLang="zh-CN" dirty="0"/>
          </a:p>
        </p:txBody>
      </p:sp>
      <p:pic>
        <p:nvPicPr>
          <p:cNvPr id="21" name="图片 20"/>
          <p:cNvPicPr>
            <a:picLocks noChangeAspect="1"/>
          </p:cNvPicPr>
          <p:nvPr/>
        </p:nvPicPr>
        <p:blipFill>
          <a:blip r:embed="rId3" cstate="print"/>
          <a:stretch>
            <a:fillRect/>
          </a:stretch>
        </p:blipFill>
        <p:spPr>
          <a:xfrm>
            <a:off x="4984983" y="4496701"/>
            <a:ext cx="523306" cy="1046612"/>
          </a:xfrm>
          <a:prstGeom prst="rect">
            <a:avLst/>
          </a:prstGeom>
        </p:spPr>
      </p:pic>
      <p:pic>
        <p:nvPicPr>
          <p:cNvPr id="37" name="图片 3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75666" y="4425960"/>
            <a:ext cx="659413" cy="1078198"/>
          </a:xfrm>
          <a:prstGeom prst="rect">
            <a:avLst/>
          </a:prstGeom>
        </p:spPr>
      </p:pic>
      <p:pic>
        <p:nvPicPr>
          <p:cNvPr id="8" name="图片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93028" y="4222135"/>
            <a:ext cx="1569005" cy="1482773"/>
          </a:xfrm>
          <a:prstGeom prst="rect">
            <a:avLst/>
          </a:prstGeom>
        </p:spPr>
      </p:pic>
      <p:pic>
        <p:nvPicPr>
          <p:cNvPr id="14" name="图片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51483" y="4247765"/>
            <a:ext cx="1938285" cy="1385264"/>
          </a:xfrm>
          <a:prstGeom prst="rect">
            <a:avLst/>
          </a:prstGeom>
        </p:spPr>
      </p:pic>
      <p:cxnSp>
        <p:nvCxnSpPr>
          <p:cNvPr id="29" name="直接连接符 28"/>
          <p:cNvCxnSpPr/>
          <p:nvPr/>
        </p:nvCxnSpPr>
        <p:spPr>
          <a:xfrm>
            <a:off x="2540764" y="3425073"/>
            <a:ext cx="0" cy="2346764"/>
          </a:xfrm>
          <a:prstGeom prst="line">
            <a:avLst/>
          </a:prstGeom>
          <a:ln>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a:off x="4652607" y="3425073"/>
            <a:ext cx="0" cy="2346764"/>
          </a:xfrm>
          <a:prstGeom prst="line">
            <a:avLst/>
          </a:prstGeom>
          <a:ln>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6922119" y="3425073"/>
            <a:ext cx="0" cy="2346764"/>
          </a:xfrm>
          <a:prstGeom prst="line">
            <a:avLst/>
          </a:prstGeom>
          <a:ln>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pic>
        <p:nvPicPr>
          <p:cNvPr id="5" name="图片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827021" y="4298403"/>
            <a:ext cx="165262" cy="185641"/>
          </a:xfrm>
          <a:prstGeom prst="rect">
            <a:avLst/>
          </a:prstGeom>
        </p:spPr>
      </p:pic>
      <p:pic>
        <p:nvPicPr>
          <p:cNvPr id="20" name="图片 1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43587">
            <a:off x="3454468" y="4634543"/>
            <a:ext cx="197216" cy="176310"/>
          </a:xfrm>
          <a:prstGeom prst="rect">
            <a:avLst/>
          </a:prstGeom>
        </p:spPr>
      </p:pic>
      <p:pic>
        <p:nvPicPr>
          <p:cNvPr id="22" name="图片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848762" y="4298290"/>
            <a:ext cx="165262" cy="185641"/>
          </a:xfrm>
          <a:prstGeom prst="rect">
            <a:avLst/>
          </a:prstGeom>
        </p:spPr>
      </p:pic>
      <p:pic>
        <p:nvPicPr>
          <p:cNvPr id="24" name="图片 2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43587">
            <a:off x="5439847" y="4337805"/>
            <a:ext cx="197216" cy="176310"/>
          </a:xfrm>
          <a:prstGeom prst="rect">
            <a:avLst/>
          </a:prstGeom>
        </p:spPr>
      </p:pic>
      <p:pic>
        <p:nvPicPr>
          <p:cNvPr id="27" name="图片 2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43587">
            <a:off x="7682011" y="4216803"/>
            <a:ext cx="197216" cy="176310"/>
          </a:xfrm>
          <a:prstGeom prst="rect">
            <a:avLst/>
          </a:prstGeom>
        </p:spPr>
      </p:pic>
      <p:pic>
        <p:nvPicPr>
          <p:cNvPr id="31" name="图片 3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15952" y="4216265"/>
            <a:ext cx="1681927" cy="1400278"/>
          </a:xfrm>
          <a:prstGeom prst="rect">
            <a:avLst/>
          </a:prstGeom>
        </p:spPr>
      </p:pic>
      <p:pic>
        <p:nvPicPr>
          <p:cNvPr id="32" name="图片 3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453015" y="4443486"/>
            <a:ext cx="165262" cy="185641"/>
          </a:xfrm>
          <a:prstGeom prst="rect">
            <a:avLst/>
          </a:prstGeom>
        </p:spPr>
      </p:pic>
      <p:pic>
        <p:nvPicPr>
          <p:cNvPr id="33" name="图片 3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43587">
            <a:off x="1080462" y="4779626"/>
            <a:ext cx="197216" cy="176310"/>
          </a:xfrm>
          <a:prstGeom prst="rect">
            <a:avLst/>
          </a:prstGeom>
        </p:spPr>
      </p:pic>
      <p:pic>
        <p:nvPicPr>
          <p:cNvPr id="38" name="图片 3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413337" y="4080728"/>
            <a:ext cx="840630" cy="1765586"/>
          </a:xfrm>
          <a:prstGeom prst="rect">
            <a:avLst/>
          </a:prstGeom>
        </p:spPr>
      </p:pic>
      <p:pic>
        <p:nvPicPr>
          <p:cNvPr id="41" name="图片 4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212481" y="3857723"/>
            <a:ext cx="938132" cy="1765586"/>
          </a:xfrm>
          <a:prstGeom prst="rect">
            <a:avLst/>
          </a:prstGeom>
        </p:spPr>
      </p:pic>
      <p:sp>
        <p:nvSpPr>
          <p:cNvPr id="18" name="矩形 17"/>
          <p:cNvSpPr/>
          <p:nvPr/>
        </p:nvSpPr>
        <p:spPr>
          <a:xfrm>
            <a:off x="8132746" y="3203015"/>
            <a:ext cx="3244487" cy="1421317"/>
          </a:xfrm>
          <a:custGeom>
            <a:avLst/>
            <a:gdLst>
              <a:gd name="connsiteX0" fmla="*/ 0 w 501149"/>
              <a:gd name="connsiteY0" fmla="*/ 0 h 1155473"/>
              <a:gd name="connsiteX1" fmla="*/ 501149 w 501149"/>
              <a:gd name="connsiteY1" fmla="*/ 0 h 1155473"/>
              <a:gd name="connsiteX2" fmla="*/ 501149 w 501149"/>
              <a:gd name="connsiteY2" fmla="*/ 1155473 h 1155473"/>
              <a:gd name="connsiteX3" fmla="*/ 0 w 501149"/>
              <a:gd name="connsiteY3" fmla="*/ 1155473 h 1155473"/>
              <a:gd name="connsiteX4" fmla="*/ 0 w 501149"/>
              <a:gd name="connsiteY4" fmla="*/ 0 h 1155473"/>
              <a:gd name="connsiteX0-1" fmla="*/ 0 w 2250818"/>
              <a:gd name="connsiteY0-2" fmla="*/ 0 h 1234604"/>
              <a:gd name="connsiteX1-3" fmla="*/ 2250818 w 2250818"/>
              <a:gd name="connsiteY1-4" fmla="*/ 79131 h 1234604"/>
              <a:gd name="connsiteX2-5" fmla="*/ 2250818 w 2250818"/>
              <a:gd name="connsiteY2-6" fmla="*/ 1234604 h 1234604"/>
              <a:gd name="connsiteX3-7" fmla="*/ 1749669 w 2250818"/>
              <a:gd name="connsiteY3-8" fmla="*/ 1234604 h 1234604"/>
              <a:gd name="connsiteX4-9" fmla="*/ 0 w 2250818"/>
              <a:gd name="connsiteY4-10" fmla="*/ 0 h 1234604"/>
              <a:gd name="connsiteX0-11" fmla="*/ 0 w 2540964"/>
              <a:gd name="connsiteY0-12" fmla="*/ 0 h 1234604"/>
              <a:gd name="connsiteX1-13" fmla="*/ 2540964 w 2540964"/>
              <a:gd name="connsiteY1-14" fmla="*/ 26377 h 1234604"/>
              <a:gd name="connsiteX2-15" fmla="*/ 2250818 w 2540964"/>
              <a:gd name="connsiteY2-16" fmla="*/ 1234604 h 1234604"/>
              <a:gd name="connsiteX3-17" fmla="*/ 1749669 w 2540964"/>
              <a:gd name="connsiteY3-18" fmla="*/ 1234604 h 1234604"/>
              <a:gd name="connsiteX4-19" fmla="*/ 0 w 2540964"/>
              <a:gd name="connsiteY4-20" fmla="*/ 0 h 1234604"/>
              <a:gd name="connsiteX0-21" fmla="*/ 0 w 2540964"/>
              <a:gd name="connsiteY0-22" fmla="*/ 0 h 1296150"/>
              <a:gd name="connsiteX1-23" fmla="*/ 2540964 w 2540964"/>
              <a:gd name="connsiteY1-24" fmla="*/ 26377 h 1296150"/>
              <a:gd name="connsiteX2-25" fmla="*/ 2242025 w 2540964"/>
              <a:gd name="connsiteY2-26" fmla="*/ 1296150 h 1296150"/>
              <a:gd name="connsiteX3-27" fmla="*/ 1749669 w 2540964"/>
              <a:gd name="connsiteY3-28" fmla="*/ 1234604 h 1296150"/>
              <a:gd name="connsiteX4-29" fmla="*/ 0 w 2540964"/>
              <a:gd name="connsiteY4-30" fmla="*/ 0 h 1296150"/>
              <a:gd name="connsiteX0-31" fmla="*/ 0 w 2540964"/>
              <a:gd name="connsiteY0-32" fmla="*/ 0 h 1296150"/>
              <a:gd name="connsiteX1-33" fmla="*/ 2540964 w 2540964"/>
              <a:gd name="connsiteY1-34" fmla="*/ 26377 h 1296150"/>
              <a:gd name="connsiteX2-35" fmla="*/ 2242025 w 2540964"/>
              <a:gd name="connsiteY2-36" fmla="*/ 1296150 h 1296150"/>
              <a:gd name="connsiteX3-37" fmla="*/ 1766338 w 2540964"/>
              <a:gd name="connsiteY3-38" fmla="*/ 1284610 h 1296150"/>
              <a:gd name="connsiteX4-39" fmla="*/ 0 w 2540964"/>
              <a:gd name="connsiteY4-40" fmla="*/ 0 h 1296150"/>
              <a:gd name="connsiteX0-41" fmla="*/ 0 w 2540964"/>
              <a:gd name="connsiteY0-42" fmla="*/ 0 h 1329487"/>
              <a:gd name="connsiteX1-43" fmla="*/ 2540964 w 2540964"/>
              <a:gd name="connsiteY1-44" fmla="*/ 26377 h 1329487"/>
              <a:gd name="connsiteX2-45" fmla="*/ 2239644 w 2540964"/>
              <a:gd name="connsiteY2-46" fmla="*/ 1329487 h 1329487"/>
              <a:gd name="connsiteX3-47" fmla="*/ 1766338 w 2540964"/>
              <a:gd name="connsiteY3-48" fmla="*/ 1284610 h 1329487"/>
              <a:gd name="connsiteX4-49" fmla="*/ 0 w 2540964"/>
              <a:gd name="connsiteY4-50" fmla="*/ 0 h 132948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540964" h="1329487">
                <a:moveTo>
                  <a:pt x="0" y="0"/>
                </a:moveTo>
                <a:lnTo>
                  <a:pt x="2540964" y="26377"/>
                </a:lnTo>
                <a:lnTo>
                  <a:pt x="2239644" y="1329487"/>
                </a:lnTo>
                <a:lnTo>
                  <a:pt x="1766338" y="1284610"/>
                </a:lnTo>
                <a:lnTo>
                  <a:pt x="0" y="0"/>
                </a:lnTo>
                <a:close/>
              </a:path>
            </a:pathLst>
          </a:custGeom>
          <a:gradFill flip="none" rotWithShape="1">
            <a:gsLst>
              <a:gs pos="53000">
                <a:srgbClr val="F7F7F7"/>
              </a:gs>
              <a:gs pos="0">
                <a:schemeClr val="bg1">
                  <a:lumMod val="95000"/>
                  <a:alpha val="48000"/>
                </a:schemeClr>
              </a:gs>
              <a:gs pos="100000">
                <a:srgbClr val="FFFFFF">
                  <a:alpha val="33000"/>
                </a:srgbClr>
              </a:gs>
            </a:gsLst>
            <a:lin ang="162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2" name="图片 4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84646" y="4562007"/>
            <a:ext cx="165262" cy="185641"/>
          </a:xfrm>
          <a:prstGeom prst="rect">
            <a:avLst/>
          </a:prstGeom>
        </p:spPr>
      </p:pic>
      <p:pic>
        <p:nvPicPr>
          <p:cNvPr id="43" name="图片 4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43587">
            <a:off x="9868728" y="4210134"/>
            <a:ext cx="197216" cy="176310"/>
          </a:xfrm>
          <a:prstGeom prst="rect">
            <a:avLst/>
          </a:prstGeom>
        </p:spPr>
      </p:pic>
      <p:pic>
        <p:nvPicPr>
          <p:cNvPr id="36" name="图片 3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198497">
            <a:off x="8144410" y="4278222"/>
            <a:ext cx="165262" cy="185641"/>
          </a:xfrm>
          <a:prstGeom prst="rect">
            <a:avLst/>
          </a:prstGeom>
        </p:spPr>
      </p:pic>
      <p:pic>
        <p:nvPicPr>
          <p:cNvPr id="9" name="图片 8"/>
          <p:cNvPicPr>
            <a:picLocks noChangeAspect="1"/>
          </p:cNvPicPr>
          <p:nvPr/>
        </p:nvPicPr>
        <p:blipFill>
          <a:blip r:embed="rId12"/>
          <a:stretch>
            <a:fillRect/>
          </a:stretch>
        </p:blipFill>
        <p:spPr>
          <a:xfrm>
            <a:off x="8085946" y="1023068"/>
            <a:ext cx="3291287" cy="2251721"/>
          </a:xfrm>
          <a:prstGeom prst="rect">
            <a:avLst/>
          </a:prstGeom>
        </p:spPr>
      </p:pic>
      <p:sp>
        <p:nvSpPr>
          <p:cNvPr id="16" name="矩形 15"/>
          <p:cNvSpPr/>
          <p:nvPr/>
        </p:nvSpPr>
        <p:spPr>
          <a:xfrm>
            <a:off x="-10794" y="1542238"/>
            <a:ext cx="5632940" cy="1153650"/>
          </a:xfrm>
          <a:prstGeom prst="rect">
            <a:avLst/>
          </a:prstGeom>
          <a:gradFill>
            <a:gsLst>
              <a:gs pos="0">
                <a:srgbClr val="00966F"/>
              </a:gs>
              <a:gs pos="63000">
                <a:srgbClr val="00684D"/>
              </a:gs>
            </a:gsLst>
            <a:lin ang="3600000" scaled="0"/>
          </a:gradFill>
          <a:ln>
            <a:noFill/>
          </a:ln>
        </p:spPr>
        <p:style>
          <a:lnRef idx="0">
            <a:scrgbClr r="0" g="0" b="0"/>
          </a:lnRef>
          <a:fillRef idx="0">
            <a:scrgbClr r="0" g="0" b="0"/>
          </a:fillRef>
          <a:effectRef idx="0">
            <a:scrgbClr r="0" g="0" b="0"/>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7" name="文本框 21"/>
          <p:cNvSpPr txBox="1"/>
          <p:nvPr/>
        </p:nvSpPr>
        <p:spPr>
          <a:xfrm>
            <a:off x="574673" y="1659223"/>
            <a:ext cx="4833291" cy="938719"/>
          </a:xfrm>
          <a:prstGeom prst="rect">
            <a:avLst/>
          </a:prstGeom>
          <a:noFill/>
        </p:spPr>
        <p:txBody>
          <a:bodyPr wrap="square" rtlCol="0">
            <a:spAutoFit/>
          </a:bodyPr>
          <a:lstStyle>
            <a:defPPr>
              <a:defRPr lang="zh-CN"/>
            </a:defPPr>
            <a:lvl1pPr marL="90170" indent="-90170">
              <a:spcBef>
                <a:spcPts val="300"/>
              </a:spcBef>
              <a:buFont typeface="Arial" panose="020B0604020202020204" pitchFamily="34" charset="0"/>
              <a:buChar char="•"/>
              <a:defRPr sz="900" b="0">
                <a:solidFill>
                  <a:srgbClr val="FFFFFF"/>
                </a:solidFill>
                <a:latin typeface="Arial" panose="020B0604020202020204" pitchFamily="34" charset="0"/>
                <a:ea typeface="思源黑体 CN Regular" panose="020B0500000000000000" charset="-122"/>
                <a:cs typeface="Arial" panose="020B0604020202020204" pitchFamily="34" charset="0"/>
              </a:defRPr>
            </a:lvl1pPr>
          </a:lstStyle>
          <a:p>
            <a:pPr algn="just">
              <a:lnSpc>
                <a:spcPct val="100000"/>
              </a:lnSpc>
              <a:buFont typeface="Arial" panose="020B0604020202020204" pitchFamily="34" charset="0"/>
              <a:buChar char="•"/>
            </a:pPr>
            <a:r>
              <a:rPr lang="en-US" altLang="zh-CN" sz="900" dirty="0">
                <a:solidFill>
                  <a:srgbClr val="FFFFFF"/>
                </a:solidFill>
                <a:latin typeface="Arial" panose="020B0604020202020204" pitchFamily="34" charset="0"/>
                <a:ea typeface="思源黑体 CN Regular" panose="020B0500000000000000" charset="-122"/>
                <a:cs typeface="Arial" panose="020B0604020202020204" pitchFamily="34" charset="0"/>
              </a:rPr>
              <a:t>Measuring tools connects to the mobile APP by Bluetooth for real-time data collection</a:t>
            </a:r>
            <a:endParaRPr lang="en-US" altLang="zh-CN" sz="900" dirty="0">
              <a:solidFill>
                <a:srgbClr val="FFFFFF"/>
              </a:solidFill>
              <a:latin typeface="Arial" panose="020B0604020202020204" pitchFamily="34" charset="0"/>
              <a:ea typeface="思源黑体 CN Regular" panose="020B0500000000000000" charset="-122"/>
              <a:cs typeface="Arial" panose="020B0604020202020204" pitchFamily="34" charset="0"/>
            </a:endParaRPr>
          </a:p>
          <a:p>
            <a:pPr algn="just">
              <a:lnSpc>
                <a:spcPct val="100000"/>
              </a:lnSpc>
              <a:buFont typeface="Arial" panose="020B0604020202020204" pitchFamily="34" charset="0"/>
              <a:buChar char="•"/>
            </a:pPr>
            <a:r>
              <a:rPr lang="en-US" altLang="zh-CN" sz="900" dirty="0">
                <a:solidFill>
                  <a:srgbClr val="FFFFFF"/>
                </a:solidFill>
                <a:latin typeface="Arial" panose="020B0604020202020204" pitchFamily="34" charset="0"/>
                <a:ea typeface="思源黑体 CN Regular" panose="020B0500000000000000" charset="-122"/>
                <a:cs typeface="Arial" panose="020B0604020202020204" pitchFamily="34" charset="0"/>
              </a:rPr>
              <a:t>Displays synchronized data with automatic judgment (red display for out-of-tolerance) </a:t>
            </a:r>
            <a:endParaRPr lang="en-US" altLang="zh-CN" sz="900" dirty="0">
              <a:solidFill>
                <a:srgbClr val="FFFFFF"/>
              </a:solidFill>
              <a:latin typeface="Arial" panose="020B0604020202020204" pitchFamily="34" charset="0"/>
              <a:ea typeface="思源黑体 CN Regular" panose="020B0500000000000000" charset="-122"/>
              <a:cs typeface="Arial" panose="020B0604020202020204" pitchFamily="34" charset="0"/>
            </a:endParaRPr>
          </a:p>
          <a:p>
            <a:pPr algn="just">
              <a:lnSpc>
                <a:spcPct val="100000"/>
              </a:lnSpc>
              <a:buFont typeface="Arial" panose="020B0604020202020204" pitchFamily="34" charset="0"/>
              <a:buChar char="•"/>
            </a:pPr>
            <a:r>
              <a:rPr lang="en-US" altLang="zh-CN" sz="900" dirty="0">
                <a:solidFill>
                  <a:srgbClr val="FFFFFF"/>
                </a:solidFill>
                <a:latin typeface="Arial" panose="020B0604020202020204" pitchFamily="34" charset="0"/>
                <a:ea typeface="思源黑体 CN Regular" panose="020B0500000000000000" charset="-122"/>
                <a:cs typeface="Arial" panose="020B0604020202020204" pitchFamily="34" charset="0"/>
              </a:rPr>
              <a:t>Data trend charts help quickly identify abnormal fluctuations</a:t>
            </a:r>
            <a:endParaRPr lang="en-US" altLang="zh-CN" sz="900" dirty="0">
              <a:solidFill>
                <a:srgbClr val="FFFFFF"/>
              </a:solidFill>
              <a:latin typeface="Arial" panose="020B0604020202020204" pitchFamily="34" charset="0"/>
              <a:ea typeface="思源黑体 CN Regular" panose="020B0500000000000000" charset="-122"/>
              <a:cs typeface="Arial" panose="020B0604020202020204" pitchFamily="34" charset="0"/>
            </a:endParaRPr>
          </a:p>
          <a:p>
            <a:pPr algn="just">
              <a:lnSpc>
                <a:spcPct val="100000"/>
              </a:lnSpc>
              <a:buFont typeface="Arial" panose="020B0604020202020204" pitchFamily="34" charset="0"/>
              <a:buChar char="•"/>
            </a:pPr>
            <a:r>
              <a:rPr lang="en-US" altLang="zh-CN" sz="900" dirty="0">
                <a:solidFill>
                  <a:srgbClr val="FFFFFF"/>
                </a:solidFill>
                <a:latin typeface="Arial" panose="020B0604020202020204" pitchFamily="34" charset="0"/>
                <a:ea typeface="思源黑体 CN Regular" panose="020B0500000000000000" charset="-122"/>
                <a:cs typeface="Arial" panose="020B0604020202020204" pitchFamily="34" charset="0"/>
              </a:rPr>
              <a:t>Export data as PDF, JPEG, or Excel files</a:t>
            </a:r>
            <a:endParaRPr lang="en-US" altLang="zh-CN" sz="900" dirty="0">
              <a:solidFill>
                <a:srgbClr val="FFFFFF"/>
              </a:solidFill>
              <a:latin typeface="Arial" panose="020B0604020202020204" pitchFamily="34" charset="0"/>
              <a:ea typeface="思源黑体 CN Regular" panose="020B0500000000000000" charset="-122"/>
              <a:cs typeface="Arial" panose="020B0604020202020204" pitchFamily="34" charset="0"/>
            </a:endParaRPr>
          </a:p>
          <a:p>
            <a:pPr algn="just">
              <a:lnSpc>
                <a:spcPct val="100000"/>
              </a:lnSpc>
              <a:buFont typeface="Arial" panose="020B0604020202020204" pitchFamily="34" charset="0"/>
              <a:buChar char="•"/>
            </a:pPr>
            <a:r>
              <a:rPr lang="en-US" altLang="zh-CN" sz="900" dirty="0">
                <a:solidFill>
                  <a:srgbClr val="FFFFFF"/>
                </a:solidFill>
                <a:latin typeface="Arial" panose="020B0604020202020204" pitchFamily="34" charset="0"/>
                <a:ea typeface="思源黑体 CN Regular" panose="020B0500000000000000" charset="-122"/>
                <a:cs typeface="Arial" panose="020B0604020202020204" pitchFamily="34" charset="0"/>
              </a:rPr>
              <a:t>Transmission distance: 10 meters</a:t>
            </a:r>
            <a:endParaRPr lang="en-US" altLang="zh-CN" sz="900" dirty="0">
              <a:solidFill>
                <a:srgbClr val="FFFFFF"/>
              </a:solidFill>
              <a:latin typeface="Arial" panose="020B0604020202020204" pitchFamily="34" charset="0"/>
              <a:ea typeface="思源黑体 CN Regular" panose="020B0500000000000000" charset="-122"/>
              <a:cs typeface="Arial" panose="020B0604020202020204" pitchFamily="34" charset="0"/>
            </a:endParaRPr>
          </a:p>
        </p:txBody>
      </p:sp>
      <p:cxnSp>
        <p:nvCxnSpPr>
          <p:cNvPr id="4" name="直接连接符 3"/>
          <p:cNvCxnSpPr/>
          <p:nvPr/>
        </p:nvCxnSpPr>
        <p:spPr>
          <a:xfrm>
            <a:off x="9245178" y="3425073"/>
            <a:ext cx="0" cy="2346764"/>
          </a:xfrm>
          <a:prstGeom prst="line">
            <a:avLst/>
          </a:prstGeom>
          <a:ln>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298790" y="-498364"/>
            <a:ext cx="11994780" cy="8844077"/>
          </a:xfrm>
          <a:prstGeom prst="rect">
            <a:avLst/>
          </a:prstGeom>
        </p:spPr>
      </p:pic>
      <p:sp>
        <p:nvSpPr>
          <p:cNvPr id="12" name="矩形 11"/>
          <p:cNvSpPr/>
          <p:nvPr/>
        </p:nvSpPr>
        <p:spPr>
          <a:xfrm>
            <a:off x="0" y="0"/>
            <a:ext cx="12191999" cy="6858000"/>
          </a:xfrm>
          <a:prstGeom prst="rect">
            <a:avLst/>
          </a:prstGeom>
          <a:solidFill>
            <a:schemeClr val="bg1">
              <a:lumMod val="75000"/>
              <a:alpha val="95000"/>
            </a:schemeClr>
          </a:solidFill>
          <a:ln>
            <a:noFill/>
          </a:ln>
        </p:spPr>
        <p:style>
          <a:lnRef idx="0">
            <a:scrgbClr r="0" g="0" b="0"/>
          </a:lnRef>
          <a:fillRef idx="0">
            <a:scrgbClr r="0" g="0" b="0"/>
          </a:fillRef>
          <a:effectRef idx="0">
            <a:scrgbClr r="0" g="0" b="0"/>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7" name="矩形: 圆角 16"/>
          <p:cNvSpPr/>
          <p:nvPr/>
        </p:nvSpPr>
        <p:spPr>
          <a:xfrm>
            <a:off x="1352550" y="2202657"/>
            <a:ext cx="9563100" cy="2994835"/>
          </a:xfrm>
          <a:prstGeom prst="roundRect">
            <a:avLst>
              <a:gd name="adj" fmla="val 6932"/>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1468235" y="3342685"/>
            <a:ext cx="1912451" cy="1147430"/>
          </a:xfrm>
          <a:prstGeom prst="rect">
            <a:avLst/>
          </a:prstGeom>
          <a:noFill/>
        </p:spPr>
        <p:txBody>
          <a:bodyPr wrap="square">
            <a:spAutoFit/>
          </a:bodyPr>
          <a:lstStyle/>
          <a:p>
            <a:pPr marL="450850" indent="-450850" algn="ctr">
              <a:lnSpc>
                <a:spcPct val="85000"/>
              </a:lnSpc>
              <a:buClr>
                <a:srgbClr val="3366FF"/>
              </a:buClr>
              <a:buFont typeface="Wingdings" panose="05000000000000000000" pitchFamily="2" charset="2"/>
              <a:buNone/>
            </a:pPr>
            <a:r>
              <a:rPr lang="en-US" altLang="zh-CN" sz="8000" dirty="0">
                <a:solidFill>
                  <a:srgbClr val="00684D"/>
                </a:solidFill>
                <a:latin typeface="Arial Black" panose="020B0A04020102090204" pitchFamily="34" charset="0"/>
                <a:ea typeface="思源黑体 CN Bold" panose="020B0800000000000000" pitchFamily="34" charset="-122"/>
                <a:cs typeface="Arial" panose="020B0604020202020204" pitchFamily="34" charset="0"/>
              </a:rPr>
              <a:t>04</a:t>
            </a:r>
            <a:endParaRPr lang="zh-CN" altLang="en-US" sz="8000" dirty="0">
              <a:solidFill>
                <a:srgbClr val="00684D"/>
              </a:solidFill>
              <a:latin typeface="Arial Black" panose="020B0A04020102090204" pitchFamily="34" charset="0"/>
              <a:ea typeface="思源黑体 CN Bold" panose="020B0800000000000000" pitchFamily="34" charset="-122"/>
              <a:cs typeface="Arial" panose="020B0604020202020204" pitchFamily="34" charset="0"/>
            </a:endParaRPr>
          </a:p>
        </p:txBody>
      </p:sp>
      <p:sp>
        <p:nvSpPr>
          <p:cNvPr id="15" name="矩形 14"/>
          <p:cNvSpPr/>
          <p:nvPr/>
        </p:nvSpPr>
        <p:spPr>
          <a:xfrm>
            <a:off x="3530082" y="2198950"/>
            <a:ext cx="79375" cy="708025"/>
          </a:xfrm>
          <a:prstGeom prst="rect">
            <a:avLst/>
          </a:prstGeom>
          <a:solidFill>
            <a:srgbClr val="0068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圆角 1"/>
          <p:cNvSpPr/>
          <p:nvPr/>
        </p:nvSpPr>
        <p:spPr>
          <a:xfrm>
            <a:off x="10677525" y="361913"/>
            <a:ext cx="1514474" cy="438150"/>
          </a:xfrm>
          <a:prstGeom prst="roundRect">
            <a:avLst>
              <a:gd name="adj" fmla="val 0"/>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8" name="图片 4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72157" y="471489"/>
            <a:ext cx="870223" cy="214492"/>
          </a:xfrm>
          <a:prstGeom prst="rect">
            <a:avLst/>
          </a:prstGeom>
        </p:spPr>
      </p:pic>
      <p:sp>
        <p:nvSpPr>
          <p:cNvPr id="4" name="Rectangle 5"/>
          <p:cNvSpPr>
            <a:spLocks noChangeArrowheads="1"/>
          </p:cNvSpPr>
          <p:nvPr/>
        </p:nvSpPr>
        <p:spPr bwMode="auto">
          <a:xfrm>
            <a:off x="451838" y="1986884"/>
            <a:ext cx="1432331" cy="721576"/>
          </a:xfrm>
          <a:prstGeom prst="rect">
            <a:avLst/>
          </a:prstGeom>
          <a:noFill/>
          <a:ln w="9525">
            <a:noFill/>
            <a:miter lim="800000"/>
          </a:ln>
        </p:spPr>
        <p:txBody>
          <a:bodyPr wrap="none" lIns="0" tIns="0" rIns="0" bIns="0" anchor="ctr"/>
          <a:lstStyle/>
          <a:p>
            <a:pPr marL="450850" indent="-450850" algn="ctr">
              <a:lnSpc>
                <a:spcPct val="85000"/>
              </a:lnSpc>
              <a:buClr>
                <a:srgbClr val="3366FF"/>
              </a:buClr>
              <a:buFont typeface="Wingdings" panose="05000000000000000000" pitchFamily="2" charset="2"/>
              <a:buNone/>
            </a:pPr>
            <a:endParaRPr lang="zh-CN" altLang="en-US" sz="4400" dirty="0">
              <a:solidFill>
                <a:schemeClr val="bg1">
                  <a:lumMod val="65000"/>
                </a:schemeClr>
              </a:solidFill>
              <a:latin typeface="Arial Black" panose="020B0A04020102090204" pitchFamily="34" charset="0"/>
              <a:ea typeface="思源黑体 CN Bold" panose="020B0800000000000000" pitchFamily="34" charset="-122"/>
              <a:cs typeface="Arial" panose="020B0604020202020204" pitchFamily="34" charset="0"/>
            </a:endParaRPr>
          </a:p>
        </p:txBody>
      </p:sp>
      <p:sp>
        <p:nvSpPr>
          <p:cNvPr id="9" name="文本框 8"/>
          <p:cNvSpPr txBox="1"/>
          <p:nvPr/>
        </p:nvSpPr>
        <p:spPr>
          <a:xfrm>
            <a:off x="3874769" y="3500438"/>
            <a:ext cx="4269287" cy="584775"/>
          </a:xfrm>
          <a:prstGeom prst="rect">
            <a:avLst/>
          </a:prstGeom>
          <a:noFill/>
        </p:spPr>
        <p:txBody>
          <a:bodyPr wrap="square">
            <a:spAutoFit/>
          </a:bodyPr>
          <a:lstStyle>
            <a:defPPr>
              <a:defRPr lang="zh-CN"/>
            </a:defPPr>
            <a:lvl1pPr>
              <a:defRPr sz="3200">
                <a:solidFill>
                  <a:srgbClr val="00684D"/>
                </a:solidFill>
                <a:latin typeface="Arial Black" panose="020B0A04020102090204" pitchFamily="34" charset="0"/>
              </a:defRPr>
            </a:lvl1pPr>
          </a:lstStyle>
          <a:p>
            <a:r>
              <a:rPr lang="en-US" altLang="zh-CN" dirty="0">
                <a:sym typeface="+mn-ea"/>
              </a:rPr>
              <a:t>Inspection Table</a:t>
            </a:r>
            <a:endParaRPr lang="zh-CN" altLang="en-US" dirty="0"/>
          </a:p>
        </p:txBody>
      </p:sp>
      <p:pic>
        <p:nvPicPr>
          <p:cNvPr id="3"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82545" y="2312119"/>
            <a:ext cx="1319394" cy="2775909"/>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图片 37"/>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592" y="0"/>
            <a:ext cx="12190815" cy="6858000"/>
          </a:xfrm>
          <a:prstGeom prst="rect">
            <a:avLst/>
          </a:prstGeom>
        </p:spPr>
      </p:pic>
      <p:sp>
        <p:nvSpPr>
          <p:cNvPr id="21" name="矩形: 圆角 20"/>
          <p:cNvSpPr/>
          <p:nvPr/>
        </p:nvSpPr>
        <p:spPr>
          <a:xfrm>
            <a:off x="-2936" y="5436720"/>
            <a:ext cx="12190815" cy="1421280"/>
          </a:xfrm>
          <a:prstGeom prst="roundRect">
            <a:avLst>
              <a:gd name="adj" fmla="val 0"/>
            </a:avLst>
          </a:prstGeom>
          <a:gradFill>
            <a:gsLst>
              <a:gs pos="0">
                <a:srgbClr val="00956E"/>
              </a:gs>
              <a:gs pos="100000">
                <a:srgbClr val="00684D"/>
              </a:gs>
            </a:gsLst>
            <a:lin ang="21594000" scaled="0"/>
          </a:gra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圆角 25"/>
          <p:cNvSpPr/>
          <p:nvPr/>
        </p:nvSpPr>
        <p:spPr>
          <a:xfrm>
            <a:off x="471238" y="1935661"/>
            <a:ext cx="11249521" cy="4480498"/>
          </a:xfrm>
          <a:prstGeom prst="roundRect">
            <a:avLst>
              <a:gd name="adj" fmla="val 2125"/>
            </a:avLst>
          </a:prstGeom>
          <a:solidFill>
            <a:srgbClr val="FFFFFF"/>
          </a:solidFill>
          <a:ln>
            <a:noFill/>
          </a:ln>
          <a:effectLst>
            <a:outerShdw blurRad="50800" dist="50800" dir="2040000" algn="ctr" rotWithShape="0">
              <a:srgbClr val="000000">
                <a:alpha val="20000"/>
              </a:srgbClr>
            </a:outerShdw>
          </a:effectLst>
        </p:spPr>
        <p:style>
          <a:lnRef idx="0">
            <a:scrgbClr r="0" g="0" b="0"/>
          </a:lnRef>
          <a:fillRef idx="0">
            <a:scrgbClr r="0" g="0" b="0"/>
          </a:fillRef>
          <a:effectRef idx="0">
            <a:scrgbClr r="0" g="0" b="0"/>
          </a:effectRef>
          <a:fontRef idx="minor">
            <a:schemeClr val="accent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42" name="矩形 41"/>
          <p:cNvSpPr/>
          <p:nvPr/>
        </p:nvSpPr>
        <p:spPr>
          <a:xfrm>
            <a:off x="654426" y="724463"/>
            <a:ext cx="46800" cy="492854"/>
          </a:xfrm>
          <a:prstGeom prst="rect">
            <a:avLst/>
          </a:prstGeom>
          <a:solidFill>
            <a:srgbClr val="0068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5" name="矩形 24"/>
          <p:cNvSpPr/>
          <p:nvPr/>
        </p:nvSpPr>
        <p:spPr>
          <a:xfrm>
            <a:off x="-10720" y="1477831"/>
            <a:ext cx="9023179" cy="543880"/>
          </a:xfrm>
          <a:prstGeom prst="rect">
            <a:avLst/>
          </a:prstGeom>
          <a:gradFill>
            <a:gsLst>
              <a:gs pos="0">
                <a:srgbClr val="00966F"/>
              </a:gs>
              <a:gs pos="63000">
                <a:srgbClr val="00684D"/>
              </a:gs>
            </a:gsLst>
            <a:lin ang="3600000" scaled="0"/>
          </a:gradFill>
          <a:ln>
            <a:noFill/>
          </a:ln>
        </p:spPr>
        <p:style>
          <a:lnRef idx="0">
            <a:scrgbClr r="0" g="0" b="0"/>
          </a:lnRef>
          <a:fillRef idx="0">
            <a:scrgbClr r="0" g="0" b="0"/>
          </a:fillRef>
          <a:effectRef idx="0">
            <a:scrgbClr r="0" g="0" b="0"/>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2" name="文本框 1"/>
          <p:cNvSpPr txBox="1"/>
          <p:nvPr/>
        </p:nvSpPr>
        <p:spPr>
          <a:xfrm>
            <a:off x="580372" y="1539308"/>
            <a:ext cx="8892102" cy="313868"/>
          </a:xfrm>
          <a:prstGeom prst="rect">
            <a:avLst/>
          </a:prstGeom>
        </p:spPr>
        <p:txBody>
          <a:bodyPr wrap="square">
            <a:spAutoFit/>
          </a:bodyPr>
          <a:lstStyle>
            <a:defPPr>
              <a:defRPr lang="zh-CN"/>
            </a:defPPr>
            <a:lvl1pPr algn="just">
              <a:lnSpc>
                <a:spcPts val="2000"/>
              </a:lnSpc>
              <a:defRPr sz="1000" b="0">
                <a:solidFill>
                  <a:schemeClr val="bg1"/>
                </a:solidFill>
                <a:latin typeface="Arial" panose="020B0604020202020204" pitchFamily="34" charset="0"/>
                <a:ea typeface="思源黑体 CN Regular" panose="020B0500000000000000" charset="-122"/>
                <a:cs typeface="Arial" panose="020B0604020202020204" pitchFamily="34" charset="0"/>
              </a:defRPr>
            </a:lvl1pPr>
          </a:lstStyle>
          <a:p>
            <a:r>
              <a:rPr lang="en-US" altLang="zh-CN" dirty="0"/>
              <a:t>The small and lightweight station is easy to move, and equipped with a 23.6-inch touchscreen computer (i7 </a:t>
            </a:r>
            <a:r>
              <a:rPr lang="en-US" altLang="zh-CN" dirty="0" err="1"/>
              <a:t>CPU&amp;Windows</a:t>
            </a:r>
            <a:r>
              <a:rPr lang="en-US" altLang="zh-CN" dirty="0"/>
              <a:t> system)</a:t>
            </a:r>
            <a:endParaRPr lang="en-US" altLang="zh-CN" dirty="0"/>
          </a:p>
        </p:txBody>
      </p:sp>
      <p:grpSp>
        <p:nvGrpSpPr>
          <p:cNvPr id="9" name="组合 8"/>
          <p:cNvGrpSpPr/>
          <p:nvPr/>
        </p:nvGrpSpPr>
        <p:grpSpPr>
          <a:xfrm>
            <a:off x="10677525" y="361913"/>
            <a:ext cx="1514474" cy="438150"/>
            <a:chOff x="10677525" y="361913"/>
            <a:chExt cx="1514474" cy="438150"/>
          </a:xfrm>
        </p:grpSpPr>
        <p:sp>
          <p:nvSpPr>
            <p:cNvPr id="12" name="矩形: 圆角 11"/>
            <p:cNvSpPr/>
            <p:nvPr/>
          </p:nvSpPr>
          <p:spPr>
            <a:xfrm>
              <a:off x="10677525" y="361913"/>
              <a:ext cx="1514474" cy="438150"/>
            </a:xfrm>
            <a:prstGeom prst="roundRect">
              <a:avLst>
                <a:gd name="adj" fmla="val 0"/>
              </a:avLst>
            </a:prstGeom>
            <a:gradFill>
              <a:gsLst>
                <a:gs pos="0">
                  <a:srgbClr val="00956E"/>
                </a:gs>
                <a:gs pos="100000">
                  <a:srgbClr val="00684D"/>
                </a:gs>
              </a:gsLst>
              <a:lin ang="21594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a:hlinkClick r:id="" action="ppaction://noaction"/>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72158" y="473742"/>
              <a:ext cx="872101" cy="214492"/>
            </a:xfrm>
            <a:prstGeom prst="rect">
              <a:avLst/>
            </a:prstGeom>
          </p:spPr>
        </p:pic>
      </p:grpSp>
      <p:sp>
        <p:nvSpPr>
          <p:cNvPr id="28" name="圆角矩形标注 41"/>
          <p:cNvSpPr>
            <a:spLocks noChangeArrowheads="1"/>
          </p:cNvSpPr>
          <p:nvPr/>
        </p:nvSpPr>
        <p:spPr bwMode="auto">
          <a:xfrm>
            <a:off x="10559305" y="2174984"/>
            <a:ext cx="971092" cy="412900"/>
          </a:xfrm>
          <a:prstGeom prst="roundRect">
            <a:avLst>
              <a:gd name="adj" fmla="val 6084"/>
            </a:avLst>
          </a:prstGeom>
          <a:solidFill>
            <a:srgbClr val="166D54"/>
          </a:solidFill>
          <a:ln w="6350" algn="ctr">
            <a:noFill/>
            <a:round/>
          </a:ln>
        </p:spPr>
        <p:txBody>
          <a:bodyPr anchor="ctr"/>
          <a:lstStyle/>
          <a:p>
            <a:pPr algn="ctr"/>
            <a:r>
              <a:rPr lang="en-US" altLang="zh-CN" sz="800" b="1" dirty="0">
                <a:solidFill>
                  <a:schemeClr val="bg1"/>
                </a:solidFill>
                <a:latin typeface="Arial" panose="020B0604020202020204" pitchFamily="34" charset="0"/>
                <a:ea typeface="思源黑体 Medium" panose="020B0600000000000000" pitchFamily="34" charset="-122"/>
                <a:cs typeface="Arial" panose="020B0604020202020204" pitchFamily="34" charset="0"/>
              </a:rPr>
              <a:t>CAN BE </a:t>
            </a:r>
            <a:endParaRPr lang="en-US" altLang="zh-CN" sz="800" b="1" dirty="0">
              <a:solidFill>
                <a:schemeClr val="bg1"/>
              </a:solidFill>
              <a:latin typeface="Arial" panose="020B0604020202020204" pitchFamily="34" charset="0"/>
              <a:ea typeface="思源黑体 Medium" panose="020B0600000000000000" pitchFamily="34" charset="-122"/>
              <a:cs typeface="Arial" panose="020B0604020202020204" pitchFamily="34" charset="0"/>
            </a:endParaRPr>
          </a:p>
          <a:p>
            <a:pPr algn="ctr"/>
            <a:r>
              <a:rPr lang="en-US" altLang="zh-CN" sz="800" b="1" dirty="0">
                <a:solidFill>
                  <a:schemeClr val="bg1"/>
                </a:solidFill>
                <a:latin typeface="Arial" panose="020B0604020202020204" pitchFamily="34" charset="0"/>
                <a:ea typeface="思源黑体 Medium" panose="020B0600000000000000" pitchFamily="34" charset="-122"/>
                <a:cs typeface="Arial" panose="020B0604020202020204" pitchFamily="34" charset="0"/>
              </a:rPr>
              <a:t>CUSTOMILZED</a:t>
            </a:r>
            <a:endParaRPr lang="zh-CN" altLang="en-US" sz="800" b="1" dirty="0">
              <a:solidFill>
                <a:schemeClr val="bg1"/>
              </a:solidFill>
              <a:latin typeface="Arial" panose="020B0604020202020204" pitchFamily="34" charset="0"/>
              <a:ea typeface="思源黑体 Medium" panose="020B0600000000000000" pitchFamily="34" charset="-122"/>
              <a:cs typeface="Arial" panose="020B0604020202020204" pitchFamily="34" charset="0"/>
            </a:endParaRPr>
          </a:p>
        </p:txBody>
      </p:sp>
      <p:sp>
        <p:nvSpPr>
          <p:cNvPr id="4" name="圆角矩形标注 41"/>
          <p:cNvSpPr>
            <a:spLocks noChangeArrowheads="1"/>
          </p:cNvSpPr>
          <p:nvPr/>
        </p:nvSpPr>
        <p:spPr bwMode="auto">
          <a:xfrm>
            <a:off x="701226" y="5853974"/>
            <a:ext cx="2032260" cy="372777"/>
          </a:xfrm>
          <a:prstGeom prst="roundRect">
            <a:avLst>
              <a:gd name="adj" fmla="val 4304"/>
            </a:avLst>
          </a:prstGeom>
          <a:solidFill>
            <a:schemeClr val="accent5">
              <a:lumMod val="20000"/>
              <a:lumOff val="80000"/>
            </a:schemeClr>
          </a:solidFill>
          <a:ln w="6350" algn="ctr">
            <a:noFill/>
            <a:round/>
          </a:ln>
          <a:effectLst>
            <a:outerShdw blurRad="50800" dist="38100" dir="2700000" algn="tl" rotWithShape="0">
              <a:prstClr val="black">
                <a:alpha val="40000"/>
              </a:prstClr>
            </a:outerShdw>
          </a:effectLst>
        </p:spPr>
        <p:txBody>
          <a:bodyPr anchor="ctr"/>
          <a:lstStyle/>
          <a:p>
            <a:pPr marL="90170" indent="-90170">
              <a:spcBef>
                <a:spcPts val="300"/>
              </a:spcBef>
              <a:buFont typeface="Arial" panose="020B0604020202020204" pitchFamily="34" charset="0"/>
              <a:buChar char="•"/>
            </a:pPr>
            <a:r>
              <a:rPr lang="en-US" altLang="zh-CN" sz="900" dirty="0">
                <a:solidFill>
                  <a:schemeClr val="tx1">
                    <a:lumMod val="95000"/>
                    <a:lumOff val="5000"/>
                  </a:schemeClr>
                </a:solidFill>
                <a:latin typeface="Arial" panose="020B0604020202020204" pitchFamily="34" charset="0"/>
                <a:ea typeface="思源黑体 CN Regular" panose="020B0500000000000000" charset="-122"/>
                <a:cs typeface="Arial" panose="020B0604020202020204" pitchFamily="34" charset="0"/>
              </a:rPr>
              <a:t>L×W×H : 650x600x1617mm</a:t>
            </a:r>
            <a:endParaRPr lang="en-US" altLang="zh-CN" sz="900" dirty="0">
              <a:solidFill>
                <a:schemeClr val="tx1">
                  <a:lumMod val="95000"/>
                  <a:lumOff val="5000"/>
                </a:schemeClr>
              </a:solidFill>
              <a:latin typeface="Arial" panose="020B0604020202020204" pitchFamily="34" charset="0"/>
              <a:ea typeface="思源黑体 CN Regular" panose="020B0500000000000000" charset="-122"/>
              <a:cs typeface="Arial" panose="020B0604020202020204" pitchFamily="34" charset="0"/>
            </a:endParaRPr>
          </a:p>
        </p:txBody>
      </p:sp>
      <p:grpSp>
        <p:nvGrpSpPr>
          <p:cNvPr id="23" name="组合 22"/>
          <p:cNvGrpSpPr/>
          <p:nvPr/>
        </p:nvGrpSpPr>
        <p:grpSpPr>
          <a:xfrm>
            <a:off x="1138387" y="2089530"/>
            <a:ext cx="4772194" cy="4248693"/>
            <a:chOff x="1956106" y="2089530"/>
            <a:chExt cx="4772194" cy="4248693"/>
          </a:xfrm>
        </p:grpSpPr>
        <p:pic>
          <p:nvPicPr>
            <p:cNvPr id="5"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86061" y="2089530"/>
              <a:ext cx="2020757" cy="4248693"/>
            </a:xfrm>
            <a:prstGeom prst="rect">
              <a:avLst/>
            </a:prstGeom>
          </p:spPr>
        </p:pic>
        <p:grpSp>
          <p:nvGrpSpPr>
            <p:cNvPr id="43" name="组合 42"/>
            <p:cNvGrpSpPr/>
            <p:nvPr/>
          </p:nvGrpSpPr>
          <p:grpSpPr>
            <a:xfrm>
              <a:off x="1956106" y="3287982"/>
              <a:ext cx="4772194" cy="2153768"/>
              <a:chOff x="2078468" y="3287982"/>
              <a:chExt cx="4772194" cy="2153768"/>
            </a:xfrm>
          </p:grpSpPr>
          <p:grpSp>
            <p:nvGrpSpPr>
              <p:cNvPr id="20" name="组合 19"/>
              <p:cNvGrpSpPr/>
              <p:nvPr/>
            </p:nvGrpSpPr>
            <p:grpSpPr>
              <a:xfrm>
                <a:off x="2078468" y="4124344"/>
                <a:ext cx="1782251" cy="953705"/>
                <a:chOff x="1977286" y="4124344"/>
                <a:chExt cx="1782251" cy="953705"/>
              </a:xfrm>
            </p:grpSpPr>
            <p:pic>
              <p:nvPicPr>
                <p:cNvPr id="11" name="图片 10"/>
                <p:cNvPicPr>
                  <a:picLocks noChangeAspect="1"/>
                </p:cNvPicPr>
                <p:nvPr/>
              </p:nvPicPr>
              <p:blipFill>
                <a:blip r:embed="rId4" cstate="print">
                  <a:extLst>
                    <a:ext uri="{28A0092B-C50C-407E-A947-70E740481C1C}">
                      <a14:useLocalDpi xmlns:a14="http://schemas.microsoft.com/office/drawing/2010/main" val="0"/>
                    </a:ext>
                  </a:extLst>
                </a:blip>
                <a:srcRect t="16952"/>
                <a:stretch>
                  <a:fillRect/>
                </a:stretch>
              </p:blipFill>
              <p:spPr>
                <a:xfrm>
                  <a:off x="2291541" y="4149491"/>
                  <a:ext cx="1427411" cy="928558"/>
                </a:xfrm>
                <a:prstGeom prst="rect">
                  <a:avLst/>
                </a:prstGeom>
              </p:spPr>
            </p:pic>
            <p:sp>
              <p:nvSpPr>
                <p:cNvPr id="18" name="圆角矩形 38"/>
                <p:cNvSpPr>
                  <a:spLocks noChangeArrowheads="1"/>
                </p:cNvSpPr>
                <p:nvPr/>
              </p:nvSpPr>
              <p:spPr bwMode="auto">
                <a:xfrm>
                  <a:off x="1977286" y="4124344"/>
                  <a:ext cx="1782251" cy="953705"/>
                </a:xfrm>
                <a:prstGeom prst="roundRect">
                  <a:avLst>
                    <a:gd name="adj" fmla="val 3353"/>
                  </a:avLst>
                </a:prstGeom>
                <a:noFill/>
                <a:ln w="6350">
                  <a:solidFill>
                    <a:schemeClr val="tx1">
                      <a:lumMod val="50000"/>
                      <a:lumOff val="50000"/>
                    </a:schemeClr>
                  </a:solidFill>
                  <a:round/>
                </a:ln>
              </p:spPr>
              <p:txBody>
                <a:bodyPr lIns="0" tIns="0" rIns="0" bIns="0" anchor="ctr" anchorCtr="1"/>
                <a:lstStyle/>
                <a:p>
                  <a:pPr algn="ctr">
                    <a:buFont typeface="Arial" panose="020B0604020202020204" pitchFamily="34" charset="0"/>
                    <a:buChar char="•"/>
                  </a:pPr>
                  <a:endParaRPr lang="zh-CN" altLang="en-US" sz="1200" b="0"/>
                </a:p>
              </p:txBody>
            </p:sp>
          </p:grpSp>
          <p:sp>
            <p:nvSpPr>
              <p:cNvPr id="22" name="文本框 21"/>
              <p:cNvSpPr txBox="1"/>
              <p:nvPr/>
            </p:nvSpPr>
            <p:spPr>
              <a:xfrm>
                <a:off x="2392723" y="5103196"/>
                <a:ext cx="1275498" cy="338554"/>
              </a:xfrm>
              <a:prstGeom prst="rect">
                <a:avLst/>
              </a:prstGeom>
              <a:noFill/>
            </p:spPr>
            <p:txBody>
              <a:bodyPr wrap="square">
                <a:spAutoFit/>
              </a:bodyPr>
              <a:lstStyle>
                <a:defPPr>
                  <a:defRPr lang="zh-CN"/>
                </a:defPPr>
                <a:lvl1pPr algn="ctr">
                  <a:defRPr sz="800">
                    <a:latin typeface="Arial" panose="020B0604020202020204" pitchFamily="34" charset="0"/>
                    <a:ea typeface="思源黑体 CN Regular" panose="020B0500000000000000" charset="-122"/>
                    <a:cs typeface="Arial" panose="020B0604020202020204" pitchFamily="34" charset="0"/>
                  </a:defRPr>
                </a:lvl1pPr>
              </a:lstStyle>
              <a:p>
                <a:r>
                  <a:rPr lang="en-US" altLang="zh-CN" dirty="0"/>
                  <a:t>storage drawer </a:t>
                </a:r>
                <a:endParaRPr lang="en-US" altLang="zh-CN" dirty="0"/>
              </a:p>
              <a:p>
                <a:r>
                  <a:rPr lang="en-US" altLang="zh-CN" dirty="0"/>
                  <a:t>(customizable cavity)</a:t>
                </a:r>
                <a:endParaRPr lang="en-US" altLang="zh-CN" dirty="0"/>
              </a:p>
            </p:txBody>
          </p:sp>
          <p:cxnSp>
            <p:nvCxnSpPr>
              <p:cNvPr id="6" name="直接连接符 5"/>
              <p:cNvCxnSpPr/>
              <p:nvPr/>
            </p:nvCxnSpPr>
            <p:spPr bwMode="auto">
              <a:xfrm>
                <a:off x="5499606" y="3402269"/>
                <a:ext cx="585972" cy="0"/>
              </a:xfrm>
              <a:prstGeom prst="line">
                <a:avLst/>
              </a:prstGeom>
              <a:solidFill>
                <a:srgbClr val="808000"/>
              </a:solidFill>
              <a:ln w="12700" cap="flat" cmpd="sng" algn="ctr">
                <a:solidFill>
                  <a:srgbClr val="FF0000"/>
                </a:solidFill>
                <a:prstDash val="solid"/>
                <a:round/>
                <a:headEnd type="none" w="med" len="med"/>
                <a:tailEnd type="none" w="med" len="med"/>
              </a:ln>
              <a:effectLst/>
            </p:spPr>
          </p:cxnSp>
          <p:sp>
            <p:nvSpPr>
              <p:cNvPr id="7" name="文本框 6"/>
              <p:cNvSpPr txBox="1"/>
              <p:nvPr/>
            </p:nvSpPr>
            <p:spPr>
              <a:xfrm>
                <a:off x="6065695" y="3287982"/>
                <a:ext cx="784967" cy="338554"/>
              </a:xfrm>
              <a:prstGeom prst="rect">
                <a:avLst/>
              </a:prstGeom>
              <a:noFill/>
            </p:spPr>
            <p:txBody>
              <a:bodyPr wrap="square">
                <a:spAutoFit/>
              </a:bodyPr>
              <a:lstStyle>
                <a:defPPr>
                  <a:defRPr lang="zh-CN"/>
                </a:defPPr>
                <a:lvl1pPr algn="ctr">
                  <a:defRPr sz="800">
                    <a:latin typeface="思源黑体 CN Regular" panose="020B0500000000000000" charset="-122"/>
                    <a:ea typeface="思源黑体 CN Regular" panose="020B0500000000000000" charset="-122"/>
                  </a:defRPr>
                </a:lvl1pPr>
              </a:lstStyle>
              <a:p>
                <a:r>
                  <a:rPr lang="en-US" altLang="zh-CN" dirty="0">
                    <a:latin typeface="Arial" panose="020B0604020202020204" pitchFamily="34" charset="0"/>
                    <a:cs typeface="Arial" panose="020B0604020202020204" pitchFamily="34" charset="0"/>
                  </a:rPr>
                  <a:t>touchscreen computer</a:t>
                </a:r>
                <a:endParaRPr lang="en-US" altLang="zh-CN" dirty="0">
                  <a:latin typeface="Arial" panose="020B0604020202020204" pitchFamily="34" charset="0"/>
                  <a:cs typeface="Arial" panose="020B0604020202020204" pitchFamily="34" charset="0"/>
                </a:endParaRPr>
              </a:p>
            </p:txBody>
          </p:sp>
          <p:cxnSp>
            <p:nvCxnSpPr>
              <p:cNvPr id="16" name="直接连接符 15"/>
              <p:cNvCxnSpPr/>
              <p:nvPr/>
            </p:nvCxnSpPr>
            <p:spPr bwMode="auto">
              <a:xfrm>
                <a:off x="3861311" y="4650129"/>
                <a:ext cx="1000353" cy="0"/>
              </a:xfrm>
              <a:prstGeom prst="line">
                <a:avLst/>
              </a:prstGeom>
              <a:solidFill>
                <a:srgbClr val="808000"/>
              </a:solidFill>
              <a:ln w="12700" cap="flat" cmpd="sng" algn="ctr">
                <a:solidFill>
                  <a:srgbClr val="FF0000"/>
                </a:solidFill>
                <a:prstDash val="solid"/>
                <a:round/>
                <a:headEnd type="none" w="med" len="med"/>
                <a:tailEnd type="none" w="med" len="med"/>
              </a:ln>
              <a:effectLst/>
            </p:spPr>
          </p:cxnSp>
        </p:grpSp>
      </p:grpSp>
      <p:sp>
        <p:nvSpPr>
          <p:cNvPr id="32" name="文本框 31"/>
          <p:cNvSpPr txBox="1"/>
          <p:nvPr/>
        </p:nvSpPr>
        <p:spPr>
          <a:xfrm>
            <a:off x="767677" y="761838"/>
            <a:ext cx="9325891" cy="584775"/>
          </a:xfrm>
          <a:prstGeom prst="rect">
            <a:avLst/>
          </a:prstGeom>
          <a:noFill/>
        </p:spPr>
        <p:txBody>
          <a:bodyPr wrap="square">
            <a:spAutoFit/>
          </a:bodyPr>
          <a:lstStyle/>
          <a:p>
            <a:r>
              <a:rPr lang="en-US" altLang="zh-CN" sz="2800" dirty="0">
                <a:solidFill>
                  <a:srgbClr val="00684D"/>
                </a:solidFill>
                <a:latin typeface="Arial Black" panose="020B0A04020102090204" pitchFamily="34" charset="0"/>
                <a:ea typeface="思源黑体 CN Heavy" panose="020B0A00000000000000" pitchFamily="34" charset="-122"/>
              </a:rPr>
              <a:t>Digital Measurement Station</a:t>
            </a:r>
            <a:r>
              <a:rPr lang="en-US" altLang="zh-CN" sz="2800" dirty="0">
                <a:solidFill>
                  <a:srgbClr val="00684D"/>
                </a:solidFill>
                <a:latin typeface="思源黑体 CN Heavy" panose="020B0A00000000000000" pitchFamily="34" charset="-122"/>
                <a:ea typeface="思源黑体 CN Heavy" panose="020B0A00000000000000" pitchFamily="34" charset="-122"/>
              </a:rPr>
              <a:t> </a:t>
            </a:r>
            <a:r>
              <a:rPr lang="en-US" altLang="zh-CN" sz="3200" dirty="0">
                <a:solidFill>
                  <a:srgbClr val="00684D"/>
                </a:solidFill>
                <a:latin typeface="思源黑体 CN Heavy" panose="020B0A00000000000000" pitchFamily="34" charset="-122"/>
                <a:ea typeface="思源黑体 CN Heavy" panose="020B0A00000000000000" pitchFamily="34" charset="-122"/>
              </a:rPr>
              <a:t>-- </a:t>
            </a:r>
            <a:r>
              <a:rPr lang="en-US" altLang="zh-CN" sz="2800" b="1" dirty="0">
                <a:solidFill>
                  <a:srgbClr val="00684D"/>
                </a:solidFill>
                <a:latin typeface="Arial" panose="020B0604020202020204" pitchFamily="34" charset="0"/>
                <a:ea typeface="思源黑体 CN Heavy" panose="020B0A00000000000000" pitchFamily="34" charset="-122"/>
                <a:cs typeface="Arial" panose="020B0604020202020204" pitchFamily="34" charset="0"/>
              </a:rPr>
              <a:t>7906-06</a:t>
            </a:r>
            <a:endParaRPr lang="en-US" altLang="zh-CN" sz="2800" b="1" dirty="0">
              <a:solidFill>
                <a:srgbClr val="00684D"/>
              </a:solidFill>
              <a:latin typeface="Arial" panose="020B0604020202020204" pitchFamily="34" charset="0"/>
              <a:ea typeface="思源黑体 CN Heavy" panose="020B0A00000000000000" pitchFamily="34" charset="-122"/>
              <a:cs typeface="Arial" panose="020B0604020202020204" pitchFamily="34" charset="0"/>
            </a:endParaRPr>
          </a:p>
        </p:txBody>
      </p:sp>
      <p:grpSp>
        <p:nvGrpSpPr>
          <p:cNvPr id="31" name="组合 30"/>
          <p:cNvGrpSpPr/>
          <p:nvPr/>
        </p:nvGrpSpPr>
        <p:grpSpPr>
          <a:xfrm>
            <a:off x="6195739" y="2420387"/>
            <a:ext cx="4402826" cy="3800418"/>
            <a:chOff x="6739611" y="2420387"/>
            <a:chExt cx="4402826" cy="3800418"/>
          </a:xfrm>
        </p:grpSpPr>
        <p:pic>
          <p:nvPicPr>
            <p:cNvPr id="10" name="图片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54399" y="2666609"/>
              <a:ext cx="2662584" cy="3554196"/>
            </a:xfrm>
            <a:prstGeom prst="rect">
              <a:avLst/>
            </a:prstGeom>
          </p:spPr>
        </p:pic>
        <p:grpSp>
          <p:nvGrpSpPr>
            <p:cNvPr id="50" name="组合 49"/>
            <p:cNvGrpSpPr/>
            <p:nvPr/>
          </p:nvGrpSpPr>
          <p:grpSpPr>
            <a:xfrm>
              <a:off x="6739611" y="2740055"/>
              <a:ext cx="4402826" cy="3407305"/>
              <a:chOff x="6998152" y="2649412"/>
              <a:chExt cx="4402826" cy="3407305"/>
            </a:xfrm>
          </p:grpSpPr>
          <p:sp>
            <p:nvSpPr>
              <p:cNvPr id="27" name="圆角矩形 38"/>
              <p:cNvSpPr>
                <a:spLocks noChangeArrowheads="1"/>
              </p:cNvSpPr>
              <p:nvPr/>
            </p:nvSpPr>
            <p:spPr bwMode="auto">
              <a:xfrm>
                <a:off x="6998152" y="2649412"/>
                <a:ext cx="4297667" cy="3407305"/>
              </a:xfrm>
              <a:prstGeom prst="roundRect">
                <a:avLst>
                  <a:gd name="adj" fmla="val 3353"/>
                </a:avLst>
              </a:prstGeom>
              <a:noFill/>
              <a:ln w="6350">
                <a:solidFill>
                  <a:schemeClr val="tx1">
                    <a:lumMod val="50000"/>
                    <a:lumOff val="50000"/>
                  </a:schemeClr>
                </a:solidFill>
                <a:round/>
              </a:ln>
            </p:spPr>
            <p:txBody>
              <a:bodyPr lIns="0" tIns="0" rIns="0" bIns="0" anchor="ctr" anchorCtr="1"/>
              <a:lstStyle/>
              <a:p>
                <a:pPr algn="ctr">
                  <a:buFont typeface="Arial" panose="020B0604020202020204" pitchFamily="34" charset="0"/>
                  <a:buChar char="•"/>
                </a:pPr>
                <a:endParaRPr lang="zh-CN" altLang="en-US" sz="1200" b="0"/>
              </a:p>
            </p:txBody>
          </p:sp>
          <p:grpSp>
            <p:nvGrpSpPr>
              <p:cNvPr id="34" name="组合 33"/>
              <p:cNvGrpSpPr/>
              <p:nvPr/>
            </p:nvGrpSpPr>
            <p:grpSpPr>
              <a:xfrm>
                <a:off x="9355961" y="3775718"/>
                <a:ext cx="2045017" cy="338554"/>
                <a:chOff x="9355961" y="3775718"/>
                <a:chExt cx="2045017" cy="338554"/>
              </a:xfrm>
            </p:grpSpPr>
            <p:cxnSp>
              <p:nvCxnSpPr>
                <p:cNvPr id="29" name="直接连接符 28"/>
                <p:cNvCxnSpPr/>
                <p:nvPr/>
              </p:nvCxnSpPr>
              <p:spPr bwMode="auto">
                <a:xfrm>
                  <a:off x="9355961" y="3898967"/>
                  <a:ext cx="515409" cy="0"/>
                </a:xfrm>
                <a:prstGeom prst="line">
                  <a:avLst/>
                </a:prstGeom>
                <a:solidFill>
                  <a:srgbClr val="808000"/>
                </a:solidFill>
                <a:ln w="12700" cap="flat" cmpd="sng" algn="ctr">
                  <a:solidFill>
                    <a:srgbClr val="FF0000"/>
                  </a:solidFill>
                  <a:prstDash val="solid"/>
                  <a:round/>
                  <a:headEnd type="none" w="med" len="med"/>
                  <a:tailEnd type="none" w="med" len="med"/>
                </a:ln>
                <a:effectLst/>
              </p:spPr>
            </p:cxnSp>
            <p:sp>
              <p:nvSpPr>
                <p:cNvPr id="30" name="文本框 29"/>
                <p:cNvSpPr txBox="1"/>
                <p:nvPr/>
              </p:nvSpPr>
              <p:spPr>
                <a:xfrm>
                  <a:off x="9757032" y="3775718"/>
                  <a:ext cx="1643946" cy="338554"/>
                </a:xfrm>
                <a:prstGeom prst="rect">
                  <a:avLst/>
                </a:prstGeom>
                <a:noFill/>
              </p:spPr>
              <p:txBody>
                <a:bodyPr wrap="square">
                  <a:spAutoFit/>
                </a:bodyPr>
                <a:lstStyle>
                  <a:defPPr>
                    <a:defRPr lang="zh-CN"/>
                  </a:defPPr>
                  <a:lvl1pPr algn="ctr">
                    <a:defRPr sz="800">
                      <a:latin typeface="Arial" panose="020B0604020202020204" pitchFamily="34" charset="0"/>
                      <a:ea typeface="思源黑体 CN Regular" panose="020B0500000000000000" charset="-122"/>
                      <a:cs typeface="Arial" panose="020B0604020202020204" pitchFamily="34" charset="0"/>
                    </a:defRPr>
                  </a:lvl1pPr>
                </a:lstStyle>
                <a:p>
                  <a:r>
                    <a:rPr lang="en-US" altLang="zh-CN" dirty="0"/>
                    <a:t>scan window(scan barcode </a:t>
                  </a:r>
                  <a:endParaRPr lang="en-US" altLang="zh-CN" dirty="0"/>
                </a:p>
                <a:p>
                  <a:r>
                    <a:rPr lang="en-US" altLang="zh-CN" dirty="0"/>
                    <a:t>or QR code of workpieces)</a:t>
                  </a:r>
                  <a:endParaRPr lang="en-US" altLang="zh-CN" dirty="0"/>
                </a:p>
              </p:txBody>
            </p:sp>
          </p:grpSp>
          <p:grpSp>
            <p:nvGrpSpPr>
              <p:cNvPr id="35" name="组合 34"/>
              <p:cNvGrpSpPr/>
              <p:nvPr/>
            </p:nvGrpSpPr>
            <p:grpSpPr>
              <a:xfrm>
                <a:off x="9271000" y="3363719"/>
                <a:ext cx="1785122" cy="461665"/>
                <a:chOff x="9285398" y="3767922"/>
                <a:chExt cx="1785122" cy="461665"/>
              </a:xfrm>
            </p:grpSpPr>
            <p:cxnSp>
              <p:nvCxnSpPr>
                <p:cNvPr id="36" name="直接连接符 35"/>
                <p:cNvCxnSpPr/>
                <p:nvPr/>
              </p:nvCxnSpPr>
              <p:spPr bwMode="auto">
                <a:xfrm>
                  <a:off x="9285398" y="3898967"/>
                  <a:ext cx="585972" cy="0"/>
                </a:xfrm>
                <a:prstGeom prst="line">
                  <a:avLst/>
                </a:prstGeom>
                <a:solidFill>
                  <a:srgbClr val="808000"/>
                </a:solidFill>
                <a:ln w="12700" cap="flat" cmpd="sng" algn="ctr">
                  <a:solidFill>
                    <a:srgbClr val="FF0000"/>
                  </a:solidFill>
                  <a:prstDash val="solid"/>
                  <a:round/>
                  <a:headEnd type="none" w="med" len="med"/>
                  <a:tailEnd type="none" w="med" len="med"/>
                </a:ln>
                <a:effectLst/>
              </p:spPr>
            </p:cxnSp>
            <p:sp>
              <p:nvSpPr>
                <p:cNvPr id="37" name="文本框 36"/>
                <p:cNvSpPr txBox="1"/>
                <p:nvPr/>
              </p:nvSpPr>
              <p:spPr>
                <a:xfrm>
                  <a:off x="9871370" y="3767922"/>
                  <a:ext cx="1199150" cy="461665"/>
                </a:xfrm>
                <a:prstGeom prst="rect">
                  <a:avLst/>
                </a:prstGeom>
                <a:noFill/>
              </p:spPr>
              <p:txBody>
                <a:bodyPr wrap="square">
                  <a:spAutoFit/>
                </a:bodyPr>
                <a:lstStyle>
                  <a:defPPr>
                    <a:defRPr lang="zh-CN"/>
                  </a:defPPr>
                  <a:lvl1pPr algn="ctr">
                    <a:defRPr sz="800">
                      <a:latin typeface="思源黑体 CN Regular" panose="020B0500000000000000" charset="-122"/>
                      <a:ea typeface="思源黑体 CN Regular" panose="020B0500000000000000" charset="-122"/>
                    </a:defRPr>
                  </a:lvl1pPr>
                </a:lstStyle>
                <a:p>
                  <a:r>
                    <a:rPr lang="en-US" altLang="zh-CN" dirty="0">
                      <a:latin typeface="Arial" panose="020B0604020202020204" pitchFamily="34" charset="0"/>
                      <a:cs typeface="Arial" panose="020B0604020202020204" pitchFamily="34" charset="0"/>
                    </a:rPr>
                    <a:t>measurement data management </a:t>
                  </a:r>
                  <a:endParaRPr lang="en-US" altLang="zh-CN" dirty="0">
                    <a:latin typeface="Arial" panose="020B0604020202020204" pitchFamily="34" charset="0"/>
                    <a:cs typeface="Arial" panose="020B0604020202020204" pitchFamily="34" charset="0"/>
                  </a:endParaRPr>
                </a:p>
                <a:p>
                  <a:r>
                    <a:rPr lang="en-US" altLang="zh-CN" dirty="0">
                      <a:latin typeface="Arial" panose="020B0604020202020204" pitchFamily="34" charset="0"/>
                      <a:cs typeface="Arial" panose="020B0604020202020204" pitchFamily="34" charset="0"/>
                    </a:rPr>
                    <a:t>and analysis software</a:t>
                  </a:r>
                  <a:endParaRPr lang="en-US" altLang="zh-CN" dirty="0">
                    <a:latin typeface="Arial" panose="020B0604020202020204" pitchFamily="34" charset="0"/>
                    <a:cs typeface="Arial" panose="020B0604020202020204" pitchFamily="34" charset="0"/>
                  </a:endParaRPr>
                </a:p>
              </p:txBody>
            </p:sp>
          </p:grpSp>
          <p:grpSp>
            <p:nvGrpSpPr>
              <p:cNvPr id="39" name="组合 38"/>
              <p:cNvGrpSpPr/>
              <p:nvPr/>
            </p:nvGrpSpPr>
            <p:grpSpPr>
              <a:xfrm>
                <a:off x="7416860" y="3712138"/>
                <a:ext cx="865128" cy="215444"/>
                <a:chOff x="10363101" y="3712138"/>
                <a:chExt cx="865128" cy="215444"/>
              </a:xfrm>
            </p:grpSpPr>
            <p:cxnSp>
              <p:nvCxnSpPr>
                <p:cNvPr id="40" name="直接连接符 39"/>
                <p:cNvCxnSpPr/>
                <p:nvPr/>
              </p:nvCxnSpPr>
              <p:spPr bwMode="auto">
                <a:xfrm>
                  <a:off x="10918061" y="3813577"/>
                  <a:ext cx="310168" cy="0"/>
                </a:xfrm>
                <a:prstGeom prst="line">
                  <a:avLst/>
                </a:prstGeom>
                <a:solidFill>
                  <a:srgbClr val="808000"/>
                </a:solidFill>
                <a:ln w="12700" cap="flat" cmpd="sng" algn="ctr">
                  <a:solidFill>
                    <a:srgbClr val="FF0000"/>
                  </a:solidFill>
                  <a:prstDash val="solid"/>
                  <a:round/>
                  <a:headEnd type="none" w="med" len="med"/>
                  <a:tailEnd type="none" w="med" len="med"/>
                </a:ln>
                <a:effectLst/>
              </p:spPr>
            </p:cxnSp>
            <p:sp>
              <p:nvSpPr>
                <p:cNvPr id="41" name="文本框 40"/>
                <p:cNvSpPr txBox="1"/>
                <p:nvPr/>
              </p:nvSpPr>
              <p:spPr>
                <a:xfrm>
                  <a:off x="10363101" y="3712138"/>
                  <a:ext cx="648305" cy="215444"/>
                </a:xfrm>
                <a:prstGeom prst="rect">
                  <a:avLst/>
                </a:prstGeom>
                <a:noFill/>
              </p:spPr>
              <p:txBody>
                <a:bodyPr wrap="square">
                  <a:spAutoFit/>
                </a:bodyPr>
                <a:lstStyle>
                  <a:defPPr>
                    <a:defRPr lang="zh-CN"/>
                  </a:defPPr>
                  <a:lvl1pPr>
                    <a:defRPr sz="800">
                      <a:latin typeface="思源黑体 CN Regular" panose="020B0500000000000000" charset="-122"/>
                      <a:ea typeface="思源黑体 CN Regular" panose="020B0500000000000000" charset="-122"/>
                    </a:defRPr>
                  </a:lvl1pPr>
                </a:lstStyle>
                <a:p>
                  <a:r>
                    <a:rPr lang="en-US" altLang="zh-CN" dirty="0">
                      <a:latin typeface="Arial" panose="020B0604020202020204" pitchFamily="34" charset="0"/>
                      <a:cs typeface="Arial" panose="020B0604020202020204" pitchFamily="34" charset="0"/>
                    </a:rPr>
                    <a:t>receiver</a:t>
                  </a:r>
                  <a:endParaRPr lang="en-US" altLang="zh-CN" dirty="0">
                    <a:latin typeface="Arial" panose="020B0604020202020204" pitchFamily="34" charset="0"/>
                    <a:cs typeface="Arial" panose="020B0604020202020204" pitchFamily="34" charset="0"/>
                  </a:endParaRPr>
                </a:p>
              </p:txBody>
            </p:sp>
          </p:grpSp>
          <p:cxnSp>
            <p:nvCxnSpPr>
              <p:cNvPr id="44" name="直接连接符 43"/>
              <p:cNvCxnSpPr/>
              <p:nvPr/>
            </p:nvCxnSpPr>
            <p:spPr bwMode="auto">
              <a:xfrm>
                <a:off x="7971820" y="4033701"/>
                <a:ext cx="648305" cy="0"/>
              </a:xfrm>
              <a:prstGeom prst="line">
                <a:avLst/>
              </a:prstGeom>
              <a:solidFill>
                <a:srgbClr val="808000"/>
              </a:solidFill>
              <a:ln w="12700" cap="flat" cmpd="sng" algn="ctr">
                <a:solidFill>
                  <a:srgbClr val="FF0000"/>
                </a:solidFill>
                <a:prstDash val="solid"/>
                <a:round/>
                <a:headEnd type="none" w="med" len="med"/>
                <a:tailEnd type="none" w="med" len="med"/>
              </a:ln>
              <a:effectLst/>
            </p:spPr>
          </p:cxnSp>
          <p:sp>
            <p:nvSpPr>
              <p:cNvPr id="45" name="文本框 44"/>
              <p:cNvSpPr txBox="1"/>
              <p:nvPr/>
            </p:nvSpPr>
            <p:spPr>
              <a:xfrm>
                <a:off x="7053856" y="3932262"/>
                <a:ext cx="1011309" cy="215444"/>
              </a:xfrm>
              <a:prstGeom prst="rect">
                <a:avLst/>
              </a:prstGeom>
              <a:noFill/>
            </p:spPr>
            <p:txBody>
              <a:bodyPr wrap="square">
                <a:spAutoFit/>
              </a:bodyPr>
              <a:lstStyle>
                <a:defPPr>
                  <a:defRPr lang="zh-CN"/>
                </a:defPPr>
                <a:lvl1pPr>
                  <a:defRPr sz="800">
                    <a:latin typeface="思源黑体 CN Regular" panose="020B0500000000000000" charset="-122"/>
                    <a:ea typeface="思源黑体 CN Regular" panose="020B0500000000000000" charset="-122"/>
                  </a:defRPr>
                </a:lvl1pPr>
              </a:lstStyle>
              <a:p>
                <a:pPr algn="ctr"/>
                <a:r>
                  <a:rPr lang="en-US" altLang="zh-CN" dirty="0">
                    <a:latin typeface="Arial" panose="020B0604020202020204" pitchFamily="34" charset="0"/>
                    <a:cs typeface="Arial" panose="020B0604020202020204" pitchFamily="34" charset="0"/>
                  </a:rPr>
                  <a:t>data output cable</a:t>
                </a:r>
                <a:endParaRPr lang="en-US" altLang="zh-CN" dirty="0">
                  <a:latin typeface="Arial" panose="020B0604020202020204" pitchFamily="34" charset="0"/>
                  <a:cs typeface="Arial" panose="020B0604020202020204" pitchFamily="34" charset="0"/>
                </a:endParaRPr>
              </a:p>
            </p:txBody>
          </p:sp>
          <p:grpSp>
            <p:nvGrpSpPr>
              <p:cNvPr id="47" name="组合 46"/>
              <p:cNvGrpSpPr/>
              <p:nvPr/>
            </p:nvGrpSpPr>
            <p:grpSpPr>
              <a:xfrm>
                <a:off x="7026986" y="5641517"/>
                <a:ext cx="1268986" cy="338554"/>
                <a:chOff x="9959243" y="3712138"/>
                <a:chExt cx="1268986" cy="338554"/>
              </a:xfrm>
            </p:grpSpPr>
            <p:cxnSp>
              <p:nvCxnSpPr>
                <p:cNvPr id="48" name="直接连接符 47"/>
                <p:cNvCxnSpPr/>
                <p:nvPr/>
              </p:nvCxnSpPr>
              <p:spPr bwMode="auto">
                <a:xfrm>
                  <a:off x="10918061" y="3813577"/>
                  <a:ext cx="310168" cy="0"/>
                </a:xfrm>
                <a:prstGeom prst="line">
                  <a:avLst/>
                </a:prstGeom>
                <a:solidFill>
                  <a:srgbClr val="808000"/>
                </a:solidFill>
                <a:ln w="12700" cap="flat" cmpd="sng" algn="ctr">
                  <a:solidFill>
                    <a:srgbClr val="FF0000"/>
                  </a:solidFill>
                  <a:prstDash val="solid"/>
                  <a:round/>
                  <a:headEnd type="none" w="med" len="med"/>
                  <a:tailEnd type="none" w="med" len="med"/>
                </a:ln>
                <a:effectLst/>
              </p:spPr>
            </p:cxnSp>
            <p:sp>
              <p:nvSpPr>
                <p:cNvPr id="49" name="文本框 48"/>
                <p:cNvSpPr txBox="1"/>
                <p:nvPr/>
              </p:nvSpPr>
              <p:spPr>
                <a:xfrm>
                  <a:off x="9959243" y="3712138"/>
                  <a:ext cx="1052163" cy="338554"/>
                </a:xfrm>
                <a:prstGeom prst="rect">
                  <a:avLst/>
                </a:prstGeom>
                <a:noFill/>
              </p:spPr>
              <p:txBody>
                <a:bodyPr wrap="square">
                  <a:spAutoFit/>
                </a:bodyPr>
                <a:lstStyle>
                  <a:defPPr>
                    <a:defRPr lang="zh-CN"/>
                  </a:defPPr>
                  <a:lvl1pPr algn="ctr">
                    <a:defRPr sz="800">
                      <a:latin typeface="Arial" panose="020B0604020202020204" pitchFamily="34" charset="0"/>
                      <a:ea typeface="思源黑体 CN Regular" panose="020B0500000000000000" charset="-122"/>
                      <a:cs typeface="Arial" panose="020B0604020202020204" pitchFamily="34" charset="0"/>
                    </a:defRPr>
                  </a:lvl1pPr>
                </a:lstStyle>
                <a:p>
                  <a:r>
                    <a:rPr lang="en-US" altLang="zh-CN" dirty="0"/>
                    <a:t>foot switch </a:t>
                  </a:r>
                  <a:endParaRPr lang="en-US" altLang="zh-CN" dirty="0"/>
                </a:p>
                <a:p>
                  <a:r>
                    <a:rPr lang="en-US" altLang="zh-CN" dirty="0"/>
                    <a:t>(transmission data)</a:t>
                  </a:r>
                  <a:endParaRPr lang="en-US" altLang="zh-CN" dirty="0"/>
                </a:p>
              </p:txBody>
            </p:sp>
          </p:grpSp>
        </p:grpSp>
        <p:sp>
          <p:nvSpPr>
            <p:cNvPr id="17" name="圆角矩形 24"/>
            <p:cNvSpPr>
              <a:spLocks noChangeArrowheads="1"/>
            </p:cNvSpPr>
            <p:nvPr/>
          </p:nvSpPr>
          <p:spPr bwMode="auto">
            <a:xfrm>
              <a:off x="8402897" y="2420387"/>
              <a:ext cx="971093" cy="216000"/>
            </a:xfrm>
            <a:prstGeom prst="roundRect">
              <a:avLst>
                <a:gd name="adj" fmla="val 50000"/>
              </a:avLst>
            </a:prstGeom>
            <a:solidFill>
              <a:srgbClr val="E2EDE9"/>
            </a:solidFill>
            <a:ln w="6350">
              <a:noFill/>
              <a:round/>
            </a:ln>
          </p:spPr>
          <p:txBody>
            <a:bodyPr lIns="0" tIns="0" rIns="0" bIns="0" anchor="ctr" anchorCtr="1"/>
            <a:lstStyle/>
            <a:p>
              <a:pPr algn="ctr">
                <a:defRPr/>
              </a:pPr>
              <a:r>
                <a:rPr lang="en-US" altLang="zh-CN" sz="900" dirty="0">
                  <a:solidFill>
                    <a:srgbClr val="000000"/>
                  </a:solidFill>
                  <a:latin typeface="Arial" panose="020B0604020202020204" pitchFamily="34" charset="0"/>
                  <a:cs typeface="Arial" panose="020B0604020202020204" pitchFamily="34" charset="0"/>
                </a:rPr>
                <a:t>Application</a:t>
              </a:r>
              <a:endParaRPr lang="en-US" altLang="zh-CN" sz="900" dirty="0">
                <a:solidFill>
                  <a:srgbClr val="000000"/>
                </a:solidFill>
                <a:latin typeface="Arial" panose="020B0604020202020204" pitchFamily="34" charset="0"/>
                <a:cs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592" y="0"/>
            <a:ext cx="12191407" cy="6858000"/>
            <a:chOff x="592" y="0"/>
            <a:chExt cx="12191407" cy="6858000"/>
          </a:xfrm>
        </p:grpSpPr>
        <p:pic>
          <p:nvPicPr>
            <p:cNvPr id="5" name="图片 4"/>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592" y="0"/>
              <a:ext cx="12190815" cy="6858000"/>
            </a:xfrm>
            <a:prstGeom prst="rect">
              <a:avLst/>
            </a:prstGeom>
          </p:spPr>
        </p:pic>
        <p:sp>
          <p:nvSpPr>
            <p:cNvPr id="6" name="矩形: 圆角 5"/>
            <p:cNvSpPr/>
            <p:nvPr/>
          </p:nvSpPr>
          <p:spPr>
            <a:xfrm>
              <a:off x="10677525" y="361913"/>
              <a:ext cx="1514474" cy="438150"/>
            </a:xfrm>
            <a:prstGeom prst="roundRect">
              <a:avLst>
                <a:gd name="adj" fmla="val 0"/>
              </a:avLst>
            </a:prstGeom>
            <a:gradFill>
              <a:gsLst>
                <a:gs pos="0">
                  <a:srgbClr val="00956E"/>
                </a:gs>
                <a:gs pos="100000">
                  <a:srgbClr val="00684D"/>
                </a:gs>
              </a:gsLst>
              <a:lin ang="21594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72158" y="473742"/>
              <a:ext cx="872101" cy="214492"/>
            </a:xfrm>
            <a:prstGeom prst="rect">
              <a:avLst/>
            </a:prstGeom>
          </p:spPr>
        </p:pic>
        <p:sp>
          <p:nvSpPr>
            <p:cNvPr id="8" name="矩形 7"/>
            <p:cNvSpPr/>
            <p:nvPr/>
          </p:nvSpPr>
          <p:spPr>
            <a:xfrm>
              <a:off x="654426" y="724463"/>
              <a:ext cx="46800" cy="492854"/>
            </a:xfrm>
            <a:prstGeom prst="rect">
              <a:avLst/>
            </a:prstGeom>
            <a:solidFill>
              <a:srgbClr val="0068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35" name="矩形: 圆角 34"/>
          <p:cNvSpPr/>
          <p:nvPr/>
        </p:nvSpPr>
        <p:spPr>
          <a:xfrm>
            <a:off x="964548" y="2339747"/>
            <a:ext cx="10262905" cy="3902791"/>
          </a:xfrm>
          <a:prstGeom prst="roundRect">
            <a:avLst>
              <a:gd name="adj" fmla="val 2125"/>
            </a:avLst>
          </a:prstGeom>
          <a:solidFill>
            <a:srgbClr val="FFFFFF"/>
          </a:solidFill>
          <a:ln>
            <a:noFill/>
          </a:ln>
          <a:effectLst>
            <a:outerShdw blurRad="50800" dist="50800" dir="2040000" algn="ctr" rotWithShape="0">
              <a:srgbClr val="000000">
                <a:alpha val="20000"/>
              </a:srgbClr>
            </a:outerShdw>
          </a:effectLst>
        </p:spPr>
        <p:style>
          <a:lnRef idx="0">
            <a:scrgbClr r="0" g="0" b="0"/>
          </a:lnRef>
          <a:fillRef idx="0">
            <a:scrgbClr r="0" g="0" b="0"/>
          </a:fillRef>
          <a:effectRef idx="0">
            <a:scrgbClr r="0" g="0" b="0"/>
          </a:effectRef>
          <a:fontRef idx="minor">
            <a:schemeClr val="accent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3" name="文本框 2"/>
          <p:cNvSpPr txBox="1"/>
          <p:nvPr/>
        </p:nvSpPr>
        <p:spPr>
          <a:xfrm>
            <a:off x="767677" y="901912"/>
            <a:ext cx="9325891" cy="461665"/>
          </a:xfrm>
          <a:prstGeom prst="rect">
            <a:avLst/>
          </a:prstGeom>
          <a:noFill/>
        </p:spPr>
        <p:txBody>
          <a:bodyPr wrap="square">
            <a:spAutoFit/>
          </a:bodyPr>
          <a:lstStyle>
            <a:defPPr>
              <a:defRPr lang="zh-CN"/>
            </a:defPPr>
            <a:lvl1pPr marL="450850" indent="-450850">
              <a:lnSpc>
                <a:spcPct val="85000"/>
              </a:lnSpc>
              <a:buClr>
                <a:srgbClr val="3366FF"/>
              </a:buClr>
              <a:defRPr sz="2800">
                <a:solidFill>
                  <a:srgbClr val="00684D"/>
                </a:solidFill>
                <a:latin typeface="Arial Black" panose="020B0A04020102090204" pitchFamily="34" charset="0"/>
                <a:ea typeface="思源黑体 CN Heavy" panose="020B0A00000000000000" pitchFamily="34" charset="-122"/>
              </a:defRPr>
            </a:lvl1pPr>
          </a:lstStyle>
          <a:p>
            <a:r>
              <a:rPr lang="en-US" altLang="zh-CN" dirty="0"/>
              <a:t>Inspection Table</a:t>
            </a:r>
            <a:endParaRPr lang="en-US" altLang="zh-CN" dirty="0"/>
          </a:p>
        </p:txBody>
      </p:sp>
      <p:sp>
        <p:nvSpPr>
          <p:cNvPr id="9" name="矩形 8"/>
          <p:cNvSpPr/>
          <p:nvPr/>
        </p:nvSpPr>
        <p:spPr>
          <a:xfrm>
            <a:off x="-10794" y="1542239"/>
            <a:ext cx="5954394" cy="461666"/>
          </a:xfrm>
          <a:prstGeom prst="rect">
            <a:avLst/>
          </a:prstGeom>
          <a:gradFill>
            <a:gsLst>
              <a:gs pos="0">
                <a:srgbClr val="00966F"/>
              </a:gs>
              <a:gs pos="63000">
                <a:srgbClr val="00684D"/>
              </a:gs>
            </a:gsLst>
            <a:lin ang="3600000" scaled="0"/>
          </a:gradFill>
          <a:ln>
            <a:noFill/>
          </a:ln>
        </p:spPr>
        <p:style>
          <a:lnRef idx="0">
            <a:scrgbClr r="0" g="0" b="0"/>
          </a:lnRef>
          <a:fillRef idx="0">
            <a:scrgbClr r="0" g="0" b="0"/>
          </a:fillRef>
          <a:effectRef idx="0">
            <a:scrgbClr r="0" g="0" b="0"/>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0" name="文本框 21"/>
          <p:cNvSpPr txBox="1"/>
          <p:nvPr/>
        </p:nvSpPr>
        <p:spPr>
          <a:xfrm>
            <a:off x="574674" y="1659223"/>
            <a:ext cx="6492876" cy="230832"/>
          </a:xfrm>
          <a:prstGeom prst="rect">
            <a:avLst/>
          </a:prstGeom>
          <a:noFill/>
        </p:spPr>
        <p:txBody>
          <a:bodyPr wrap="square" rtlCol="0">
            <a:spAutoFit/>
          </a:bodyPr>
          <a:lstStyle>
            <a:defPPr>
              <a:defRPr lang="zh-CN"/>
            </a:defPPr>
            <a:lvl1pPr marL="90170" indent="-90170">
              <a:spcBef>
                <a:spcPts val="300"/>
              </a:spcBef>
              <a:buFont typeface="Arial" panose="020B0604020202020204" pitchFamily="34" charset="0"/>
              <a:buChar char="•"/>
              <a:defRPr sz="900" b="0">
                <a:solidFill>
                  <a:srgbClr val="FFFFFF"/>
                </a:solidFill>
                <a:latin typeface="Arial" panose="020B0604020202020204" pitchFamily="34" charset="0"/>
                <a:ea typeface="思源黑体 CN Regular" panose="020B0500000000000000" charset="-122"/>
                <a:cs typeface="Arial" panose="020B0604020202020204" pitchFamily="34" charset="0"/>
              </a:defRPr>
            </a:lvl1pPr>
          </a:lstStyle>
          <a:p>
            <a:pPr marL="90170" indent="-90170">
              <a:spcBef>
                <a:spcPts val="300"/>
              </a:spcBef>
              <a:buFont typeface="Arial" panose="020B0604020202020204" pitchFamily="34" charset="0"/>
              <a:buChar char="•"/>
            </a:pPr>
            <a:r>
              <a:rPr lang="en-US" altLang="zh-CN" sz="900" dirty="0">
                <a:solidFill>
                  <a:srgbClr val="FFFFFF"/>
                </a:solidFill>
                <a:latin typeface="Arial" panose="020B0604020202020204" pitchFamily="34" charset="0"/>
                <a:ea typeface="思源黑体 CN Regular" panose="020B0500000000000000" charset="-122"/>
                <a:cs typeface="Arial" panose="020B0604020202020204" pitchFamily="34" charset="0"/>
                <a:sym typeface="+mn-ea"/>
              </a:rPr>
              <a:t>Customers can choose the suitable inspection table based on different measurement applications.</a:t>
            </a:r>
            <a:endParaRPr lang="en-US" altLang="zh-CN" sz="900" dirty="0">
              <a:solidFill>
                <a:srgbClr val="FFFFFF"/>
              </a:solidFill>
              <a:latin typeface="Arial" panose="020B0604020202020204" pitchFamily="34" charset="0"/>
              <a:ea typeface="思源黑体 CN Regular" panose="020B0500000000000000" charset="-122"/>
              <a:cs typeface="Arial" panose="020B0604020202020204" pitchFamily="34" charset="0"/>
              <a:sym typeface="+mn-ea"/>
            </a:endParaRPr>
          </a:p>
        </p:txBody>
      </p:sp>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rcRect r="9089"/>
          <a:stretch>
            <a:fillRect/>
          </a:stretch>
        </p:blipFill>
        <p:spPr>
          <a:xfrm>
            <a:off x="7827741" y="2716637"/>
            <a:ext cx="2990237" cy="2620632"/>
          </a:xfrm>
          <a:prstGeom prst="rect">
            <a:avLst/>
          </a:prstGeom>
        </p:spPr>
      </p:pic>
      <p:pic>
        <p:nvPicPr>
          <p:cNvPr id="11" name="图片 10"/>
          <p:cNvPicPr>
            <a:picLocks noChangeAspect="1"/>
          </p:cNvPicPr>
          <p:nvPr/>
        </p:nvPicPr>
        <p:blipFill>
          <a:blip r:embed="rId4"/>
          <a:srcRect t="4880" b="2673"/>
          <a:stretch>
            <a:fillRect/>
          </a:stretch>
        </p:blipFill>
        <p:spPr>
          <a:xfrm>
            <a:off x="1837633" y="2859981"/>
            <a:ext cx="1910508" cy="2620632"/>
          </a:xfrm>
          <a:prstGeom prst="rect">
            <a:avLst/>
          </a:prstGeom>
        </p:spPr>
      </p:pic>
      <p:cxnSp>
        <p:nvCxnSpPr>
          <p:cNvPr id="13" name="直接连接符 12"/>
          <p:cNvCxnSpPr/>
          <p:nvPr/>
        </p:nvCxnSpPr>
        <p:spPr bwMode="auto">
          <a:xfrm>
            <a:off x="7911634" y="3670519"/>
            <a:ext cx="9098" cy="1255717"/>
          </a:xfrm>
          <a:prstGeom prst="line">
            <a:avLst/>
          </a:prstGeom>
          <a:solidFill>
            <a:srgbClr val="808000"/>
          </a:solidFill>
          <a:ln w="6350" cap="flat" cmpd="sng" algn="ctr">
            <a:solidFill>
              <a:schemeClr val="bg2">
                <a:lumMod val="75000"/>
              </a:schemeClr>
            </a:solidFill>
            <a:prstDash val="sysDash"/>
            <a:round/>
            <a:headEnd type="none" w="med" len="med"/>
            <a:tailEnd type="none" w="med" len="med"/>
          </a:ln>
        </p:spPr>
      </p:cxnSp>
      <p:cxnSp>
        <p:nvCxnSpPr>
          <p:cNvPr id="16" name="直接连接符 15"/>
          <p:cNvCxnSpPr/>
          <p:nvPr/>
        </p:nvCxnSpPr>
        <p:spPr bwMode="auto">
          <a:xfrm>
            <a:off x="4381453" y="3663283"/>
            <a:ext cx="9098" cy="1255717"/>
          </a:xfrm>
          <a:prstGeom prst="line">
            <a:avLst/>
          </a:prstGeom>
          <a:solidFill>
            <a:srgbClr val="808000"/>
          </a:solidFill>
          <a:ln w="6350" cap="flat" cmpd="sng" algn="ctr">
            <a:solidFill>
              <a:schemeClr val="bg2">
                <a:lumMod val="75000"/>
              </a:schemeClr>
            </a:solidFill>
            <a:prstDash val="sysDash"/>
            <a:round/>
            <a:headEnd type="none" w="med" len="med"/>
            <a:tailEnd type="none" w="med" len="med"/>
          </a:ln>
        </p:spPr>
      </p:cxnSp>
      <p:pic>
        <p:nvPicPr>
          <p:cNvPr id="17" name="图片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23862" y="3730583"/>
            <a:ext cx="2254460" cy="1465084"/>
          </a:xfrm>
          <a:prstGeom prst="rect">
            <a:avLst/>
          </a:prstGeom>
        </p:spPr>
      </p:pic>
      <p:sp>
        <p:nvSpPr>
          <p:cNvPr id="12" name="圆角矩形 24"/>
          <p:cNvSpPr>
            <a:spLocks noChangeArrowheads="1"/>
          </p:cNvSpPr>
          <p:nvPr/>
        </p:nvSpPr>
        <p:spPr bwMode="auto">
          <a:xfrm>
            <a:off x="2210382" y="5786961"/>
            <a:ext cx="617659" cy="268398"/>
          </a:xfrm>
          <a:prstGeom prst="roundRect">
            <a:avLst>
              <a:gd name="adj" fmla="val 50000"/>
            </a:avLst>
          </a:prstGeom>
          <a:gradFill>
            <a:gsLst>
              <a:gs pos="0">
                <a:srgbClr val="00956E"/>
              </a:gs>
              <a:gs pos="100000">
                <a:srgbClr val="00684D"/>
              </a:gs>
            </a:gsLst>
            <a:lin ang="21594000" scaled="0"/>
          </a:gradFill>
          <a:ln w="6350">
            <a:noFill/>
            <a:round/>
          </a:ln>
        </p:spPr>
        <p:txBody>
          <a:bodyPr lIns="0" tIns="0" rIns="0" bIns="0" anchor="ctr" anchorCtr="1"/>
          <a:lstStyle/>
          <a:p>
            <a:pPr algn="ctr"/>
            <a:r>
              <a:rPr lang="en-US" altLang="zh-CN" sz="1000" b="1" dirty="0">
                <a:solidFill>
                  <a:schemeClr val="bg1"/>
                </a:solidFill>
                <a:latin typeface="Arial" panose="020B0604020202020204" pitchFamily="34" charset="0"/>
                <a:ea typeface="思源黑体 CN Regular" panose="020B0500000000000000" charset="-122"/>
                <a:cs typeface="Arial" panose="020B0604020202020204" pitchFamily="34" charset="0"/>
              </a:rPr>
              <a:t>7901</a:t>
            </a:r>
            <a:endParaRPr lang="en-US" altLang="zh-CN" sz="1000" b="1" dirty="0">
              <a:solidFill>
                <a:schemeClr val="bg1"/>
              </a:solidFill>
              <a:latin typeface="Arial" panose="020B0604020202020204" pitchFamily="34" charset="0"/>
              <a:ea typeface="思源黑体 CN Regular" panose="020B0500000000000000" charset="-122"/>
              <a:cs typeface="Arial" panose="020B0604020202020204" pitchFamily="34" charset="0"/>
            </a:endParaRPr>
          </a:p>
        </p:txBody>
      </p:sp>
      <p:sp>
        <p:nvSpPr>
          <p:cNvPr id="14" name="圆角矩形 24"/>
          <p:cNvSpPr>
            <a:spLocks noChangeArrowheads="1"/>
          </p:cNvSpPr>
          <p:nvPr/>
        </p:nvSpPr>
        <p:spPr bwMode="auto">
          <a:xfrm>
            <a:off x="5478341" y="5786961"/>
            <a:ext cx="617659" cy="268398"/>
          </a:xfrm>
          <a:prstGeom prst="roundRect">
            <a:avLst>
              <a:gd name="adj" fmla="val 50000"/>
            </a:avLst>
          </a:prstGeom>
          <a:gradFill>
            <a:gsLst>
              <a:gs pos="0">
                <a:srgbClr val="00956E"/>
              </a:gs>
              <a:gs pos="100000">
                <a:srgbClr val="00684D"/>
              </a:gs>
            </a:gsLst>
            <a:lin ang="21594000" scaled="0"/>
          </a:gradFill>
          <a:ln w="6350">
            <a:noFill/>
            <a:round/>
          </a:ln>
        </p:spPr>
        <p:txBody>
          <a:bodyPr lIns="0" tIns="0" rIns="0" bIns="0" anchor="ctr" anchorCtr="1"/>
          <a:lstStyle/>
          <a:p>
            <a:pPr algn="ctr"/>
            <a:r>
              <a:rPr lang="en-US" altLang="zh-CN" sz="1000" b="1" dirty="0">
                <a:solidFill>
                  <a:schemeClr val="bg1"/>
                </a:solidFill>
                <a:latin typeface="Arial" panose="020B0604020202020204" pitchFamily="34" charset="0"/>
                <a:ea typeface="思源黑体 CN Regular" panose="020B0500000000000000" charset="-122"/>
                <a:cs typeface="Arial" panose="020B0604020202020204" pitchFamily="34" charset="0"/>
              </a:rPr>
              <a:t>7911</a:t>
            </a:r>
            <a:endParaRPr lang="en-US" altLang="zh-CN" sz="1000" b="1" dirty="0">
              <a:solidFill>
                <a:schemeClr val="bg1"/>
              </a:solidFill>
              <a:latin typeface="Arial" panose="020B0604020202020204" pitchFamily="34" charset="0"/>
              <a:ea typeface="思源黑体 CN Regular" panose="020B0500000000000000" charset="-122"/>
              <a:cs typeface="Arial" panose="020B0604020202020204" pitchFamily="34" charset="0"/>
            </a:endParaRPr>
          </a:p>
        </p:txBody>
      </p:sp>
      <p:sp>
        <p:nvSpPr>
          <p:cNvPr id="18" name="圆角矩形 24"/>
          <p:cNvSpPr>
            <a:spLocks noChangeArrowheads="1"/>
          </p:cNvSpPr>
          <p:nvPr/>
        </p:nvSpPr>
        <p:spPr bwMode="auto">
          <a:xfrm>
            <a:off x="8856144" y="5786961"/>
            <a:ext cx="617659" cy="268398"/>
          </a:xfrm>
          <a:prstGeom prst="roundRect">
            <a:avLst>
              <a:gd name="adj" fmla="val 50000"/>
            </a:avLst>
          </a:prstGeom>
          <a:gradFill>
            <a:gsLst>
              <a:gs pos="0">
                <a:srgbClr val="00956E"/>
              </a:gs>
              <a:gs pos="100000">
                <a:srgbClr val="00684D"/>
              </a:gs>
            </a:gsLst>
            <a:lin ang="21594000" scaled="0"/>
          </a:gradFill>
          <a:ln w="6350">
            <a:noFill/>
            <a:round/>
          </a:ln>
        </p:spPr>
        <p:txBody>
          <a:bodyPr lIns="0" tIns="0" rIns="0" bIns="0" anchor="ctr" anchorCtr="1"/>
          <a:lstStyle/>
          <a:p>
            <a:pPr algn="ctr"/>
            <a:r>
              <a:rPr lang="en-US" altLang="zh-CN" sz="1000" b="1" dirty="0">
                <a:solidFill>
                  <a:schemeClr val="bg1"/>
                </a:solidFill>
                <a:latin typeface="Arial" panose="020B0604020202020204" pitchFamily="34" charset="0"/>
                <a:ea typeface="思源黑体 CN Regular" panose="020B0500000000000000" charset="-122"/>
                <a:cs typeface="Arial" panose="020B0604020202020204" pitchFamily="34" charset="0"/>
              </a:rPr>
              <a:t>7923</a:t>
            </a:r>
            <a:endParaRPr lang="en-US" altLang="zh-CN" sz="1000" b="1" dirty="0">
              <a:solidFill>
                <a:schemeClr val="bg1"/>
              </a:solidFill>
              <a:latin typeface="Arial" panose="020B0604020202020204" pitchFamily="34" charset="0"/>
              <a:ea typeface="思源黑体 CN Regular" panose="020B0500000000000000" charset="-122"/>
              <a:cs typeface="Arial" panose="020B0604020202020204"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p:cNvGrpSpPr/>
          <p:nvPr/>
        </p:nvGrpSpPr>
        <p:grpSpPr>
          <a:xfrm>
            <a:off x="592" y="0"/>
            <a:ext cx="12191407" cy="6858000"/>
            <a:chOff x="592" y="0"/>
            <a:chExt cx="12191407" cy="6858000"/>
          </a:xfrm>
        </p:grpSpPr>
        <p:pic>
          <p:nvPicPr>
            <p:cNvPr id="32" name="图片 3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592" y="0"/>
              <a:ext cx="12190815" cy="6858000"/>
            </a:xfrm>
            <a:prstGeom prst="rect">
              <a:avLst/>
            </a:prstGeom>
          </p:spPr>
        </p:pic>
        <p:sp>
          <p:nvSpPr>
            <p:cNvPr id="38" name="矩形: 圆角 37"/>
            <p:cNvSpPr/>
            <p:nvPr/>
          </p:nvSpPr>
          <p:spPr>
            <a:xfrm>
              <a:off x="10677525" y="361913"/>
              <a:ext cx="1514474" cy="438150"/>
            </a:xfrm>
            <a:prstGeom prst="roundRect">
              <a:avLst>
                <a:gd name="adj" fmla="val 0"/>
              </a:avLst>
            </a:prstGeom>
            <a:gradFill>
              <a:gsLst>
                <a:gs pos="0">
                  <a:srgbClr val="00956E"/>
                </a:gs>
                <a:gs pos="100000">
                  <a:srgbClr val="00684D"/>
                </a:gs>
              </a:gsLst>
              <a:lin ang="21594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9" name="图片 3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72158" y="473742"/>
              <a:ext cx="872101" cy="214492"/>
            </a:xfrm>
            <a:prstGeom prst="rect">
              <a:avLst/>
            </a:prstGeom>
          </p:spPr>
        </p:pic>
        <p:sp>
          <p:nvSpPr>
            <p:cNvPr id="42" name="矩形 41"/>
            <p:cNvSpPr/>
            <p:nvPr/>
          </p:nvSpPr>
          <p:spPr>
            <a:xfrm>
              <a:off x="654426" y="724463"/>
              <a:ext cx="46800" cy="492854"/>
            </a:xfrm>
            <a:prstGeom prst="rect">
              <a:avLst/>
            </a:prstGeom>
            <a:solidFill>
              <a:srgbClr val="0068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35" name="矩形: 圆角 34"/>
          <p:cNvSpPr/>
          <p:nvPr/>
        </p:nvSpPr>
        <p:spPr>
          <a:xfrm>
            <a:off x="606056" y="3171021"/>
            <a:ext cx="10983432" cy="3187207"/>
          </a:xfrm>
          <a:prstGeom prst="roundRect">
            <a:avLst>
              <a:gd name="adj" fmla="val 2125"/>
            </a:avLst>
          </a:prstGeom>
          <a:solidFill>
            <a:srgbClr val="FFFFFF"/>
          </a:solidFill>
          <a:ln>
            <a:noFill/>
          </a:ln>
          <a:effectLst>
            <a:outerShdw blurRad="50800" dist="50800" dir="2040000" algn="ctr" rotWithShape="0">
              <a:srgbClr val="000000">
                <a:alpha val="20000"/>
              </a:srgbClr>
            </a:outerShdw>
          </a:effectLst>
        </p:spPr>
        <p:style>
          <a:lnRef idx="0">
            <a:scrgbClr r="0" g="0" b="0"/>
          </a:lnRef>
          <a:fillRef idx="0">
            <a:scrgbClr r="0" g="0" b="0"/>
          </a:fillRef>
          <a:effectRef idx="0">
            <a:scrgbClr r="0" g="0" b="0"/>
          </a:effectRef>
          <a:fontRef idx="minor">
            <a:schemeClr val="accent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3" name="文本框 2"/>
          <p:cNvSpPr txBox="1"/>
          <p:nvPr/>
        </p:nvSpPr>
        <p:spPr>
          <a:xfrm>
            <a:off x="767677" y="899338"/>
            <a:ext cx="9325891" cy="461665"/>
          </a:xfrm>
          <a:prstGeom prst="rect">
            <a:avLst/>
          </a:prstGeom>
          <a:noFill/>
        </p:spPr>
        <p:txBody>
          <a:bodyPr wrap="square">
            <a:spAutoFit/>
          </a:bodyPr>
          <a:lstStyle>
            <a:defPPr>
              <a:defRPr lang="zh-CN"/>
            </a:defPPr>
            <a:lvl1pPr marL="450850" indent="-450850">
              <a:lnSpc>
                <a:spcPct val="85000"/>
              </a:lnSpc>
              <a:buClr>
                <a:srgbClr val="3366FF"/>
              </a:buClr>
              <a:defRPr sz="2800">
                <a:solidFill>
                  <a:srgbClr val="00684D"/>
                </a:solidFill>
                <a:latin typeface="Arial Black" panose="020B0A04020102090204" pitchFamily="34" charset="0"/>
                <a:ea typeface="思源黑体 CN Heavy" panose="020B0A00000000000000" pitchFamily="34" charset="-122"/>
              </a:defRPr>
            </a:lvl1pPr>
          </a:lstStyle>
          <a:p>
            <a:r>
              <a:rPr lang="en-US" altLang="zh-CN" dirty="0"/>
              <a:t>SPC Inspection Station Case</a:t>
            </a:r>
            <a:endParaRPr lang="en-US" altLang="zh-CN" dirty="0"/>
          </a:p>
        </p:txBody>
      </p:sp>
      <p:grpSp>
        <p:nvGrpSpPr>
          <p:cNvPr id="22" name="组合 21"/>
          <p:cNvGrpSpPr/>
          <p:nvPr/>
        </p:nvGrpSpPr>
        <p:grpSpPr>
          <a:xfrm>
            <a:off x="2912128" y="5534698"/>
            <a:ext cx="1775061" cy="707886"/>
            <a:chOff x="5655625" y="3720518"/>
            <a:chExt cx="2016721" cy="804259"/>
          </a:xfrm>
        </p:grpSpPr>
        <p:pic>
          <p:nvPicPr>
            <p:cNvPr id="9" name="图片 5"/>
            <p:cNvPicPr/>
            <p:nvPr/>
          </p:nvPicPr>
          <p:blipFill>
            <a:blip r:embed="rId3" cstate="print"/>
            <a:srcRect/>
            <a:stretch>
              <a:fillRect/>
            </a:stretch>
          </p:blipFill>
          <p:spPr bwMode="auto">
            <a:xfrm>
              <a:off x="7014757" y="3720518"/>
              <a:ext cx="657589" cy="804259"/>
            </a:xfrm>
            <a:prstGeom prst="rect">
              <a:avLst/>
            </a:prstGeom>
            <a:noFill/>
            <a:ln>
              <a:noFill/>
            </a:ln>
          </p:spPr>
        </p:pic>
        <p:pic>
          <p:nvPicPr>
            <p:cNvPr id="10" name="图片 6"/>
            <p:cNvPicPr>
              <a:picLocks noChangeAspect="1"/>
            </p:cNvPicPr>
            <p:nvPr/>
          </p:nvPicPr>
          <p:blipFill>
            <a:blip r:embed="rId4" cstate="print"/>
            <a:stretch>
              <a:fillRect/>
            </a:stretch>
          </p:blipFill>
          <p:spPr>
            <a:xfrm>
              <a:off x="5655625" y="3755374"/>
              <a:ext cx="1231224" cy="734545"/>
            </a:xfrm>
            <a:prstGeom prst="rect">
              <a:avLst/>
            </a:prstGeom>
          </p:spPr>
        </p:pic>
      </p:grpSp>
      <p:sp>
        <p:nvSpPr>
          <p:cNvPr id="17" name="矩形 21"/>
          <p:cNvSpPr/>
          <p:nvPr/>
        </p:nvSpPr>
        <p:spPr>
          <a:xfrm>
            <a:off x="1964663" y="4913496"/>
            <a:ext cx="2031154" cy="338554"/>
          </a:xfrm>
          <a:prstGeom prst="rect">
            <a:avLst/>
          </a:prstGeom>
        </p:spPr>
        <p:txBody>
          <a:bodyPr wrap="square">
            <a:spAutoFit/>
          </a:bodyPr>
          <a:lstStyle/>
          <a:p>
            <a:r>
              <a:rPr lang="en-US" altLang="zh-CN" sz="800" b="0" dirty="0">
                <a:solidFill>
                  <a:srgbClr val="000000"/>
                </a:solidFill>
                <a:latin typeface="Arial" panose="020B0604020202020204" pitchFamily="34" charset="0"/>
                <a:ea typeface="思源黑体 CN Regular" panose="020B0500000000000000" charset="-122"/>
                <a:cs typeface="Arial" panose="020B0604020202020204" pitchFamily="34" charset="0"/>
              </a:rPr>
              <a:t>Bore Plug Gage 4653-B34J8</a:t>
            </a:r>
            <a:endParaRPr lang="en-US" altLang="zh-CN" sz="800" b="0" dirty="0">
              <a:solidFill>
                <a:srgbClr val="000000"/>
              </a:solidFill>
              <a:latin typeface="Arial" panose="020B0604020202020204" pitchFamily="34" charset="0"/>
              <a:ea typeface="思源黑体 CN Regular" panose="020B0500000000000000" charset="-122"/>
              <a:cs typeface="Arial" panose="020B0604020202020204" pitchFamily="34" charset="0"/>
            </a:endParaRPr>
          </a:p>
          <a:p>
            <a:r>
              <a:rPr lang="en-US" altLang="zh-CN" sz="800" b="0" dirty="0">
                <a:solidFill>
                  <a:srgbClr val="000000"/>
                </a:solidFill>
                <a:latin typeface="Arial" panose="020B0604020202020204" pitchFamily="34" charset="0"/>
                <a:ea typeface="思源黑体 CN Regular" panose="020B0500000000000000" charset="-122"/>
                <a:cs typeface="Arial" panose="020B0604020202020204" pitchFamily="34" charset="0"/>
              </a:rPr>
              <a:t> (For measuring</a:t>
            </a:r>
            <a:r>
              <a:rPr lang="en-US" altLang="zh-CN" sz="800" b="0" dirty="0">
                <a:solidFill>
                  <a:srgbClr val="FF0000"/>
                </a:solidFill>
                <a:latin typeface="Arial" panose="020B0604020202020204" pitchFamily="34" charset="0"/>
                <a:ea typeface="思源黑体 CN Regular" panose="020B0500000000000000" charset="-122"/>
                <a:cs typeface="Arial" panose="020B0604020202020204" pitchFamily="34" charset="0"/>
              </a:rPr>
              <a:t> </a:t>
            </a:r>
            <a:r>
              <a:rPr lang="en-US" altLang="zh-CN" sz="800" b="0" dirty="0">
                <a:solidFill>
                  <a:srgbClr val="000000"/>
                </a:solidFill>
                <a:latin typeface="Arial" panose="020B0604020202020204" pitchFamily="34" charset="0"/>
                <a:ea typeface="思源黑体 CN Regular" panose="020B0500000000000000" charset="-122"/>
                <a:cs typeface="Arial" panose="020B0604020202020204" pitchFamily="34" charset="0"/>
              </a:rPr>
              <a:t>Ø34J8+0.024/-0.015)</a:t>
            </a:r>
            <a:endParaRPr lang="zh-CN" altLang="en-US" sz="800" b="0" dirty="0">
              <a:solidFill>
                <a:srgbClr val="000000"/>
              </a:solidFill>
              <a:latin typeface="Arial" panose="020B0604020202020204" pitchFamily="34" charset="0"/>
              <a:ea typeface="思源黑体 CN Regular" panose="020B0500000000000000" charset="-122"/>
              <a:cs typeface="Arial" panose="020B0604020202020204" pitchFamily="34" charset="0"/>
            </a:endParaRPr>
          </a:p>
        </p:txBody>
      </p:sp>
      <p:sp>
        <p:nvSpPr>
          <p:cNvPr id="19" name="矩形 25"/>
          <p:cNvSpPr/>
          <p:nvPr/>
        </p:nvSpPr>
        <p:spPr>
          <a:xfrm>
            <a:off x="3248638" y="3334437"/>
            <a:ext cx="1644497" cy="584775"/>
          </a:xfrm>
          <a:prstGeom prst="rect">
            <a:avLst/>
          </a:prstGeom>
        </p:spPr>
        <p:txBody>
          <a:bodyPr wrap="square">
            <a:spAutoFit/>
          </a:bodyPr>
          <a:lstStyle/>
          <a:p>
            <a:r>
              <a:rPr lang="en-US" altLang="zh-CN" sz="800" b="0" dirty="0">
                <a:solidFill>
                  <a:srgbClr val="000000"/>
                </a:solidFill>
                <a:latin typeface="Arial" panose="020B0604020202020204" pitchFamily="34" charset="0"/>
                <a:ea typeface="思源黑体 CN Regular" panose="020B0500000000000000" charset="-122"/>
                <a:cs typeface="Arial" panose="020B0604020202020204" pitchFamily="34" charset="0"/>
              </a:rPr>
              <a:t>Dial snap Gage 2186-125/275</a:t>
            </a:r>
            <a:endParaRPr lang="en-US" altLang="zh-CN" sz="800" b="0" dirty="0">
              <a:solidFill>
                <a:srgbClr val="000000"/>
              </a:solidFill>
              <a:latin typeface="Arial" panose="020B0604020202020204" pitchFamily="34" charset="0"/>
              <a:ea typeface="思源黑体 CN Regular" panose="020B0500000000000000" charset="-122"/>
              <a:cs typeface="Arial" panose="020B0604020202020204" pitchFamily="34" charset="0"/>
            </a:endParaRPr>
          </a:p>
          <a:p>
            <a:r>
              <a:rPr lang="en-US" altLang="zh-CN" sz="800" b="0" dirty="0">
                <a:solidFill>
                  <a:srgbClr val="000000"/>
                </a:solidFill>
                <a:latin typeface="Arial" panose="020B0604020202020204" pitchFamily="34" charset="0"/>
                <a:ea typeface="思源黑体 CN Regular" panose="020B0500000000000000" charset="-122"/>
                <a:cs typeface="Arial" panose="020B0604020202020204" pitchFamily="34" charset="0"/>
              </a:rPr>
              <a:t> (For measuring Ø105n6+0.045/+0.023/ Ø270h7 0/-0.052)</a:t>
            </a:r>
            <a:endParaRPr lang="zh-CN" altLang="en-US" sz="800" b="0" dirty="0">
              <a:solidFill>
                <a:srgbClr val="000000"/>
              </a:solidFill>
              <a:latin typeface="Arial" panose="020B0604020202020204" pitchFamily="34" charset="0"/>
              <a:ea typeface="思源黑体 CN Regular" panose="020B0500000000000000" charset="-122"/>
              <a:cs typeface="Arial" panose="020B0604020202020204" pitchFamily="34" charset="0"/>
            </a:endParaRPr>
          </a:p>
        </p:txBody>
      </p:sp>
      <p:sp>
        <p:nvSpPr>
          <p:cNvPr id="13" name="矩形 15"/>
          <p:cNvSpPr/>
          <p:nvPr/>
        </p:nvSpPr>
        <p:spPr>
          <a:xfrm>
            <a:off x="8750360" y="5498618"/>
            <a:ext cx="2643266" cy="553085"/>
          </a:xfrm>
          <a:prstGeom prst="rect">
            <a:avLst/>
          </a:prstGeom>
        </p:spPr>
        <p:txBody>
          <a:bodyPr wrap="square">
            <a:spAutoFit/>
          </a:bodyPr>
          <a:lstStyle/>
          <a:p>
            <a:r>
              <a:rPr lang="en-US" altLang="zh-CN" sz="800" dirty="0">
                <a:solidFill>
                  <a:srgbClr val="000000"/>
                </a:solidFill>
                <a:latin typeface="Arial" panose="020B0604020202020204" pitchFamily="34" charset="0"/>
                <a:ea typeface="思源黑体 CN Regular" panose="020B0500000000000000" charset="-122"/>
                <a:cs typeface="Arial" panose="020B0604020202020204" pitchFamily="34" charset="0"/>
              </a:rPr>
              <a:t>Using the 7315 wireless transmission system, measurement data is directly transferred to the 7317 software.</a:t>
            </a:r>
            <a:endParaRPr lang="en-US" altLang="zh-CN" sz="800" dirty="0">
              <a:solidFill>
                <a:srgbClr val="000000"/>
              </a:solidFill>
              <a:latin typeface="Arial" panose="020B0604020202020204" pitchFamily="34" charset="0"/>
              <a:ea typeface="思源黑体 CN Regular" panose="020B0500000000000000" charset="-122"/>
              <a:cs typeface="Arial" panose="020B0604020202020204" pitchFamily="34" charset="0"/>
            </a:endParaRPr>
          </a:p>
        </p:txBody>
      </p:sp>
      <p:sp>
        <p:nvSpPr>
          <p:cNvPr id="33" name="箭头: 下 1"/>
          <p:cNvSpPr/>
          <p:nvPr/>
        </p:nvSpPr>
        <p:spPr>
          <a:xfrm rot="16200000">
            <a:off x="8044228" y="4458193"/>
            <a:ext cx="361325" cy="605003"/>
          </a:xfrm>
          <a:custGeom>
            <a:avLst/>
            <a:gdLst>
              <a:gd name="connsiteX0" fmla="*/ 0 w 990600"/>
              <a:gd name="connsiteY0" fmla="*/ 887179 h 1382479"/>
              <a:gd name="connsiteX1" fmla="*/ 247650 w 990600"/>
              <a:gd name="connsiteY1" fmla="*/ 887179 h 1382479"/>
              <a:gd name="connsiteX2" fmla="*/ 247650 w 990600"/>
              <a:gd name="connsiteY2" fmla="*/ 0 h 1382479"/>
              <a:gd name="connsiteX3" fmla="*/ 742950 w 990600"/>
              <a:gd name="connsiteY3" fmla="*/ 0 h 1382479"/>
              <a:gd name="connsiteX4" fmla="*/ 742950 w 990600"/>
              <a:gd name="connsiteY4" fmla="*/ 887179 h 1382479"/>
              <a:gd name="connsiteX5" fmla="*/ 990600 w 990600"/>
              <a:gd name="connsiteY5" fmla="*/ 887179 h 1382479"/>
              <a:gd name="connsiteX6" fmla="*/ 495300 w 990600"/>
              <a:gd name="connsiteY6" fmla="*/ 1382479 h 1382479"/>
              <a:gd name="connsiteX7" fmla="*/ 0 w 990600"/>
              <a:gd name="connsiteY7" fmla="*/ 887179 h 1382479"/>
              <a:gd name="connsiteX0-1" fmla="*/ 0 w 1104900"/>
              <a:gd name="connsiteY0-2" fmla="*/ 991954 h 1487254"/>
              <a:gd name="connsiteX1-3" fmla="*/ 247650 w 1104900"/>
              <a:gd name="connsiteY1-4" fmla="*/ 991954 h 1487254"/>
              <a:gd name="connsiteX2-5" fmla="*/ 247650 w 1104900"/>
              <a:gd name="connsiteY2-6" fmla="*/ 104775 h 1487254"/>
              <a:gd name="connsiteX3-7" fmla="*/ 1104900 w 1104900"/>
              <a:gd name="connsiteY3-8" fmla="*/ 0 h 1487254"/>
              <a:gd name="connsiteX4-9" fmla="*/ 742950 w 1104900"/>
              <a:gd name="connsiteY4-10" fmla="*/ 991954 h 1487254"/>
              <a:gd name="connsiteX5-11" fmla="*/ 990600 w 1104900"/>
              <a:gd name="connsiteY5-12" fmla="*/ 991954 h 1487254"/>
              <a:gd name="connsiteX6-13" fmla="*/ 495300 w 1104900"/>
              <a:gd name="connsiteY6-14" fmla="*/ 1487254 h 1487254"/>
              <a:gd name="connsiteX7-15" fmla="*/ 0 w 1104900"/>
              <a:gd name="connsiteY7-16" fmla="*/ 991954 h 1487254"/>
              <a:gd name="connsiteX0-17" fmla="*/ 50800 w 1155700"/>
              <a:gd name="connsiteY0-18" fmla="*/ 1014179 h 1509479"/>
              <a:gd name="connsiteX1-19" fmla="*/ 298450 w 1155700"/>
              <a:gd name="connsiteY1-20" fmla="*/ 1014179 h 1509479"/>
              <a:gd name="connsiteX2-21" fmla="*/ 0 w 1155700"/>
              <a:gd name="connsiteY2-22" fmla="*/ 0 h 1509479"/>
              <a:gd name="connsiteX3-23" fmla="*/ 1155700 w 1155700"/>
              <a:gd name="connsiteY3-24" fmla="*/ 22225 h 1509479"/>
              <a:gd name="connsiteX4-25" fmla="*/ 793750 w 1155700"/>
              <a:gd name="connsiteY4-26" fmla="*/ 1014179 h 1509479"/>
              <a:gd name="connsiteX5-27" fmla="*/ 1041400 w 1155700"/>
              <a:gd name="connsiteY5-28" fmla="*/ 1014179 h 1509479"/>
              <a:gd name="connsiteX6-29" fmla="*/ 546100 w 1155700"/>
              <a:gd name="connsiteY6-30" fmla="*/ 1509479 h 1509479"/>
              <a:gd name="connsiteX7-31" fmla="*/ 50800 w 1155700"/>
              <a:gd name="connsiteY7-32" fmla="*/ 1014179 h 1509479"/>
              <a:gd name="connsiteX0-33" fmla="*/ 50800 w 1155700"/>
              <a:gd name="connsiteY0-34" fmla="*/ 1014179 h 1509479"/>
              <a:gd name="connsiteX1-35" fmla="*/ 298450 w 1155700"/>
              <a:gd name="connsiteY1-36" fmla="*/ 1014179 h 1509479"/>
              <a:gd name="connsiteX2-37" fmla="*/ 0 w 1155700"/>
              <a:gd name="connsiteY2-38" fmla="*/ 0 h 1509479"/>
              <a:gd name="connsiteX3-39" fmla="*/ 1155700 w 1155700"/>
              <a:gd name="connsiteY3-40" fmla="*/ 22225 h 1509479"/>
              <a:gd name="connsiteX4-41" fmla="*/ 793750 w 1155700"/>
              <a:gd name="connsiteY4-42" fmla="*/ 1014179 h 1509479"/>
              <a:gd name="connsiteX5-43" fmla="*/ 1041400 w 1155700"/>
              <a:gd name="connsiteY5-44" fmla="*/ 1014179 h 1509479"/>
              <a:gd name="connsiteX6-45" fmla="*/ 546100 w 1155700"/>
              <a:gd name="connsiteY6-46" fmla="*/ 1509479 h 1509479"/>
              <a:gd name="connsiteX7-47" fmla="*/ 50800 w 1155700"/>
              <a:gd name="connsiteY7-48" fmla="*/ 1014179 h 1509479"/>
              <a:gd name="connsiteX0-49" fmla="*/ 50800 w 1155700"/>
              <a:gd name="connsiteY0-50" fmla="*/ 1014179 h 1509479"/>
              <a:gd name="connsiteX1-51" fmla="*/ 298450 w 1155700"/>
              <a:gd name="connsiteY1-52" fmla="*/ 1014179 h 1509479"/>
              <a:gd name="connsiteX2-53" fmla="*/ 0 w 1155700"/>
              <a:gd name="connsiteY2-54" fmla="*/ 0 h 1509479"/>
              <a:gd name="connsiteX3-55" fmla="*/ 1155700 w 1155700"/>
              <a:gd name="connsiteY3-56" fmla="*/ 22225 h 1509479"/>
              <a:gd name="connsiteX4-57" fmla="*/ 793750 w 1155700"/>
              <a:gd name="connsiteY4-58" fmla="*/ 1014179 h 1509479"/>
              <a:gd name="connsiteX5-59" fmla="*/ 1041400 w 1155700"/>
              <a:gd name="connsiteY5-60" fmla="*/ 1014179 h 1509479"/>
              <a:gd name="connsiteX6-61" fmla="*/ 546100 w 1155700"/>
              <a:gd name="connsiteY6-62" fmla="*/ 1509479 h 1509479"/>
              <a:gd name="connsiteX7-63" fmla="*/ 50800 w 1155700"/>
              <a:gd name="connsiteY7-64" fmla="*/ 1014179 h 1509479"/>
              <a:gd name="connsiteX0-65" fmla="*/ 50800 w 1155700"/>
              <a:gd name="connsiteY0-66" fmla="*/ 1014179 h 1509479"/>
              <a:gd name="connsiteX1-67" fmla="*/ 298450 w 1155700"/>
              <a:gd name="connsiteY1-68" fmla="*/ 1014179 h 1509479"/>
              <a:gd name="connsiteX2-69" fmla="*/ 0 w 1155700"/>
              <a:gd name="connsiteY2-70" fmla="*/ 0 h 1509479"/>
              <a:gd name="connsiteX3-71" fmla="*/ 1155700 w 1155700"/>
              <a:gd name="connsiteY3-72" fmla="*/ 22225 h 1509479"/>
              <a:gd name="connsiteX4-73" fmla="*/ 793750 w 1155700"/>
              <a:gd name="connsiteY4-74" fmla="*/ 1014179 h 1509479"/>
              <a:gd name="connsiteX5-75" fmla="*/ 1041400 w 1155700"/>
              <a:gd name="connsiteY5-76" fmla="*/ 1014179 h 1509479"/>
              <a:gd name="connsiteX6-77" fmla="*/ 546100 w 1155700"/>
              <a:gd name="connsiteY6-78" fmla="*/ 1509479 h 1509479"/>
              <a:gd name="connsiteX7-79" fmla="*/ 50800 w 1155700"/>
              <a:gd name="connsiteY7-80" fmla="*/ 1014179 h 1509479"/>
              <a:gd name="connsiteX0-81" fmla="*/ 50800 w 1155700"/>
              <a:gd name="connsiteY0-82" fmla="*/ 1014179 h 1509479"/>
              <a:gd name="connsiteX1-83" fmla="*/ 298450 w 1155700"/>
              <a:gd name="connsiteY1-84" fmla="*/ 1014179 h 1509479"/>
              <a:gd name="connsiteX2-85" fmla="*/ 0 w 1155700"/>
              <a:gd name="connsiteY2-86" fmla="*/ 0 h 1509479"/>
              <a:gd name="connsiteX3-87" fmla="*/ 1155700 w 1155700"/>
              <a:gd name="connsiteY3-88" fmla="*/ 22225 h 1509479"/>
              <a:gd name="connsiteX4-89" fmla="*/ 793750 w 1155700"/>
              <a:gd name="connsiteY4-90" fmla="*/ 1014179 h 1509479"/>
              <a:gd name="connsiteX5-91" fmla="*/ 1041400 w 1155700"/>
              <a:gd name="connsiteY5-92" fmla="*/ 1014179 h 1509479"/>
              <a:gd name="connsiteX6-93" fmla="*/ 546100 w 1155700"/>
              <a:gd name="connsiteY6-94" fmla="*/ 1509479 h 1509479"/>
              <a:gd name="connsiteX7-95" fmla="*/ 50800 w 1155700"/>
              <a:gd name="connsiteY7-96" fmla="*/ 1014179 h 1509479"/>
              <a:gd name="connsiteX0-97" fmla="*/ 50800 w 1155700"/>
              <a:gd name="connsiteY0-98" fmla="*/ 1014179 h 1509479"/>
              <a:gd name="connsiteX1-99" fmla="*/ 298450 w 1155700"/>
              <a:gd name="connsiteY1-100" fmla="*/ 1014179 h 1509479"/>
              <a:gd name="connsiteX2-101" fmla="*/ 0 w 1155700"/>
              <a:gd name="connsiteY2-102" fmla="*/ 0 h 1509479"/>
              <a:gd name="connsiteX3-103" fmla="*/ 1155700 w 1155700"/>
              <a:gd name="connsiteY3-104" fmla="*/ 22225 h 1509479"/>
              <a:gd name="connsiteX4-105" fmla="*/ 793750 w 1155700"/>
              <a:gd name="connsiteY4-106" fmla="*/ 1014179 h 1509479"/>
              <a:gd name="connsiteX5-107" fmla="*/ 1041400 w 1155700"/>
              <a:gd name="connsiteY5-108" fmla="*/ 1014179 h 1509479"/>
              <a:gd name="connsiteX6-109" fmla="*/ 546100 w 1155700"/>
              <a:gd name="connsiteY6-110" fmla="*/ 1509479 h 1509479"/>
              <a:gd name="connsiteX7-111" fmla="*/ 50800 w 1155700"/>
              <a:gd name="connsiteY7-112" fmla="*/ 1014179 h 1509479"/>
              <a:gd name="connsiteX0-113" fmla="*/ 47808 w 1152708"/>
              <a:gd name="connsiteY0-114" fmla="*/ 1002210 h 1497510"/>
              <a:gd name="connsiteX1-115" fmla="*/ 295458 w 1152708"/>
              <a:gd name="connsiteY1-116" fmla="*/ 1002210 h 1497510"/>
              <a:gd name="connsiteX2-117" fmla="*/ 0 w 1152708"/>
              <a:gd name="connsiteY2-118" fmla="*/ 0 h 1497510"/>
              <a:gd name="connsiteX3-119" fmla="*/ 1152708 w 1152708"/>
              <a:gd name="connsiteY3-120" fmla="*/ 10256 h 1497510"/>
              <a:gd name="connsiteX4-121" fmla="*/ 790758 w 1152708"/>
              <a:gd name="connsiteY4-122" fmla="*/ 1002210 h 1497510"/>
              <a:gd name="connsiteX5-123" fmla="*/ 1038408 w 1152708"/>
              <a:gd name="connsiteY5-124" fmla="*/ 1002210 h 1497510"/>
              <a:gd name="connsiteX6-125" fmla="*/ 543108 w 1152708"/>
              <a:gd name="connsiteY6-126" fmla="*/ 1497510 h 1497510"/>
              <a:gd name="connsiteX7-127" fmla="*/ 47808 w 1152708"/>
              <a:gd name="connsiteY7-128" fmla="*/ 1002210 h 1497510"/>
              <a:gd name="connsiteX0-129" fmla="*/ 47808 w 1149716"/>
              <a:gd name="connsiteY0-130" fmla="*/ 1006915 h 1502215"/>
              <a:gd name="connsiteX1-131" fmla="*/ 295458 w 1149716"/>
              <a:gd name="connsiteY1-132" fmla="*/ 1006915 h 1502215"/>
              <a:gd name="connsiteX2-133" fmla="*/ 0 w 1149716"/>
              <a:gd name="connsiteY2-134" fmla="*/ 4705 h 1502215"/>
              <a:gd name="connsiteX3-135" fmla="*/ 1149716 w 1149716"/>
              <a:gd name="connsiteY3-136" fmla="*/ 0 h 1502215"/>
              <a:gd name="connsiteX4-137" fmla="*/ 790758 w 1149716"/>
              <a:gd name="connsiteY4-138" fmla="*/ 1006915 h 1502215"/>
              <a:gd name="connsiteX5-139" fmla="*/ 1038408 w 1149716"/>
              <a:gd name="connsiteY5-140" fmla="*/ 1006915 h 1502215"/>
              <a:gd name="connsiteX6-141" fmla="*/ 543108 w 1149716"/>
              <a:gd name="connsiteY6-142" fmla="*/ 1502215 h 1502215"/>
              <a:gd name="connsiteX7-143" fmla="*/ 47808 w 1149716"/>
              <a:gd name="connsiteY7-144" fmla="*/ 1006915 h 1502215"/>
              <a:gd name="connsiteX0-145" fmla="*/ 47808 w 1149716"/>
              <a:gd name="connsiteY0-146" fmla="*/ 1002635 h 1497935"/>
              <a:gd name="connsiteX1-147" fmla="*/ 295458 w 1149716"/>
              <a:gd name="connsiteY1-148" fmla="*/ 1002635 h 1497935"/>
              <a:gd name="connsiteX2-149" fmla="*/ 0 w 1149716"/>
              <a:gd name="connsiteY2-150" fmla="*/ 425 h 1497935"/>
              <a:gd name="connsiteX3-151" fmla="*/ 1149716 w 1149716"/>
              <a:gd name="connsiteY3-152" fmla="*/ 0 h 1497935"/>
              <a:gd name="connsiteX4-153" fmla="*/ 790758 w 1149716"/>
              <a:gd name="connsiteY4-154" fmla="*/ 1002635 h 1497935"/>
              <a:gd name="connsiteX5-155" fmla="*/ 1038408 w 1149716"/>
              <a:gd name="connsiteY5-156" fmla="*/ 1002635 h 1497935"/>
              <a:gd name="connsiteX6-157" fmla="*/ 543108 w 1149716"/>
              <a:gd name="connsiteY6-158" fmla="*/ 1497935 h 1497935"/>
              <a:gd name="connsiteX7-159" fmla="*/ 47808 w 1149716"/>
              <a:gd name="connsiteY7-160" fmla="*/ 1002635 h 1497935"/>
              <a:gd name="connsiteX0-161" fmla="*/ 83121 w 1185029"/>
              <a:gd name="connsiteY0-162" fmla="*/ 1005420 h 1500720"/>
              <a:gd name="connsiteX1-163" fmla="*/ 330771 w 1185029"/>
              <a:gd name="connsiteY1-164" fmla="*/ 1005420 h 1500720"/>
              <a:gd name="connsiteX2-165" fmla="*/ 0 w 1185029"/>
              <a:gd name="connsiteY2-166" fmla="*/ 0 h 1500720"/>
              <a:gd name="connsiteX3-167" fmla="*/ 1185029 w 1185029"/>
              <a:gd name="connsiteY3-168" fmla="*/ 2785 h 1500720"/>
              <a:gd name="connsiteX4-169" fmla="*/ 826071 w 1185029"/>
              <a:gd name="connsiteY4-170" fmla="*/ 1005420 h 1500720"/>
              <a:gd name="connsiteX5-171" fmla="*/ 1073721 w 1185029"/>
              <a:gd name="connsiteY5-172" fmla="*/ 1005420 h 1500720"/>
              <a:gd name="connsiteX6-173" fmla="*/ 578421 w 1185029"/>
              <a:gd name="connsiteY6-174" fmla="*/ 1500720 h 1500720"/>
              <a:gd name="connsiteX7-175" fmla="*/ 83121 w 1185029"/>
              <a:gd name="connsiteY7-176" fmla="*/ 1005420 h 150072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1185029" h="1500720">
                <a:moveTo>
                  <a:pt x="83121" y="1005420"/>
                </a:moveTo>
                <a:lnTo>
                  <a:pt x="330771" y="1005420"/>
                </a:lnTo>
                <a:cubicBezTo>
                  <a:pt x="297963" y="632435"/>
                  <a:pt x="156633" y="290435"/>
                  <a:pt x="0" y="0"/>
                </a:cubicBezTo>
                <a:lnTo>
                  <a:pt x="1185029" y="2785"/>
                </a:lnTo>
                <a:cubicBezTo>
                  <a:pt x="991354" y="304861"/>
                  <a:pt x="867346" y="630319"/>
                  <a:pt x="826071" y="1005420"/>
                </a:cubicBezTo>
                <a:lnTo>
                  <a:pt x="1073721" y="1005420"/>
                </a:lnTo>
                <a:lnTo>
                  <a:pt x="578421" y="1500720"/>
                </a:lnTo>
                <a:lnTo>
                  <a:pt x="83121" y="1005420"/>
                </a:lnTo>
                <a:close/>
              </a:path>
            </a:pathLst>
          </a:custGeom>
          <a:gradFill>
            <a:gsLst>
              <a:gs pos="0">
                <a:srgbClr val="00684D">
                  <a:alpha val="0"/>
                </a:srgbClr>
              </a:gs>
              <a:gs pos="60000">
                <a:srgbClr val="00684D">
                  <a:alpha val="75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28" name="组合 27"/>
          <p:cNvGrpSpPr/>
          <p:nvPr/>
        </p:nvGrpSpPr>
        <p:grpSpPr>
          <a:xfrm>
            <a:off x="869955" y="3311695"/>
            <a:ext cx="1047990" cy="1415969"/>
            <a:chOff x="1404669" y="3438158"/>
            <a:chExt cx="1353963" cy="1829378"/>
          </a:xfrm>
        </p:grpSpPr>
        <p:sp>
          <p:nvSpPr>
            <p:cNvPr id="41" name="矩形: 圆角 40"/>
            <p:cNvSpPr/>
            <p:nvPr/>
          </p:nvSpPr>
          <p:spPr>
            <a:xfrm>
              <a:off x="1404669" y="3438158"/>
              <a:ext cx="1353963" cy="1829378"/>
            </a:xfrm>
            <a:prstGeom prst="roundRect">
              <a:avLst>
                <a:gd name="adj" fmla="val 5233"/>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0" name="图片 39" descr="E:\PPT\应用案例\4653\4653-2-已确认.jpg"/>
            <p:cNvPicPr>
              <a:picLocks noChangeAspect="1" noChangeArrowheads="1"/>
            </p:cNvPicPr>
            <p:nvPr/>
          </p:nvPicPr>
          <p:blipFill>
            <a:blip r:embed="rId5" cstate="print"/>
            <a:srcRect l="4264" r="7238" b="260"/>
            <a:stretch>
              <a:fillRect/>
            </a:stretch>
          </p:blipFill>
          <p:spPr bwMode="auto">
            <a:xfrm>
              <a:off x="1471096" y="3498835"/>
              <a:ext cx="1221108" cy="1708024"/>
            </a:xfrm>
            <a:custGeom>
              <a:avLst/>
              <a:gdLst>
                <a:gd name="connsiteX0" fmla="*/ 16776 w 1221108"/>
                <a:gd name="connsiteY0" fmla="*/ 0 h 1708024"/>
                <a:gd name="connsiteX1" fmla="*/ 1204332 w 1221108"/>
                <a:gd name="connsiteY1" fmla="*/ 0 h 1708024"/>
                <a:gd name="connsiteX2" fmla="*/ 1215976 w 1221108"/>
                <a:gd name="connsiteY2" fmla="*/ 17270 h 1708024"/>
                <a:gd name="connsiteX3" fmla="*/ 1221108 w 1221108"/>
                <a:gd name="connsiteY3" fmla="*/ 42690 h 1708024"/>
                <a:gd name="connsiteX4" fmla="*/ 1221108 w 1221108"/>
                <a:gd name="connsiteY4" fmla="*/ 1642719 h 1708024"/>
                <a:gd name="connsiteX5" fmla="*/ 1155803 w 1221108"/>
                <a:gd name="connsiteY5" fmla="*/ 1708024 h 1708024"/>
                <a:gd name="connsiteX6" fmla="*/ 65305 w 1221108"/>
                <a:gd name="connsiteY6" fmla="*/ 1708024 h 1708024"/>
                <a:gd name="connsiteX7" fmla="*/ 0 w 1221108"/>
                <a:gd name="connsiteY7" fmla="*/ 1642719 h 1708024"/>
                <a:gd name="connsiteX8" fmla="*/ 0 w 1221108"/>
                <a:gd name="connsiteY8" fmla="*/ 42690 h 1708024"/>
                <a:gd name="connsiteX9" fmla="*/ 5132 w 1221108"/>
                <a:gd name="connsiteY9" fmla="*/ 17270 h 1708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1108" h="1708024">
                  <a:moveTo>
                    <a:pt x="16776" y="0"/>
                  </a:moveTo>
                  <a:lnTo>
                    <a:pt x="1204332" y="0"/>
                  </a:lnTo>
                  <a:lnTo>
                    <a:pt x="1215976" y="17270"/>
                  </a:lnTo>
                  <a:cubicBezTo>
                    <a:pt x="1219281" y="25083"/>
                    <a:pt x="1221108" y="33673"/>
                    <a:pt x="1221108" y="42690"/>
                  </a:cubicBezTo>
                  <a:lnTo>
                    <a:pt x="1221108" y="1642719"/>
                  </a:lnTo>
                  <a:cubicBezTo>
                    <a:pt x="1221108" y="1678786"/>
                    <a:pt x="1191870" y="1708024"/>
                    <a:pt x="1155803" y="1708024"/>
                  </a:cubicBezTo>
                  <a:lnTo>
                    <a:pt x="65305" y="1708024"/>
                  </a:lnTo>
                  <a:cubicBezTo>
                    <a:pt x="29238" y="1708024"/>
                    <a:pt x="0" y="1678786"/>
                    <a:pt x="0" y="1642719"/>
                  </a:cubicBezTo>
                  <a:lnTo>
                    <a:pt x="0" y="42690"/>
                  </a:lnTo>
                  <a:cubicBezTo>
                    <a:pt x="0" y="33673"/>
                    <a:pt x="1828" y="25083"/>
                    <a:pt x="5132" y="17270"/>
                  </a:cubicBezTo>
                  <a:close/>
                </a:path>
              </a:pathLst>
            </a:custGeom>
            <a:noFill/>
          </p:spPr>
        </p:pic>
      </p:grpSp>
      <p:sp>
        <p:nvSpPr>
          <p:cNvPr id="43" name="箭头: 下 1"/>
          <p:cNvSpPr/>
          <p:nvPr/>
        </p:nvSpPr>
        <p:spPr>
          <a:xfrm rot="5400000">
            <a:off x="4173036" y="4368232"/>
            <a:ext cx="473474" cy="792785"/>
          </a:xfrm>
          <a:custGeom>
            <a:avLst/>
            <a:gdLst>
              <a:gd name="connsiteX0" fmla="*/ 0 w 990600"/>
              <a:gd name="connsiteY0" fmla="*/ 887179 h 1382479"/>
              <a:gd name="connsiteX1" fmla="*/ 247650 w 990600"/>
              <a:gd name="connsiteY1" fmla="*/ 887179 h 1382479"/>
              <a:gd name="connsiteX2" fmla="*/ 247650 w 990600"/>
              <a:gd name="connsiteY2" fmla="*/ 0 h 1382479"/>
              <a:gd name="connsiteX3" fmla="*/ 742950 w 990600"/>
              <a:gd name="connsiteY3" fmla="*/ 0 h 1382479"/>
              <a:gd name="connsiteX4" fmla="*/ 742950 w 990600"/>
              <a:gd name="connsiteY4" fmla="*/ 887179 h 1382479"/>
              <a:gd name="connsiteX5" fmla="*/ 990600 w 990600"/>
              <a:gd name="connsiteY5" fmla="*/ 887179 h 1382479"/>
              <a:gd name="connsiteX6" fmla="*/ 495300 w 990600"/>
              <a:gd name="connsiteY6" fmla="*/ 1382479 h 1382479"/>
              <a:gd name="connsiteX7" fmla="*/ 0 w 990600"/>
              <a:gd name="connsiteY7" fmla="*/ 887179 h 1382479"/>
              <a:gd name="connsiteX0-1" fmla="*/ 0 w 1104900"/>
              <a:gd name="connsiteY0-2" fmla="*/ 991954 h 1487254"/>
              <a:gd name="connsiteX1-3" fmla="*/ 247650 w 1104900"/>
              <a:gd name="connsiteY1-4" fmla="*/ 991954 h 1487254"/>
              <a:gd name="connsiteX2-5" fmla="*/ 247650 w 1104900"/>
              <a:gd name="connsiteY2-6" fmla="*/ 104775 h 1487254"/>
              <a:gd name="connsiteX3-7" fmla="*/ 1104900 w 1104900"/>
              <a:gd name="connsiteY3-8" fmla="*/ 0 h 1487254"/>
              <a:gd name="connsiteX4-9" fmla="*/ 742950 w 1104900"/>
              <a:gd name="connsiteY4-10" fmla="*/ 991954 h 1487254"/>
              <a:gd name="connsiteX5-11" fmla="*/ 990600 w 1104900"/>
              <a:gd name="connsiteY5-12" fmla="*/ 991954 h 1487254"/>
              <a:gd name="connsiteX6-13" fmla="*/ 495300 w 1104900"/>
              <a:gd name="connsiteY6-14" fmla="*/ 1487254 h 1487254"/>
              <a:gd name="connsiteX7-15" fmla="*/ 0 w 1104900"/>
              <a:gd name="connsiteY7-16" fmla="*/ 991954 h 1487254"/>
              <a:gd name="connsiteX0-17" fmla="*/ 50800 w 1155700"/>
              <a:gd name="connsiteY0-18" fmla="*/ 1014179 h 1509479"/>
              <a:gd name="connsiteX1-19" fmla="*/ 298450 w 1155700"/>
              <a:gd name="connsiteY1-20" fmla="*/ 1014179 h 1509479"/>
              <a:gd name="connsiteX2-21" fmla="*/ 0 w 1155700"/>
              <a:gd name="connsiteY2-22" fmla="*/ 0 h 1509479"/>
              <a:gd name="connsiteX3-23" fmla="*/ 1155700 w 1155700"/>
              <a:gd name="connsiteY3-24" fmla="*/ 22225 h 1509479"/>
              <a:gd name="connsiteX4-25" fmla="*/ 793750 w 1155700"/>
              <a:gd name="connsiteY4-26" fmla="*/ 1014179 h 1509479"/>
              <a:gd name="connsiteX5-27" fmla="*/ 1041400 w 1155700"/>
              <a:gd name="connsiteY5-28" fmla="*/ 1014179 h 1509479"/>
              <a:gd name="connsiteX6-29" fmla="*/ 546100 w 1155700"/>
              <a:gd name="connsiteY6-30" fmla="*/ 1509479 h 1509479"/>
              <a:gd name="connsiteX7-31" fmla="*/ 50800 w 1155700"/>
              <a:gd name="connsiteY7-32" fmla="*/ 1014179 h 1509479"/>
              <a:gd name="connsiteX0-33" fmla="*/ 50800 w 1155700"/>
              <a:gd name="connsiteY0-34" fmla="*/ 1014179 h 1509479"/>
              <a:gd name="connsiteX1-35" fmla="*/ 298450 w 1155700"/>
              <a:gd name="connsiteY1-36" fmla="*/ 1014179 h 1509479"/>
              <a:gd name="connsiteX2-37" fmla="*/ 0 w 1155700"/>
              <a:gd name="connsiteY2-38" fmla="*/ 0 h 1509479"/>
              <a:gd name="connsiteX3-39" fmla="*/ 1155700 w 1155700"/>
              <a:gd name="connsiteY3-40" fmla="*/ 22225 h 1509479"/>
              <a:gd name="connsiteX4-41" fmla="*/ 793750 w 1155700"/>
              <a:gd name="connsiteY4-42" fmla="*/ 1014179 h 1509479"/>
              <a:gd name="connsiteX5-43" fmla="*/ 1041400 w 1155700"/>
              <a:gd name="connsiteY5-44" fmla="*/ 1014179 h 1509479"/>
              <a:gd name="connsiteX6-45" fmla="*/ 546100 w 1155700"/>
              <a:gd name="connsiteY6-46" fmla="*/ 1509479 h 1509479"/>
              <a:gd name="connsiteX7-47" fmla="*/ 50800 w 1155700"/>
              <a:gd name="connsiteY7-48" fmla="*/ 1014179 h 1509479"/>
              <a:gd name="connsiteX0-49" fmla="*/ 50800 w 1155700"/>
              <a:gd name="connsiteY0-50" fmla="*/ 1014179 h 1509479"/>
              <a:gd name="connsiteX1-51" fmla="*/ 298450 w 1155700"/>
              <a:gd name="connsiteY1-52" fmla="*/ 1014179 h 1509479"/>
              <a:gd name="connsiteX2-53" fmla="*/ 0 w 1155700"/>
              <a:gd name="connsiteY2-54" fmla="*/ 0 h 1509479"/>
              <a:gd name="connsiteX3-55" fmla="*/ 1155700 w 1155700"/>
              <a:gd name="connsiteY3-56" fmla="*/ 22225 h 1509479"/>
              <a:gd name="connsiteX4-57" fmla="*/ 793750 w 1155700"/>
              <a:gd name="connsiteY4-58" fmla="*/ 1014179 h 1509479"/>
              <a:gd name="connsiteX5-59" fmla="*/ 1041400 w 1155700"/>
              <a:gd name="connsiteY5-60" fmla="*/ 1014179 h 1509479"/>
              <a:gd name="connsiteX6-61" fmla="*/ 546100 w 1155700"/>
              <a:gd name="connsiteY6-62" fmla="*/ 1509479 h 1509479"/>
              <a:gd name="connsiteX7-63" fmla="*/ 50800 w 1155700"/>
              <a:gd name="connsiteY7-64" fmla="*/ 1014179 h 1509479"/>
              <a:gd name="connsiteX0-65" fmla="*/ 50800 w 1155700"/>
              <a:gd name="connsiteY0-66" fmla="*/ 1014179 h 1509479"/>
              <a:gd name="connsiteX1-67" fmla="*/ 298450 w 1155700"/>
              <a:gd name="connsiteY1-68" fmla="*/ 1014179 h 1509479"/>
              <a:gd name="connsiteX2-69" fmla="*/ 0 w 1155700"/>
              <a:gd name="connsiteY2-70" fmla="*/ 0 h 1509479"/>
              <a:gd name="connsiteX3-71" fmla="*/ 1155700 w 1155700"/>
              <a:gd name="connsiteY3-72" fmla="*/ 22225 h 1509479"/>
              <a:gd name="connsiteX4-73" fmla="*/ 793750 w 1155700"/>
              <a:gd name="connsiteY4-74" fmla="*/ 1014179 h 1509479"/>
              <a:gd name="connsiteX5-75" fmla="*/ 1041400 w 1155700"/>
              <a:gd name="connsiteY5-76" fmla="*/ 1014179 h 1509479"/>
              <a:gd name="connsiteX6-77" fmla="*/ 546100 w 1155700"/>
              <a:gd name="connsiteY6-78" fmla="*/ 1509479 h 1509479"/>
              <a:gd name="connsiteX7-79" fmla="*/ 50800 w 1155700"/>
              <a:gd name="connsiteY7-80" fmla="*/ 1014179 h 1509479"/>
              <a:gd name="connsiteX0-81" fmla="*/ 50800 w 1155700"/>
              <a:gd name="connsiteY0-82" fmla="*/ 1014179 h 1509479"/>
              <a:gd name="connsiteX1-83" fmla="*/ 298450 w 1155700"/>
              <a:gd name="connsiteY1-84" fmla="*/ 1014179 h 1509479"/>
              <a:gd name="connsiteX2-85" fmla="*/ 0 w 1155700"/>
              <a:gd name="connsiteY2-86" fmla="*/ 0 h 1509479"/>
              <a:gd name="connsiteX3-87" fmla="*/ 1155700 w 1155700"/>
              <a:gd name="connsiteY3-88" fmla="*/ 22225 h 1509479"/>
              <a:gd name="connsiteX4-89" fmla="*/ 793750 w 1155700"/>
              <a:gd name="connsiteY4-90" fmla="*/ 1014179 h 1509479"/>
              <a:gd name="connsiteX5-91" fmla="*/ 1041400 w 1155700"/>
              <a:gd name="connsiteY5-92" fmla="*/ 1014179 h 1509479"/>
              <a:gd name="connsiteX6-93" fmla="*/ 546100 w 1155700"/>
              <a:gd name="connsiteY6-94" fmla="*/ 1509479 h 1509479"/>
              <a:gd name="connsiteX7-95" fmla="*/ 50800 w 1155700"/>
              <a:gd name="connsiteY7-96" fmla="*/ 1014179 h 1509479"/>
              <a:gd name="connsiteX0-97" fmla="*/ 50800 w 1155700"/>
              <a:gd name="connsiteY0-98" fmla="*/ 1014179 h 1509479"/>
              <a:gd name="connsiteX1-99" fmla="*/ 298450 w 1155700"/>
              <a:gd name="connsiteY1-100" fmla="*/ 1014179 h 1509479"/>
              <a:gd name="connsiteX2-101" fmla="*/ 0 w 1155700"/>
              <a:gd name="connsiteY2-102" fmla="*/ 0 h 1509479"/>
              <a:gd name="connsiteX3-103" fmla="*/ 1155700 w 1155700"/>
              <a:gd name="connsiteY3-104" fmla="*/ 22225 h 1509479"/>
              <a:gd name="connsiteX4-105" fmla="*/ 793750 w 1155700"/>
              <a:gd name="connsiteY4-106" fmla="*/ 1014179 h 1509479"/>
              <a:gd name="connsiteX5-107" fmla="*/ 1041400 w 1155700"/>
              <a:gd name="connsiteY5-108" fmla="*/ 1014179 h 1509479"/>
              <a:gd name="connsiteX6-109" fmla="*/ 546100 w 1155700"/>
              <a:gd name="connsiteY6-110" fmla="*/ 1509479 h 1509479"/>
              <a:gd name="connsiteX7-111" fmla="*/ 50800 w 1155700"/>
              <a:gd name="connsiteY7-112" fmla="*/ 1014179 h 1509479"/>
              <a:gd name="connsiteX0-113" fmla="*/ 47808 w 1152708"/>
              <a:gd name="connsiteY0-114" fmla="*/ 1002210 h 1497510"/>
              <a:gd name="connsiteX1-115" fmla="*/ 295458 w 1152708"/>
              <a:gd name="connsiteY1-116" fmla="*/ 1002210 h 1497510"/>
              <a:gd name="connsiteX2-117" fmla="*/ 0 w 1152708"/>
              <a:gd name="connsiteY2-118" fmla="*/ 0 h 1497510"/>
              <a:gd name="connsiteX3-119" fmla="*/ 1152708 w 1152708"/>
              <a:gd name="connsiteY3-120" fmla="*/ 10256 h 1497510"/>
              <a:gd name="connsiteX4-121" fmla="*/ 790758 w 1152708"/>
              <a:gd name="connsiteY4-122" fmla="*/ 1002210 h 1497510"/>
              <a:gd name="connsiteX5-123" fmla="*/ 1038408 w 1152708"/>
              <a:gd name="connsiteY5-124" fmla="*/ 1002210 h 1497510"/>
              <a:gd name="connsiteX6-125" fmla="*/ 543108 w 1152708"/>
              <a:gd name="connsiteY6-126" fmla="*/ 1497510 h 1497510"/>
              <a:gd name="connsiteX7-127" fmla="*/ 47808 w 1152708"/>
              <a:gd name="connsiteY7-128" fmla="*/ 1002210 h 1497510"/>
              <a:gd name="connsiteX0-129" fmla="*/ 47808 w 1149716"/>
              <a:gd name="connsiteY0-130" fmla="*/ 1006915 h 1502215"/>
              <a:gd name="connsiteX1-131" fmla="*/ 295458 w 1149716"/>
              <a:gd name="connsiteY1-132" fmla="*/ 1006915 h 1502215"/>
              <a:gd name="connsiteX2-133" fmla="*/ 0 w 1149716"/>
              <a:gd name="connsiteY2-134" fmla="*/ 4705 h 1502215"/>
              <a:gd name="connsiteX3-135" fmla="*/ 1149716 w 1149716"/>
              <a:gd name="connsiteY3-136" fmla="*/ 0 h 1502215"/>
              <a:gd name="connsiteX4-137" fmla="*/ 790758 w 1149716"/>
              <a:gd name="connsiteY4-138" fmla="*/ 1006915 h 1502215"/>
              <a:gd name="connsiteX5-139" fmla="*/ 1038408 w 1149716"/>
              <a:gd name="connsiteY5-140" fmla="*/ 1006915 h 1502215"/>
              <a:gd name="connsiteX6-141" fmla="*/ 543108 w 1149716"/>
              <a:gd name="connsiteY6-142" fmla="*/ 1502215 h 1502215"/>
              <a:gd name="connsiteX7-143" fmla="*/ 47808 w 1149716"/>
              <a:gd name="connsiteY7-144" fmla="*/ 1006915 h 1502215"/>
              <a:gd name="connsiteX0-145" fmla="*/ 47808 w 1149716"/>
              <a:gd name="connsiteY0-146" fmla="*/ 1002635 h 1497935"/>
              <a:gd name="connsiteX1-147" fmla="*/ 295458 w 1149716"/>
              <a:gd name="connsiteY1-148" fmla="*/ 1002635 h 1497935"/>
              <a:gd name="connsiteX2-149" fmla="*/ 0 w 1149716"/>
              <a:gd name="connsiteY2-150" fmla="*/ 425 h 1497935"/>
              <a:gd name="connsiteX3-151" fmla="*/ 1149716 w 1149716"/>
              <a:gd name="connsiteY3-152" fmla="*/ 0 h 1497935"/>
              <a:gd name="connsiteX4-153" fmla="*/ 790758 w 1149716"/>
              <a:gd name="connsiteY4-154" fmla="*/ 1002635 h 1497935"/>
              <a:gd name="connsiteX5-155" fmla="*/ 1038408 w 1149716"/>
              <a:gd name="connsiteY5-156" fmla="*/ 1002635 h 1497935"/>
              <a:gd name="connsiteX6-157" fmla="*/ 543108 w 1149716"/>
              <a:gd name="connsiteY6-158" fmla="*/ 1497935 h 1497935"/>
              <a:gd name="connsiteX7-159" fmla="*/ 47808 w 1149716"/>
              <a:gd name="connsiteY7-160" fmla="*/ 1002635 h 1497935"/>
              <a:gd name="connsiteX0-161" fmla="*/ 83121 w 1185029"/>
              <a:gd name="connsiteY0-162" fmla="*/ 1005420 h 1500720"/>
              <a:gd name="connsiteX1-163" fmla="*/ 330771 w 1185029"/>
              <a:gd name="connsiteY1-164" fmla="*/ 1005420 h 1500720"/>
              <a:gd name="connsiteX2-165" fmla="*/ 0 w 1185029"/>
              <a:gd name="connsiteY2-166" fmla="*/ 0 h 1500720"/>
              <a:gd name="connsiteX3-167" fmla="*/ 1185029 w 1185029"/>
              <a:gd name="connsiteY3-168" fmla="*/ 2785 h 1500720"/>
              <a:gd name="connsiteX4-169" fmla="*/ 826071 w 1185029"/>
              <a:gd name="connsiteY4-170" fmla="*/ 1005420 h 1500720"/>
              <a:gd name="connsiteX5-171" fmla="*/ 1073721 w 1185029"/>
              <a:gd name="connsiteY5-172" fmla="*/ 1005420 h 1500720"/>
              <a:gd name="connsiteX6-173" fmla="*/ 578421 w 1185029"/>
              <a:gd name="connsiteY6-174" fmla="*/ 1500720 h 1500720"/>
              <a:gd name="connsiteX7-175" fmla="*/ 83121 w 1185029"/>
              <a:gd name="connsiteY7-176" fmla="*/ 1005420 h 150072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1185029" h="1500720">
                <a:moveTo>
                  <a:pt x="83121" y="1005420"/>
                </a:moveTo>
                <a:lnTo>
                  <a:pt x="330771" y="1005420"/>
                </a:lnTo>
                <a:cubicBezTo>
                  <a:pt x="297963" y="632435"/>
                  <a:pt x="156633" y="290435"/>
                  <a:pt x="0" y="0"/>
                </a:cubicBezTo>
                <a:lnTo>
                  <a:pt x="1185029" y="2785"/>
                </a:lnTo>
                <a:cubicBezTo>
                  <a:pt x="991354" y="304861"/>
                  <a:pt x="867346" y="630319"/>
                  <a:pt x="826071" y="1005420"/>
                </a:cubicBezTo>
                <a:lnTo>
                  <a:pt x="1073721" y="1005420"/>
                </a:lnTo>
                <a:lnTo>
                  <a:pt x="578421" y="1500720"/>
                </a:lnTo>
                <a:lnTo>
                  <a:pt x="83121" y="1005420"/>
                </a:lnTo>
                <a:close/>
              </a:path>
            </a:pathLst>
          </a:custGeom>
          <a:gradFill>
            <a:gsLst>
              <a:gs pos="25000">
                <a:schemeClr val="bg1">
                  <a:alpha val="0"/>
                  <a:lumMod val="0"/>
                </a:schemeClr>
              </a:gs>
              <a:gs pos="83000">
                <a:schemeClr val="bg1">
                  <a:lumMod val="65000"/>
                  <a:alpha val="2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45" name="组合 44"/>
          <p:cNvGrpSpPr/>
          <p:nvPr/>
        </p:nvGrpSpPr>
        <p:grpSpPr>
          <a:xfrm>
            <a:off x="867489" y="4893045"/>
            <a:ext cx="1047990" cy="1154677"/>
            <a:chOff x="3872647" y="4771349"/>
            <a:chExt cx="1353963" cy="1491799"/>
          </a:xfrm>
          <a:effectLst>
            <a:outerShdw blurRad="50800" dist="38100" dir="2700000" algn="tl" rotWithShape="0">
              <a:prstClr val="black">
                <a:alpha val="20000"/>
              </a:prstClr>
            </a:outerShdw>
          </a:effectLst>
        </p:grpSpPr>
        <p:sp>
          <p:nvSpPr>
            <p:cNvPr id="44" name="矩形: 圆角 43"/>
            <p:cNvSpPr/>
            <p:nvPr/>
          </p:nvSpPr>
          <p:spPr>
            <a:xfrm>
              <a:off x="3872647" y="4771349"/>
              <a:ext cx="1353963" cy="1491799"/>
            </a:xfrm>
            <a:prstGeom prst="roundRect">
              <a:avLst>
                <a:gd name="adj" fmla="val 5233"/>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Picture 3" descr="E:\PPT\应用案例\4653\4653-1-已确认.jpg"/>
            <p:cNvPicPr>
              <a:picLocks noChangeAspect="1" noChangeArrowheads="1"/>
            </p:cNvPicPr>
            <p:nvPr/>
          </p:nvPicPr>
          <p:blipFill>
            <a:blip r:embed="rId6" cstate="print"/>
            <a:srcRect l="5000"/>
            <a:stretch>
              <a:fillRect/>
            </a:stretch>
          </p:blipFill>
          <p:spPr bwMode="auto">
            <a:xfrm>
              <a:off x="3941748" y="4839861"/>
              <a:ext cx="1219417" cy="1347411"/>
            </a:xfrm>
            <a:prstGeom prst="rect">
              <a:avLst/>
            </a:prstGeom>
            <a:noFill/>
          </p:spPr>
        </p:pic>
      </p:grpSp>
      <p:grpSp>
        <p:nvGrpSpPr>
          <p:cNvPr id="37" name="组合 36"/>
          <p:cNvGrpSpPr/>
          <p:nvPr/>
        </p:nvGrpSpPr>
        <p:grpSpPr>
          <a:xfrm>
            <a:off x="2211275" y="3308212"/>
            <a:ext cx="1047991" cy="760336"/>
            <a:chOff x="7530469" y="4967853"/>
            <a:chExt cx="1327596" cy="963195"/>
          </a:xfrm>
        </p:grpSpPr>
        <p:sp>
          <p:nvSpPr>
            <p:cNvPr id="48" name="矩形: 圆角 47"/>
            <p:cNvSpPr/>
            <p:nvPr/>
          </p:nvSpPr>
          <p:spPr>
            <a:xfrm>
              <a:off x="7530469" y="4967853"/>
              <a:ext cx="1327596" cy="963195"/>
            </a:xfrm>
            <a:prstGeom prst="roundRect">
              <a:avLst>
                <a:gd name="adj" fmla="val 5233"/>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9" name="Picture 2" descr="E:\PPT\应用案例\2186\2186-已确认.jpg"/>
            <p:cNvPicPr>
              <a:picLocks noChangeAspect="1" noChangeArrowheads="1"/>
            </p:cNvPicPr>
            <p:nvPr/>
          </p:nvPicPr>
          <p:blipFill>
            <a:blip r:embed="rId7" cstate="print"/>
            <a:srcRect/>
            <a:stretch>
              <a:fillRect/>
            </a:stretch>
          </p:blipFill>
          <p:spPr bwMode="auto">
            <a:xfrm>
              <a:off x="7584902" y="5019086"/>
              <a:ext cx="1218731" cy="860729"/>
            </a:xfrm>
            <a:prstGeom prst="rect">
              <a:avLst/>
            </a:prstGeom>
            <a:noFill/>
          </p:spPr>
        </p:pic>
      </p:grpSp>
      <p:pic>
        <p:nvPicPr>
          <p:cNvPr id="11" name="图片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737580" y="4153511"/>
            <a:ext cx="2549366" cy="1182969"/>
          </a:xfrm>
          <a:prstGeom prst="rect">
            <a:avLst/>
          </a:prstGeom>
        </p:spPr>
      </p:pic>
      <p:grpSp>
        <p:nvGrpSpPr>
          <p:cNvPr id="36" name="组合 35"/>
          <p:cNvGrpSpPr/>
          <p:nvPr/>
        </p:nvGrpSpPr>
        <p:grpSpPr>
          <a:xfrm>
            <a:off x="4914146" y="3494814"/>
            <a:ext cx="2882996" cy="2504804"/>
            <a:chOff x="3426034" y="2754225"/>
            <a:chExt cx="2386108" cy="2073098"/>
          </a:xfrm>
        </p:grpSpPr>
        <p:sp>
          <p:nvSpPr>
            <p:cNvPr id="15" name="矩形: 圆角 14"/>
            <p:cNvSpPr/>
            <p:nvPr/>
          </p:nvSpPr>
          <p:spPr>
            <a:xfrm>
              <a:off x="3426034" y="2754225"/>
              <a:ext cx="2386108" cy="2073098"/>
            </a:xfrm>
            <a:prstGeom prst="roundRect">
              <a:avLst>
                <a:gd name="adj" fmla="val 5233"/>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4" name="图片 3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498426" y="2836176"/>
              <a:ext cx="2223934" cy="1892805"/>
            </a:xfrm>
            <a:prstGeom prst="rect">
              <a:avLst/>
            </a:prstGeom>
          </p:spPr>
        </p:pic>
      </p:grpSp>
      <p:sp>
        <p:nvSpPr>
          <p:cNvPr id="16" name="矩形 18"/>
          <p:cNvSpPr/>
          <p:nvPr/>
        </p:nvSpPr>
        <p:spPr>
          <a:xfrm>
            <a:off x="8257322" y="2926631"/>
            <a:ext cx="2673903" cy="438838"/>
          </a:xfrm>
          <a:prstGeom prst="rect">
            <a:avLst/>
          </a:prstGeom>
        </p:spPr>
        <p:txBody>
          <a:bodyPr wrap="square">
            <a:spAutoFit/>
          </a:bodyPr>
          <a:lstStyle/>
          <a:p>
            <a:pPr algn="l">
              <a:lnSpc>
                <a:spcPct val="150000"/>
              </a:lnSpc>
            </a:pPr>
            <a:r>
              <a:rPr lang="en-US" altLang="zh-CN" sz="800" b="0" dirty="0">
                <a:solidFill>
                  <a:srgbClr val="000000"/>
                </a:solidFill>
                <a:latin typeface="Arial" panose="020B0604020202020204" pitchFamily="34" charset="0"/>
                <a:ea typeface="思源黑体 CN Regular" panose="020B0500000000000000" charset="-122"/>
                <a:cs typeface="Arial" panose="020B0604020202020204" pitchFamily="34" charset="0"/>
              </a:rPr>
              <a:t>Ring Outer Diameter Plug Gage 4659-D250g6</a:t>
            </a:r>
            <a:endParaRPr lang="en-US" altLang="zh-CN" sz="800" b="0" dirty="0">
              <a:solidFill>
                <a:srgbClr val="000000"/>
              </a:solidFill>
              <a:latin typeface="Arial" panose="020B0604020202020204" pitchFamily="34" charset="0"/>
              <a:ea typeface="思源黑体 CN Regular" panose="020B0500000000000000" charset="-122"/>
              <a:cs typeface="Arial" panose="020B0604020202020204" pitchFamily="34" charset="0"/>
            </a:endParaRPr>
          </a:p>
          <a:p>
            <a:pPr>
              <a:lnSpc>
                <a:spcPct val="150000"/>
              </a:lnSpc>
            </a:pPr>
            <a:r>
              <a:rPr lang="en-US" altLang="zh-CN" sz="800" b="0" dirty="0">
                <a:solidFill>
                  <a:srgbClr val="000000"/>
                </a:solidFill>
                <a:latin typeface="Arial" panose="020B0604020202020204" pitchFamily="34" charset="0"/>
                <a:ea typeface="思源黑体 CN Regular" panose="020B0500000000000000" charset="-122"/>
                <a:cs typeface="Arial" panose="020B0604020202020204" pitchFamily="34" charset="0"/>
              </a:rPr>
              <a:t> (For measuring Ø250g6-0.015/-0.044)</a:t>
            </a:r>
            <a:endParaRPr lang="zh-CN" altLang="en-US" sz="800" b="0" dirty="0">
              <a:solidFill>
                <a:srgbClr val="000000"/>
              </a:solidFill>
              <a:latin typeface="Arial" panose="020B0604020202020204" pitchFamily="34" charset="0"/>
              <a:ea typeface="思源黑体 CN Regular" panose="020B0500000000000000" charset="-122"/>
              <a:cs typeface="Arial" panose="020B0604020202020204" pitchFamily="34" charset="0"/>
            </a:endParaRPr>
          </a:p>
        </p:txBody>
      </p:sp>
      <p:grpSp>
        <p:nvGrpSpPr>
          <p:cNvPr id="25" name="组合 24"/>
          <p:cNvGrpSpPr/>
          <p:nvPr/>
        </p:nvGrpSpPr>
        <p:grpSpPr>
          <a:xfrm>
            <a:off x="7512789" y="1276483"/>
            <a:ext cx="828524" cy="2048969"/>
            <a:chOff x="6996203" y="1706115"/>
            <a:chExt cx="524393" cy="1336122"/>
          </a:xfrm>
        </p:grpSpPr>
        <p:pic>
          <p:nvPicPr>
            <p:cNvPr id="26" name="Picture 3" descr="D:\PPT\PPT推广\照片\2108-10F最终.png"/>
            <p:cNvPicPr>
              <a:picLocks noChangeAspect="1" noChangeArrowheads="1"/>
            </p:cNvPicPr>
            <p:nvPr/>
          </p:nvPicPr>
          <p:blipFill>
            <a:blip r:embed="rId10" cstate="print"/>
            <a:srcRect/>
            <a:stretch>
              <a:fillRect/>
            </a:stretch>
          </p:blipFill>
          <p:spPr bwMode="auto">
            <a:xfrm>
              <a:off x="7018252" y="1706115"/>
              <a:ext cx="440817" cy="763714"/>
            </a:xfrm>
            <a:prstGeom prst="rect">
              <a:avLst/>
            </a:prstGeom>
            <a:noFill/>
          </p:spPr>
        </p:pic>
        <p:pic>
          <p:nvPicPr>
            <p:cNvPr id="27" name="Picture 2" descr="C:\Users\liuning\Desktop\新建文件夹 (2)\4659最终.png"/>
            <p:cNvPicPr>
              <a:picLocks noChangeAspect="1" noChangeArrowheads="1"/>
            </p:cNvPicPr>
            <p:nvPr/>
          </p:nvPicPr>
          <p:blipFill>
            <a:blip r:embed="rId11" cstate="print">
              <a:extLst>
                <a:ext uri="{28A0092B-C50C-407E-A947-70E740481C1C}">
                  <a14:useLocalDpi xmlns:a14="http://schemas.microsoft.com/office/drawing/2010/main" val="0"/>
                </a:ext>
              </a:extLst>
            </a:blip>
            <a:srcRect t="36143"/>
            <a:stretch>
              <a:fillRect/>
            </a:stretch>
          </p:blipFill>
          <p:spPr bwMode="auto">
            <a:xfrm>
              <a:off x="6996203" y="2179970"/>
              <a:ext cx="524393" cy="862267"/>
            </a:xfrm>
            <a:prstGeom prst="rect">
              <a:avLst/>
            </a:prstGeom>
            <a:noFill/>
            <a:extLst>
              <a:ext uri="{909E8E84-426E-40DD-AFC4-6F175D3DCCD1}">
                <a14:hiddenFill xmlns:a14="http://schemas.microsoft.com/office/drawing/2010/main">
                  <a:solidFill>
                    <a:srgbClr val="FFFFFF"/>
                  </a:solidFill>
                </a14:hiddenFill>
              </a:ext>
            </a:extLst>
          </p:spPr>
        </p:pic>
      </p:grpSp>
      <p:pic>
        <p:nvPicPr>
          <p:cNvPr id="5" name="图片 4"/>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1992688">
            <a:off x="1451175" y="4894749"/>
            <a:ext cx="213223" cy="213223"/>
          </a:xfrm>
          <a:prstGeom prst="rect">
            <a:avLst/>
          </a:prstGeom>
        </p:spPr>
      </p:pic>
      <p:pic>
        <p:nvPicPr>
          <p:cNvPr id="6" name="图片 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2599728">
            <a:off x="1527360" y="3375417"/>
            <a:ext cx="213223" cy="213223"/>
          </a:xfrm>
          <a:prstGeom prst="rect">
            <a:avLst/>
          </a:prstGeom>
        </p:spPr>
      </p:pic>
      <p:pic>
        <p:nvPicPr>
          <p:cNvPr id="8" name="图片 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17845811">
            <a:off x="5642860" y="4065232"/>
            <a:ext cx="213223" cy="213223"/>
          </a:xfrm>
          <a:prstGeom prst="rect">
            <a:avLst/>
          </a:prstGeom>
        </p:spPr>
      </p:pic>
      <p:pic>
        <p:nvPicPr>
          <p:cNvPr id="12" name="图片 1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1753365">
            <a:off x="3109686" y="3355790"/>
            <a:ext cx="213223" cy="213223"/>
          </a:xfrm>
          <a:prstGeom prst="rect">
            <a:avLst/>
          </a:prstGeom>
        </p:spPr>
      </p:pic>
      <p:sp>
        <p:nvSpPr>
          <p:cNvPr id="24" name="矩形 23"/>
          <p:cNvSpPr/>
          <p:nvPr/>
        </p:nvSpPr>
        <p:spPr>
          <a:xfrm>
            <a:off x="8652473" y="1887958"/>
            <a:ext cx="3542614" cy="769076"/>
          </a:xfrm>
          <a:prstGeom prst="rect">
            <a:avLst/>
          </a:prstGeom>
          <a:gradFill>
            <a:gsLst>
              <a:gs pos="0">
                <a:srgbClr val="00966F"/>
              </a:gs>
              <a:gs pos="63000">
                <a:srgbClr val="00684D"/>
              </a:gs>
            </a:gsLst>
            <a:lin ang="3600000" scaled="0"/>
          </a:gradFill>
          <a:ln>
            <a:noFill/>
          </a:ln>
        </p:spPr>
        <p:style>
          <a:lnRef idx="0">
            <a:scrgbClr r="0" g="0" b="0"/>
          </a:lnRef>
          <a:fillRef idx="0">
            <a:scrgbClr r="0" g="0" b="0"/>
          </a:fillRef>
          <a:effectRef idx="0">
            <a:scrgbClr r="0" g="0" b="0"/>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grpSp>
        <p:nvGrpSpPr>
          <p:cNvPr id="23" name="组合 22"/>
          <p:cNvGrpSpPr/>
          <p:nvPr/>
        </p:nvGrpSpPr>
        <p:grpSpPr>
          <a:xfrm>
            <a:off x="8684002" y="1108852"/>
            <a:ext cx="3758437" cy="1482232"/>
            <a:chOff x="8568539" y="948718"/>
            <a:chExt cx="3758437" cy="1482232"/>
          </a:xfrm>
        </p:grpSpPr>
        <p:pic>
          <p:nvPicPr>
            <p:cNvPr id="4" name="图片 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568539" y="1198435"/>
              <a:ext cx="1221765" cy="961815"/>
            </a:xfrm>
            <a:prstGeom prst="rect">
              <a:avLst/>
            </a:prstGeom>
          </p:spPr>
        </p:pic>
        <p:pic>
          <p:nvPicPr>
            <p:cNvPr id="14" name="Picture 2" descr="C:\Users\DELL\Desktop\7315-2.png"/>
            <p:cNvPicPr>
              <a:picLocks noChangeAspect="1" noChangeArrowheads="1"/>
            </p:cNvPicPr>
            <p:nvPr/>
          </p:nvPicPr>
          <p:blipFill>
            <a:blip r:embed="rId14" cstate="print"/>
            <a:srcRect/>
            <a:stretch>
              <a:fillRect/>
            </a:stretch>
          </p:blipFill>
          <p:spPr bwMode="auto">
            <a:xfrm>
              <a:off x="10341442" y="948718"/>
              <a:ext cx="1167646" cy="1120047"/>
            </a:xfrm>
            <a:prstGeom prst="rect">
              <a:avLst/>
            </a:prstGeom>
            <a:noFill/>
          </p:spPr>
        </p:pic>
        <p:sp>
          <p:nvSpPr>
            <p:cNvPr id="20" name="矩形 18"/>
            <p:cNvSpPr/>
            <p:nvPr/>
          </p:nvSpPr>
          <p:spPr>
            <a:xfrm>
              <a:off x="10280995" y="2200118"/>
              <a:ext cx="2045981" cy="230832"/>
            </a:xfrm>
            <a:prstGeom prst="rect">
              <a:avLst/>
            </a:prstGeom>
          </p:spPr>
          <p:txBody>
            <a:bodyPr wrap="square">
              <a:spAutoFit/>
            </a:bodyPr>
            <a:lstStyle/>
            <a:p>
              <a:r>
                <a:rPr lang="zh-CN" altLang="en-US" sz="900" b="0" dirty="0">
                  <a:solidFill>
                    <a:srgbClr val="FFFFFF"/>
                  </a:solidFill>
                  <a:latin typeface="Arial" panose="020B0604020202020204" pitchFamily="34" charset="0"/>
                  <a:ea typeface="思源黑体 CN Bold" panose="020B0800000000000000" pitchFamily="34" charset="-122"/>
                  <a:cs typeface="Arial" panose="020B0604020202020204" pitchFamily="34" charset="0"/>
                </a:rPr>
                <a:t>            </a:t>
              </a:r>
              <a:r>
                <a:rPr lang="en-US" altLang="zh-CN" sz="900" dirty="0">
                  <a:solidFill>
                    <a:srgbClr val="FFFFFF"/>
                  </a:solidFill>
                  <a:latin typeface="Arial" panose="020B0604020202020204" pitchFamily="34" charset="0"/>
                  <a:ea typeface="思源黑体 CN Bold" panose="020B0800000000000000" pitchFamily="34" charset="-122"/>
                  <a:cs typeface="Arial" panose="020B0604020202020204" pitchFamily="34" charset="0"/>
                </a:rPr>
                <a:t>receiver</a:t>
              </a:r>
              <a:endParaRPr lang="en-US" altLang="zh-CN" sz="900" dirty="0">
                <a:solidFill>
                  <a:srgbClr val="FFFFFF"/>
                </a:solidFill>
                <a:latin typeface="Arial" panose="020B0604020202020204" pitchFamily="34" charset="0"/>
                <a:ea typeface="思源黑体 CN Bold" panose="020B0800000000000000" pitchFamily="34" charset="-122"/>
                <a:cs typeface="Arial" panose="020B0604020202020204" pitchFamily="34" charset="0"/>
              </a:endParaRPr>
            </a:p>
          </p:txBody>
        </p:sp>
        <p:sp>
          <p:nvSpPr>
            <p:cNvPr id="21" name="矩形 18"/>
            <p:cNvSpPr/>
            <p:nvPr/>
          </p:nvSpPr>
          <p:spPr>
            <a:xfrm>
              <a:off x="8828889" y="2150138"/>
              <a:ext cx="1299845" cy="278923"/>
            </a:xfrm>
            <a:prstGeom prst="rect">
              <a:avLst/>
            </a:prstGeom>
          </p:spPr>
          <p:txBody>
            <a:bodyPr wrap="square">
              <a:spAutoFit/>
            </a:bodyPr>
            <a:lstStyle/>
            <a:p>
              <a:pPr algn="ctr">
                <a:lnSpc>
                  <a:spcPct val="150000"/>
                </a:lnSpc>
              </a:pPr>
              <a:r>
                <a:rPr lang="en-US" altLang="zh-CN" sz="900" dirty="0">
                  <a:solidFill>
                    <a:srgbClr val="FFFFFF"/>
                  </a:solidFill>
                  <a:latin typeface="Arial" panose="020B0604020202020204" pitchFamily="34" charset="0"/>
                  <a:ea typeface="思源黑体 CN Bold" panose="020B0800000000000000" pitchFamily="34" charset="-122"/>
                  <a:cs typeface="Arial" panose="020B0604020202020204" pitchFamily="34" charset="0"/>
                </a:rPr>
                <a:t>transmitter</a:t>
              </a:r>
              <a:endParaRPr lang="en-US" altLang="zh-CN" sz="900" dirty="0">
                <a:solidFill>
                  <a:srgbClr val="FFFFFF"/>
                </a:solidFill>
                <a:latin typeface="Arial" panose="020B0604020202020204" pitchFamily="34" charset="0"/>
                <a:ea typeface="思源黑体 CN Bold" panose="020B0800000000000000" pitchFamily="34" charset="-122"/>
                <a:cs typeface="Arial" panose="020B0604020202020204" pitchFamily="34" charset="0"/>
              </a:endParaRPr>
            </a:p>
          </p:txBody>
        </p:sp>
      </p:grpSp>
      <p:sp>
        <p:nvSpPr>
          <p:cNvPr id="46" name="矩形 18"/>
          <p:cNvSpPr/>
          <p:nvPr/>
        </p:nvSpPr>
        <p:spPr>
          <a:xfrm>
            <a:off x="9533933" y="2568265"/>
            <a:ext cx="2045981" cy="246221"/>
          </a:xfrm>
          <a:prstGeom prst="rect">
            <a:avLst/>
          </a:prstGeom>
        </p:spPr>
        <p:txBody>
          <a:bodyPr wrap="square">
            <a:spAutoFit/>
          </a:bodyPr>
          <a:lstStyle/>
          <a:p>
            <a:r>
              <a:rPr lang="zh-CN" altLang="en-US" sz="1000" b="0" dirty="0">
                <a:solidFill>
                  <a:srgbClr val="FFFFFF"/>
                </a:solidFill>
                <a:latin typeface="思源黑体 CN Bold" panose="020B0800000000000000" pitchFamily="34" charset="-122"/>
                <a:ea typeface="思源黑体 CN Bold" panose="020B0800000000000000" pitchFamily="34" charset="-122"/>
              </a:rPr>
              <a:t>    </a:t>
            </a:r>
            <a:endParaRPr lang="zh-CN" altLang="en-US" sz="1000" b="0" dirty="0">
              <a:solidFill>
                <a:srgbClr val="FFFFFF"/>
              </a:solidFill>
              <a:latin typeface="思源黑体 CN Bold" panose="020B0800000000000000" pitchFamily="34" charset="-122"/>
              <a:ea typeface="思源黑体 CN Bold" panose="020B0800000000000000" pitchFamily="34" charset="-122"/>
            </a:endParaRPr>
          </a:p>
        </p:txBody>
      </p:sp>
      <p:sp>
        <p:nvSpPr>
          <p:cNvPr id="47" name="矩形 46"/>
          <p:cNvSpPr/>
          <p:nvPr/>
        </p:nvSpPr>
        <p:spPr>
          <a:xfrm>
            <a:off x="-10794" y="1542239"/>
            <a:ext cx="6633536" cy="966376"/>
          </a:xfrm>
          <a:prstGeom prst="rect">
            <a:avLst/>
          </a:prstGeom>
          <a:gradFill>
            <a:gsLst>
              <a:gs pos="0">
                <a:srgbClr val="00966F"/>
              </a:gs>
              <a:gs pos="63000">
                <a:srgbClr val="00684D"/>
              </a:gs>
            </a:gsLst>
            <a:lin ang="3600000" scaled="0"/>
          </a:gradFill>
          <a:ln>
            <a:noFill/>
          </a:ln>
        </p:spPr>
        <p:style>
          <a:lnRef idx="0">
            <a:scrgbClr r="0" g="0" b="0"/>
          </a:lnRef>
          <a:fillRef idx="0">
            <a:scrgbClr r="0" g="0" b="0"/>
          </a:fillRef>
          <a:effectRef idx="0">
            <a:scrgbClr r="0" g="0" b="0"/>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49" name="文本框 21"/>
          <p:cNvSpPr txBox="1"/>
          <p:nvPr/>
        </p:nvSpPr>
        <p:spPr>
          <a:xfrm>
            <a:off x="574674" y="1659223"/>
            <a:ext cx="6492876" cy="761747"/>
          </a:xfrm>
          <a:prstGeom prst="rect">
            <a:avLst/>
          </a:prstGeom>
          <a:noFill/>
        </p:spPr>
        <p:txBody>
          <a:bodyPr wrap="square" rtlCol="0">
            <a:spAutoFit/>
          </a:bodyPr>
          <a:lstStyle>
            <a:defPPr>
              <a:defRPr lang="zh-CN"/>
            </a:defPPr>
            <a:lvl1pPr marL="90170" indent="-90170">
              <a:spcBef>
                <a:spcPts val="300"/>
              </a:spcBef>
              <a:buFont typeface="Arial" panose="020B0604020202020204" pitchFamily="34" charset="0"/>
              <a:buChar char="•"/>
              <a:defRPr sz="900" b="0">
                <a:solidFill>
                  <a:srgbClr val="FFFFFF"/>
                </a:solidFill>
                <a:latin typeface="Arial" panose="020B0604020202020204" pitchFamily="34" charset="0"/>
                <a:ea typeface="思源黑体 CN Regular" panose="020B0500000000000000" charset="-122"/>
                <a:cs typeface="Arial" panose="020B0604020202020204" pitchFamily="34" charset="0"/>
              </a:defRPr>
            </a:lvl1pPr>
          </a:lstStyle>
          <a:p>
            <a:pPr marL="0" indent="0">
              <a:spcBef>
                <a:spcPts val="300"/>
              </a:spcBef>
              <a:buNone/>
            </a:pPr>
            <a:r>
              <a:rPr lang="en-US" altLang="zh-CN" sz="900" dirty="0">
                <a:solidFill>
                  <a:srgbClr val="FFFFFF"/>
                </a:solidFill>
                <a:latin typeface="Arial" panose="020B0604020202020204" pitchFamily="34" charset="0"/>
                <a:ea typeface="思源黑体 CN Regular" panose="020B0500000000000000" charset="-122"/>
                <a:cs typeface="Arial" panose="020B0604020202020204" pitchFamily="34" charset="0"/>
              </a:rPr>
              <a:t>1. Customer needs to quickly measure the inner and outer diameters of automotive differentials.</a:t>
            </a:r>
            <a:endParaRPr lang="en-US" altLang="zh-CN" sz="900" dirty="0">
              <a:solidFill>
                <a:srgbClr val="FFFFFF"/>
              </a:solidFill>
              <a:latin typeface="Arial" panose="020B0604020202020204" pitchFamily="34" charset="0"/>
              <a:ea typeface="思源黑体 CN Regular" panose="020B0500000000000000" charset="-122"/>
              <a:cs typeface="Arial" panose="020B0604020202020204" pitchFamily="34" charset="0"/>
            </a:endParaRPr>
          </a:p>
          <a:p>
            <a:pPr marL="0" indent="0">
              <a:spcBef>
                <a:spcPts val="300"/>
              </a:spcBef>
              <a:buNone/>
            </a:pPr>
            <a:r>
              <a:rPr lang="en-US" altLang="zh-CN" sz="900" dirty="0">
                <a:solidFill>
                  <a:srgbClr val="FFFFFF"/>
                </a:solidFill>
                <a:latin typeface="Arial" panose="020B0604020202020204" pitchFamily="34" charset="0"/>
                <a:ea typeface="思源黑体 CN Regular" panose="020B0500000000000000" charset="-122"/>
                <a:cs typeface="Arial" panose="020B0604020202020204" pitchFamily="34" charset="0"/>
              </a:rPr>
              <a:t>2. Measuring tools were selected for quick on-site measurements and to minimize human errors: 4653 precision </a:t>
            </a:r>
            <a:endParaRPr lang="en-US" altLang="zh-CN" sz="900" dirty="0">
              <a:solidFill>
                <a:srgbClr val="FFFFFF"/>
              </a:solidFill>
              <a:latin typeface="Arial" panose="020B0604020202020204" pitchFamily="34" charset="0"/>
              <a:ea typeface="思源黑体 CN Regular" panose="020B0500000000000000" charset="-122"/>
              <a:cs typeface="Arial" panose="020B0604020202020204" pitchFamily="34" charset="0"/>
            </a:endParaRPr>
          </a:p>
          <a:p>
            <a:pPr marL="0" indent="0">
              <a:spcBef>
                <a:spcPts val="300"/>
              </a:spcBef>
              <a:buNone/>
            </a:pPr>
            <a:r>
              <a:rPr lang="en-US" altLang="zh-CN" sz="900" dirty="0">
                <a:solidFill>
                  <a:srgbClr val="FFFFFF"/>
                </a:solidFill>
                <a:latin typeface="Arial" panose="020B0604020202020204" pitchFamily="34" charset="0"/>
                <a:ea typeface="思源黑体 CN Regular" panose="020B0500000000000000" charset="-122"/>
                <a:cs typeface="Arial" panose="020B0604020202020204" pitchFamily="34" charset="0"/>
              </a:rPr>
              <a:t>    Bore plug gauge, 2186 quick dial snap gauge, and 4659 ring type inner/outer diameter plug gauge.</a:t>
            </a:r>
            <a:endParaRPr lang="en-US" altLang="zh-CN" sz="900" dirty="0">
              <a:solidFill>
                <a:srgbClr val="FFFFFF"/>
              </a:solidFill>
              <a:latin typeface="Arial" panose="020B0604020202020204" pitchFamily="34" charset="0"/>
              <a:ea typeface="思源黑体 CN Regular" panose="020B0500000000000000" charset="-122"/>
              <a:cs typeface="Arial" panose="020B0604020202020204" pitchFamily="34" charset="0"/>
            </a:endParaRPr>
          </a:p>
          <a:p>
            <a:pPr marL="0" indent="0">
              <a:spcBef>
                <a:spcPts val="300"/>
              </a:spcBef>
              <a:buNone/>
            </a:pPr>
            <a:r>
              <a:rPr lang="en-US" altLang="zh-CN" sz="900" dirty="0">
                <a:solidFill>
                  <a:srgbClr val="FFFFFF"/>
                </a:solidFill>
                <a:latin typeface="Arial" panose="020B0604020202020204" pitchFamily="34" charset="0"/>
                <a:ea typeface="思源黑体 CN Regular" panose="020B0500000000000000" charset="-122"/>
                <a:cs typeface="Arial" panose="020B0604020202020204" pitchFamily="34" charset="0"/>
              </a:rPr>
              <a:t>3. The 7315 wireless data transmission system was selected, and transmit data to the 7317 software.</a:t>
            </a:r>
            <a:endParaRPr lang="en-US" altLang="zh-CN" sz="900" dirty="0">
              <a:solidFill>
                <a:srgbClr val="FFFFFF"/>
              </a:solidFill>
              <a:latin typeface="Arial" panose="020B0604020202020204" pitchFamily="34" charset="0"/>
              <a:ea typeface="思源黑体 CN Regular" panose="020B0500000000000000" charset="-122"/>
              <a:cs typeface="Arial" panose="020B0604020202020204"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0" y="-1"/>
            <a:ext cx="12192000" cy="6858000"/>
          </a:xfrm>
          <a:prstGeom prst="rect">
            <a:avLst/>
          </a:prstGeom>
          <a:gradFill flip="none" rotWithShape="1">
            <a:gsLst>
              <a:gs pos="21000">
                <a:schemeClr val="accent5">
                  <a:lumMod val="75000"/>
                  <a:alpha val="55000"/>
                </a:schemeClr>
              </a:gs>
              <a:gs pos="84000">
                <a:schemeClr val="accent1">
                  <a:lumMod val="20000"/>
                  <a:lumOff val="80000"/>
                  <a:alpha val="49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012859" y="2379274"/>
            <a:ext cx="9395495" cy="1912383"/>
          </a:xfrm>
          <a:prstGeom prst="rect">
            <a:avLst/>
          </a:prstGeom>
          <a:noFill/>
          <a:effectLst>
            <a:outerShdw blurRad="50800" dist="38100" dir="2700000" algn="tl" rotWithShape="0">
              <a:prstClr val="black">
                <a:alpha val="40000"/>
              </a:prstClr>
            </a:outerShdw>
          </a:effectLst>
        </p:spPr>
        <p:txBody>
          <a:bodyPr wrap="square">
            <a:spAutoFit/>
          </a:bodyPr>
          <a:lstStyle/>
          <a:p>
            <a:pPr marL="450850" indent="-450850">
              <a:lnSpc>
                <a:spcPct val="85000"/>
              </a:lnSpc>
              <a:buClr>
                <a:srgbClr val="3366FF"/>
              </a:buClr>
              <a:buFont typeface="Wingdings" panose="05000000000000000000" pitchFamily="2" charset="2"/>
              <a:buNone/>
            </a:pPr>
            <a:r>
              <a:rPr lang="en-US" altLang="zh-CN" sz="13800" b="1" dirty="0">
                <a:solidFill>
                  <a:schemeClr val="bg1">
                    <a:lumMod val="95000"/>
                  </a:schemeClr>
                </a:solidFill>
                <a:latin typeface="Arial Black" panose="020B0A04020102090204" pitchFamily="34" charset="0"/>
                <a:ea typeface="思源黑体 CN Heavy" panose="020B0A00000000000000" pitchFamily="34" charset="-122"/>
                <a:cs typeface="Arial" panose="020B0604020202020204" pitchFamily="34" charset="0"/>
              </a:rPr>
              <a:t>THANKS ! </a:t>
            </a:r>
            <a:endParaRPr lang="zh-CN" altLang="en-US" sz="13800" b="1" dirty="0">
              <a:solidFill>
                <a:schemeClr val="bg1">
                  <a:lumMod val="95000"/>
                </a:schemeClr>
              </a:solidFill>
              <a:latin typeface="Arial Black" panose="020B0A04020102090204" pitchFamily="34" charset="0"/>
              <a:ea typeface="思源黑体 CN Heavy" panose="020B0A00000000000000" pitchFamily="34" charset="-122"/>
              <a:cs typeface="Arial" panose="020B0604020202020204" pitchFamily="34" charset="0"/>
            </a:endParaRPr>
          </a:p>
        </p:txBody>
      </p:sp>
      <p:pic>
        <p:nvPicPr>
          <p:cNvPr id="10" name="图片 9"/>
          <p:cNvPicPr>
            <a:picLocks noChangeAspect="1"/>
          </p:cNvPicPr>
          <p:nvPr/>
        </p:nvPicPr>
        <p:blipFill rotWithShape="1">
          <a:blip r:embed="rId2" cstate="print">
            <a:extLst>
              <a:ext uri="{BEBA8EAE-BF5A-486C-A8C5-ECC9F3942E4B}">
                <a14:imgProps xmlns:a14="http://schemas.microsoft.com/office/drawing/2010/main">
                  <a14:imgLayer r:embed="rId3">
                    <a14:imgEffect>
                      <a14:colorTemperature colorTemp="5300"/>
                    </a14:imgEffect>
                    <a14:imgEffect>
                      <a14:saturation sat="66000"/>
                    </a14:imgEffect>
                  </a14:imgLayer>
                </a14:imgProps>
              </a:ext>
              <a:ext uri="{28A0092B-C50C-407E-A947-70E740481C1C}">
                <a14:useLocalDpi xmlns:a14="http://schemas.microsoft.com/office/drawing/2010/main" val="0"/>
              </a:ext>
            </a:extLst>
          </a:blip>
          <a:srcRect t="45643"/>
          <a:stretch>
            <a:fillRect/>
          </a:stretch>
        </p:blipFill>
        <p:spPr>
          <a:xfrm>
            <a:off x="0" y="3335465"/>
            <a:ext cx="12192000" cy="4075610"/>
          </a:xfrm>
          <a:prstGeom prst="rect">
            <a:avLst/>
          </a:prstGeom>
        </p:spPr>
      </p:pic>
      <p:grpSp>
        <p:nvGrpSpPr>
          <p:cNvPr id="23" name="组合 22"/>
          <p:cNvGrpSpPr/>
          <p:nvPr/>
        </p:nvGrpSpPr>
        <p:grpSpPr>
          <a:xfrm>
            <a:off x="4385993" y="5953001"/>
            <a:ext cx="3348308" cy="307777"/>
            <a:chOff x="3602830" y="6043313"/>
            <a:chExt cx="3348308" cy="307777"/>
          </a:xfrm>
        </p:grpSpPr>
        <p:sp>
          <p:nvSpPr>
            <p:cNvPr id="11" name="文本框 10"/>
            <p:cNvSpPr txBox="1"/>
            <p:nvPr/>
          </p:nvSpPr>
          <p:spPr>
            <a:xfrm>
              <a:off x="3602830" y="6043313"/>
              <a:ext cx="3348308" cy="307777"/>
            </a:xfrm>
            <a:prstGeom prst="rect">
              <a:avLst/>
            </a:prstGeom>
            <a:noFill/>
            <a:ln>
              <a:solidFill>
                <a:schemeClr val="bg1">
                  <a:lumMod val="95000"/>
                </a:schemeClr>
              </a:solidFill>
            </a:ln>
          </p:spPr>
          <p:txBody>
            <a:bodyPr wrap="square">
              <a:spAutoFit/>
            </a:bodyPr>
            <a:lstStyle/>
            <a:p>
              <a:r>
                <a:rPr lang="en-US" altLang="zh-CN" sz="1400" i="1" dirty="0">
                  <a:solidFill>
                    <a:schemeClr val="bg1">
                      <a:lumMod val="95000"/>
                    </a:schemeClr>
                  </a:solidFill>
                  <a:latin typeface="Arial" panose="020B0604020202020204" pitchFamily="34" charset="0"/>
                  <a:cs typeface="Arial" panose="020B0604020202020204" pitchFamily="34" charset="0"/>
                </a:rPr>
                <a:t>Quality</a:t>
              </a:r>
              <a:r>
                <a:rPr lang="zh-CN" altLang="en-US" sz="1400" i="1" dirty="0">
                  <a:solidFill>
                    <a:schemeClr val="bg1">
                      <a:lumMod val="95000"/>
                    </a:schemeClr>
                  </a:solidFill>
                  <a:latin typeface="Arial" panose="020B0604020202020204" pitchFamily="34" charset="0"/>
                  <a:cs typeface="Arial" panose="020B0604020202020204" pitchFamily="34" charset="0"/>
                </a:rPr>
                <a:t>     </a:t>
              </a:r>
              <a:r>
                <a:rPr lang="en-US" altLang="zh-CN" sz="1400" i="1" dirty="0">
                  <a:solidFill>
                    <a:schemeClr val="bg1">
                      <a:lumMod val="95000"/>
                    </a:schemeClr>
                  </a:solidFill>
                  <a:latin typeface="Arial" panose="020B0604020202020204" pitchFamily="34" charset="0"/>
                  <a:cs typeface="Arial" panose="020B0604020202020204" pitchFamily="34" charset="0"/>
                </a:rPr>
                <a:t>Innovation</a:t>
              </a:r>
              <a:r>
                <a:rPr lang="zh-CN" altLang="en-US" sz="1400" i="1" dirty="0">
                  <a:solidFill>
                    <a:schemeClr val="bg1">
                      <a:lumMod val="95000"/>
                    </a:schemeClr>
                  </a:solidFill>
                  <a:latin typeface="Arial" panose="020B0604020202020204" pitchFamily="34" charset="0"/>
                  <a:cs typeface="Arial" panose="020B0604020202020204" pitchFamily="34" charset="0"/>
                </a:rPr>
                <a:t>     </a:t>
              </a:r>
              <a:r>
                <a:rPr lang="en-US" altLang="zh-CN" sz="1400" i="1" dirty="0">
                  <a:solidFill>
                    <a:schemeClr val="bg1">
                      <a:lumMod val="95000"/>
                    </a:schemeClr>
                  </a:solidFill>
                  <a:latin typeface="Arial" panose="020B0604020202020204" pitchFamily="34" charset="0"/>
                  <a:cs typeface="Arial" panose="020B0604020202020204" pitchFamily="34" charset="0"/>
                </a:rPr>
                <a:t>Service</a:t>
              </a:r>
              <a:r>
                <a:rPr lang="zh-CN" altLang="en-US" sz="1400" i="1" dirty="0">
                  <a:solidFill>
                    <a:schemeClr val="bg1">
                      <a:lumMod val="95000"/>
                    </a:schemeClr>
                  </a:solidFill>
                  <a:latin typeface="Arial" panose="020B0604020202020204" pitchFamily="34" charset="0"/>
                  <a:cs typeface="Arial" panose="020B0604020202020204" pitchFamily="34" charset="0"/>
                </a:rPr>
                <a:t>     </a:t>
              </a:r>
              <a:r>
                <a:rPr lang="en-US" altLang="zh-CN" sz="1400" i="1" dirty="0">
                  <a:solidFill>
                    <a:schemeClr val="bg1">
                      <a:lumMod val="95000"/>
                    </a:schemeClr>
                  </a:solidFill>
                  <a:latin typeface="Arial" panose="020B0604020202020204" pitchFamily="34" charset="0"/>
                  <a:cs typeface="Arial" panose="020B0604020202020204" pitchFamily="34" charset="0"/>
                </a:rPr>
                <a:t>Value</a:t>
              </a:r>
              <a:endParaRPr lang="zh-CN" altLang="en-US" sz="1400" i="1" dirty="0">
                <a:solidFill>
                  <a:schemeClr val="bg1">
                    <a:lumMod val="95000"/>
                  </a:schemeClr>
                </a:solidFill>
                <a:latin typeface="Arial" panose="020B0604020202020204" pitchFamily="34" charset="0"/>
                <a:cs typeface="Arial" panose="020B0604020202020204" pitchFamily="34" charset="0"/>
              </a:endParaRPr>
            </a:p>
          </p:txBody>
        </p:sp>
        <p:cxnSp>
          <p:nvCxnSpPr>
            <p:cNvPr id="20" name="直接连接符 19"/>
            <p:cNvCxnSpPr/>
            <p:nvPr/>
          </p:nvCxnSpPr>
          <p:spPr>
            <a:xfrm>
              <a:off x="5454061" y="6092677"/>
              <a:ext cx="0" cy="212652"/>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nvCxnSpPr>
          <p:spPr>
            <a:xfrm>
              <a:off x="6276386" y="6092677"/>
              <a:ext cx="0" cy="212652"/>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4377736" y="6092677"/>
              <a:ext cx="0" cy="212652"/>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grpSp>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158" y="473742"/>
            <a:ext cx="872101" cy="214492"/>
          </a:xfrm>
          <a:prstGeom prst="rect">
            <a:avLst/>
          </a:prstGeom>
          <a:effectLst>
            <a:outerShdw blurRad="25400" dist="25400" dir="2700000" algn="tl" rotWithShape="0">
              <a:prstClr val="black">
                <a:alpha val="82000"/>
              </a:prst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片 2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592" y="0"/>
            <a:ext cx="12190815" cy="6858000"/>
          </a:xfrm>
          <a:prstGeom prst="rect">
            <a:avLst/>
          </a:prstGeom>
        </p:spPr>
      </p:pic>
      <p:sp>
        <p:nvSpPr>
          <p:cNvPr id="31" name="矩形 30"/>
          <p:cNvSpPr/>
          <p:nvPr/>
        </p:nvSpPr>
        <p:spPr>
          <a:xfrm>
            <a:off x="654426" y="724463"/>
            <a:ext cx="46800" cy="492854"/>
          </a:xfrm>
          <a:prstGeom prst="rect">
            <a:avLst/>
          </a:prstGeom>
          <a:solidFill>
            <a:srgbClr val="0068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2" name="矩形: 圆角 31"/>
          <p:cNvSpPr/>
          <p:nvPr/>
        </p:nvSpPr>
        <p:spPr>
          <a:xfrm>
            <a:off x="10677525" y="361913"/>
            <a:ext cx="1514474" cy="438150"/>
          </a:xfrm>
          <a:prstGeom prst="roundRect">
            <a:avLst>
              <a:gd name="adj" fmla="val 0"/>
            </a:avLst>
          </a:prstGeom>
          <a:gradFill>
            <a:gsLst>
              <a:gs pos="0">
                <a:srgbClr val="00956E"/>
              </a:gs>
              <a:gs pos="100000">
                <a:srgbClr val="00684D"/>
              </a:gs>
            </a:gsLst>
            <a:lin ang="21594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3" name="图片 3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72158" y="473742"/>
            <a:ext cx="872101" cy="214492"/>
          </a:xfrm>
          <a:prstGeom prst="rect">
            <a:avLst/>
          </a:prstGeom>
        </p:spPr>
      </p:pic>
      <p:sp>
        <p:nvSpPr>
          <p:cNvPr id="3" name="文本框 2"/>
          <p:cNvSpPr txBox="1"/>
          <p:nvPr/>
        </p:nvSpPr>
        <p:spPr>
          <a:xfrm>
            <a:off x="767677" y="879131"/>
            <a:ext cx="9325891" cy="461665"/>
          </a:xfrm>
          <a:prstGeom prst="rect">
            <a:avLst/>
          </a:prstGeom>
          <a:noFill/>
        </p:spPr>
        <p:txBody>
          <a:bodyPr wrap="square">
            <a:spAutoFit/>
          </a:bodyPr>
          <a:lstStyle>
            <a:defPPr>
              <a:defRPr lang="zh-CN"/>
            </a:defPPr>
            <a:lvl1pPr marL="450850" indent="-450850">
              <a:lnSpc>
                <a:spcPct val="85000"/>
              </a:lnSpc>
              <a:buClr>
                <a:srgbClr val="3366FF"/>
              </a:buClr>
              <a:defRPr sz="2800">
                <a:solidFill>
                  <a:srgbClr val="00684D"/>
                </a:solidFill>
                <a:latin typeface="Arial Black" panose="020B0A04020102090204" pitchFamily="34" charset="0"/>
                <a:ea typeface="思源黑体 CN Heavy" panose="020B0A00000000000000" pitchFamily="34" charset="-122"/>
              </a:defRPr>
            </a:lvl1pPr>
          </a:lstStyle>
          <a:p>
            <a:r>
              <a:rPr lang="en-US" altLang="zh-CN" dirty="0">
                <a:sym typeface="+mn-ea"/>
              </a:rPr>
              <a:t>Advantages of </a:t>
            </a:r>
            <a:r>
              <a:rPr lang="en-US" altLang="zh-CN" sz="2800" dirty="0">
                <a:solidFill>
                  <a:srgbClr val="00684D"/>
                </a:solidFill>
                <a:latin typeface="Arial Black" panose="020B0A04020102090204" pitchFamily="34" charset="0"/>
                <a:ea typeface="思源黑体 CN Heavy" panose="020B0A00000000000000" pitchFamily="34" charset="-122"/>
                <a:cs typeface="Arial Black" panose="020B0A04020102090204" pitchFamily="34" charset="0"/>
              </a:rPr>
              <a:t>Data Transmission </a:t>
            </a:r>
            <a:r>
              <a:rPr lang="en-US" altLang="zh-CN" dirty="0"/>
              <a:t>(P1)</a:t>
            </a:r>
            <a:endParaRPr lang="en-US" altLang="zh-CN" dirty="0"/>
          </a:p>
        </p:txBody>
      </p:sp>
      <p:sp>
        <p:nvSpPr>
          <p:cNvPr id="21" name="矩形: 圆角 20"/>
          <p:cNvSpPr/>
          <p:nvPr/>
        </p:nvSpPr>
        <p:spPr>
          <a:xfrm>
            <a:off x="1193742" y="1838906"/>
            <a:ext cx="5870805" cy="4428507"/>
          </a:xfrm>
          <a:prstGeom prst="roundRect">
            <a:avLst>
              <a:gd name="adj" fmla="val 1998"/>
            </a:avLst>
          </a:prstGeom>
          <a:solidFill>
            <a:schemeClr val="bg1">
              <a:lumMod val="85000"/>
              <a:alpha val="5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圆角 21"/>
          <p:cNvSpPr/>
          <p:nvPr/>
        </p:nvSpPr>
        <p:spPr>
          <a:xfrm>
            <a:off x="5660967" y="1556219"/>
            <a:ext cx="5337291" cy="4892205"/>
          </a:xfrm>
          <a:prstGeom prst="roundRect">
            <a:avLst>
              <a:gd name="adj" fmla="val 1998"/>
            </a:avLst>
          </a:prstGeom>
          <a:solidFill>
            <a:srgbClr val="E2EDE9"/>
          </a:solidFill>
          <a:ln>
            <a:noFill/>
          </a:ln>
          <a:effectLst>
            <a:outerShdw blurRad="50800" dist="38100" dir="13500000" algn="b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圆角 25"/>
          <p:cNvSpPr/>
          <p:nvPr/>
        </p:nvSpPr>
        <p:spPr>
          <a:xfrm>
            <a:off x="1879880" y="2037080"/>
            <a:ext cx="2750888" cy="320040"/>
          </a:xfrm>
          <a:prstGeom prst="roundRect">
            <a:avLst>
              <a:gd name="adj" fmla="val 50000"/>
            </a:avLst>
          </a:prstGeom>
          <a:solidFill>
            <a:schemeClr val="bg1">
              <a:lumMod val="65000"/>
            </a:schemeClr>
          </a:solidFill>
          <a:ln>
            <a:noFill/>
          </a:ln>
          <a:effectLst>
            <a:outerShdw blurRad="76200" dist="38100" dir="2700000" sx="98000" sy="98000" algn="tl" rotWithShape="0">
              <a:prstClr val="black">
                <a:alpha val="23000"/>
              </a:prstClr>
            </a:outerShdw>
          </a:effectLst>
        </p:spPr>
        <p:style>
          <a:lnRef idx="0">
            <a:scrgbClr r="0" g="0" b="0"/>
          </a:lnRef>
          <a:fillRef idx="0">
            <a:scrgbClr r="0" g="0" b="0"/>
          </a:fillRef>
          <a:effectRef idx="0">
            <a:scrgbClr r="0" g="0" b="0"/>
          </a:effectRef>
          <a:fontRef idx="minor">
            <a:schemeClr val="accent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27" name="文本框 26"/>
          <p:cNvSpPr txBox="1"/>
          <p:nvPr/>
        </p:nvSpPr>
        <p:spPr>
          <a:xfrm>
            <a:off x="1983741" y="2078355"/>
            <a:ext cx="2483484" cy="246221"/>
          </a:xfrm>
          <a:prstGeom prst="rect">
            <a:avLst/>
          </a:prstGeom>
          <a:noFill/>
        </p:spPr>
        <p:txBody>
          <a:bodyPr wrap="square" rtlCol="0">
            <a:spAutoFit/>
          </a:bodyPr>
          <a:lstStyle/>
          <a:p>
            <a:pPr algn="ctr"/>
            <a:r>
              <a:rPr lang="en-US" altLang="zh-CN" sz="1000" dirty="0">
                <a:solidFill>
                  <a:srgbClr val="FFFFFF"/>
                </a:solidFill>
                <a:latin typeface="Arial Black" panose="020B0A04020102090204" pitchFamily="34" charset="0"/>
                <a:cs typeface="Arial" panose="020B0604020202020204" pitchFamily="34" charset="0"/>
              </a:rPr>
              <a:t>Traditional  Measurement</a:t>
            </a:r>
            <a:endParaRPr lang="en-US" altLang="zh-CN" sz="1000" dirty="0">
              <a:solidFill>
                <a:srgbClr val="FFFFFF"/>
              </a:solidFill>
              <a:latin typeface="Arial Black" panose="020B0A04020102090204" pitchFamily="34" charset="0"/>
              <a:cs typeface="Arial" panose="020B0604020202020204" pitchFamily="34" charset="0"/>
            </a:endParaRPr>
          </a:p>
        </p:txBody>
      </p:sp>
      <p:sp>
        <p:nvSpPr>
          <p:cNvPr id="40" name="矩形: 圆角 39"/>
          <p:cNvSpPr/>
          <p:nvPr/>
        </p:nvSpPr>
        <p:spPr>
          <a:xfrm>
            <a:off x="7139305" y="1718945"/>
            <a:ext cx="2924175" cy="320040"/>
          </a:xfrm>
          <a:prstGeom prst="roundRect">
            <a:avLst>
              <a:gd name="adj" fmla="val 50000"/>
            </a:avLst>
          </a:prstGeom>
          <a:gradFill>
            <a:gsLst>
              <a:gs pos="11000">
                <a:srgbClr val="00966F"/>
              </a:gs>
              <a:gs pos="58000">
                <a:srgbClr val="00684D"/>
              </a:gs>
            </a:gsLst>
            <a:lin ang="3600000" scaled="0"/>
          </a:gradFill>
          <a:ln>
            <a:noFill/>
          </a:ln>
          <a:effectLst>
            <a:outerShdw blurRad="63500" dist="38100" dir="2700000" algn="tl" rotWithShape="0">
              <a:schemeClr val="bg2">
                <a:lumMod val="10000"/>
                <a:alpha val="34000"/>
              </a:schemeClr>
            </a:outerShdw>
          </a:effectLst>
        </p:spPr>
        <p:style>
          <a:lnRef idx="0">
            <a:scrgbClr r="0" g="0" b="0"/>
          </a:lnRef>
          <a:fillRef idx="0">
            <a:scrgbClr r="0" g="0" b="0"/>
          </a:fillRef>
          <a:effectRef idx="0">
            <a:scrgbClr r="0" g="0" b="0"/>
          </a:effectRef>
          <a:fontRef idx="minor">
            <a:schemeClr val="accent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42" name="文本框 41"/>
          <p:cNvSpPr txBox="1"/>
          <p:nvPr/>
        </p:nvSpPr>
        <p:spPr>
          <a:xfrm>
            <a:off x="7045960" y="1760855"/>
            <a:ext cx="3044190" cy="246221"/>
          </a:xfrm>
          <a:prstGeom prst="rect">
            <a:avLst/>
          </a:prstGeom>
          <a:noFill/>
        </p:spPr>
        <p:txBody>
          <a:bodyPr wrap="square" rtlCol="0">
            <a:spAutoFit/>
          </a:bodyPr>
          <a:lstStyle/>
          <a:p>
            <a:pPr algn="ctr"/>
            <a:r>
              <a:rPr lang="en-US" altLang="zh-CN" sz="1000" dirty="0">
                <a:solidFill>
                  <a:srgbClr val="FFFFFF"/>
                </a:solidFill>
                <a:latin typeface="Arial Black" panose="020B0A04020102090204" pitchFamily="34" charset="0"/>
                <a:cs typeface="Arial" panose="020B0604020202020204" pitchFamily="34" charset="0"/>
                <a:sym typeface="+mn-ea"/>
              </a:rPr>
              <a:t>Communication Transfer Data</a:t>
            </a:r>
            <a:endParaRPr lang="en-US" altLang="zh-CN" sz="1000" dirty="0">
              <a:solidFill>
                <a:srgbClr val="FFFFFF"/>
              </a:solidFill>
              <a:latin typeface="Arial Black" panose="020B0A04020102090204" pitchFamily="34" charset="0"/>
              <a:ea typeface="思源黑体 CN Medium" panose="020B0600000000000000" pitchFamily="34" charset="-122"/>
              <a:cs typeface="Arial" panose="020B0604020202020204" pitchFamily="34" charset="0"/>
              <a:sym typeface="+mn-ea"/>
            </a:endParaRPr>
          </a:p>
        </p:txBody>
      </p:sp>
      <p:sp>
        <p:nvSpPr>
          <p:cNvPr id="44" name="椭圆 43"/>
          <p:cNvSpPr/>
          <p:nvPr/>
        </p:nvSpPr>
        <p:spPr>
          <a:xfrm>
            <a:off x="5156559" y="2118106"/>
            <a:ext cx="1005939" cy="1005939"/>
          </a:xfrm>
          <a:prstGeom prst="ellipse">
            <a:avLst/>
          </a:prstGeom>
          <a:gradFill>
            <a:gsLst>
              <a:gs pos="11000">
                <a:srgbClr val="00966F"/>
              </a:gs>
              <a:gs pos="58000">
                <a:srgbClr val="00684D"/>
              </a:gs>
            </a:gsLst>
            <a:lin ang="3600000" scaled="0"/>
          </a:gradFill>
          <a:ln>
            <a:noFill/>
          </a:ln>
          <a:effectLst>
            <a:outerShdw blurRad="50800" dist="38100" dir="2700000" algn="tl" rotWithShape="0">
              <a:prstClr val="black">
                <a:alpha val="22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文本框 44"/>
          <p:cNvSpPr txBox="1"/>
          <p:nvPr/>
        </p:nvSpPr>
        <p:spPr>
          <a:xfrm>
            <a:off x="5079828" y="2219730"/>
            <a:ext cx="1249960" cy="830997"/>
          </a:xfrm>
          <a:prstGeom prst="rect">
            <a:avLst/>
          </a:prstGeom>
          <a:noFill/>
          <a:effectLst>
            <a:outerShdw blurRad="50800" dist="50800" dir="5400000" algn="ctr" rotWithShape="0">
              <a:schemeClr val="tx1">
                <a:lumMod val="95000"/>
                <a:lumOff val="5000"/>
                <a:alpha val="40000"/>
              </a:schemeClr>
            </a:outerShdw>
          </a:effectLst>
        </p:spPr>
        <p:txBody>
          <a:bodyPr wrap="square" rtlCol="0">
            <a:spAutoFit/>
          </a:bodyPr>
          <a:lstStyle/>
          <a:p>
            <a:r>
              <a:rPr lang="en-US" altLang="zh-CN" sz="4800" dirty="0">
                <a:solidFill>
                  <a:schemeClr val="bg1"/>
                </a:solidFill>
                <a:latin typeface="Arial Black" panose="020B0A04020102090204" pitchFamily="34" charset="0"/>
              </a:rPr>
              <a:t>VS</a:t>
            </a:r>
            <a:endParaRPr lang="zh-CN" altLang="en-US" sz="4800" dirty="0">
              <a:solidFill>
                <a:schemeClr val="bg1"/>
              </a:solidFill>
              <a:latin typeface="Arial Black" panose="020B0A04020102090204" pitchFamily="34" charset="0"/>
            </a:endParaRPr>
          </a:p>
        </p:txBody>
      </p:sp>
      <p:sp>
        <p:nvSpPr>
          <p:cNvPr id="46" name="矩形: 圆角 45"/>
          <p:cNvSpPr/>
          <p:nvPr/>
        </p:nvSpPr>
        <p:spPr>
          <a:xfrm>
            <a:off x="1858496" y="2536881"/>
            <a:ext cx="2750888" cy="1209923"/>
          </a:xfrm>
          <a:prstGeom prst="roundRect">
            <a:avLst>
              <a:gd name="adj" fmla="val 447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9" name="Picture 3" descr="C:\Users\DELL\Desktop\图片1.png"/>
          <p:cNvPicPr>
            <a:picLocks noChangeAspect="1" noChangeArrowheads="1"/>
          </p:cNvPicPr>
          <p:nvPr/>
        </p:nvPicPr>
        <p:blipFill>
          <a:blip r:embed="rId3" cstate="print"/>
          <a:srcRect/>
          <a:stretch>
            <a:fillRect/>
          </a:stretch>
        </p:blipFill>
        <p:spPr bwMode="auto">
          <a:xfrm>
            <a:off x="3761312" y="2696735"/>
            <a:ext cx="696212" cy="907690"/>
          </a:xfrm>
          <a:prstGeom prst="rect">
            <a:avLst/>
          </a:prstGeom>
          <a:noFill/>
        </p:spPr>
      </p:pic>
      <p:sp>
        <p:nvSpPr>
          <p:cNvPr id="8" name="矩形 24"/>
          <p:cNvSpPr/>
          <p:nvPr/>
        </p:nvSpPr>
        <p:spPr>
          <a:xfrm>
            <a:off x="1551940" y="3883329"/>
            <a:ext cx="3411855" cy="646331"/>
          </a:xfrm>
          <a:prstGeom prst="rect">
            <a:avLst/>
          </a:prstGeom>
        </p:spPr>
        <p:txBody>
          <a:bodyPr wrap="square">
            <a:spAutoFit/>
          </a:bodyPr>
          <a:lstStyle/>
          <a:p>
            <a:r>
              <a:rPr lang="en-US" altLang="zh-CN" sz="900" dirty="0">
                <a:solidFill>
                  <a:schemeClr val="tx1">
                    <a:lumMod val="65000"/>
                    <a:lumOff val="35000"/>
                  </a:schemeClr>
                </a:solidFill>
                <a:latin typeface="Arial" panose="020B0604020202020204" pitchFamily="34" charset="0"/>
                <a:cs typeface="Arial" panose="020B0604020202020204" pitchFamily="34" charset="0"/>
              </a:rPr>
              <a:t>Traditional measurement is manual recording is inefficient, yo</a:t>
            </a:r>
            <a:r>
              <a:rPr lang="en-US" altLang="zh-CN" sz="900" dirty="0">
                <a:solidFill>
                  <a:schemeClr val="tx1">
                    <a:lumMod val="65000"/>
                    <a:lumOff val="35000"/>
                  </a:schemeClr>
                </a:solidFill>
                <a:latin typeface="Arial" panose="020B0604020202020204" pitchFamily="34" charset="0"/>
                <a:cs typeface="Arial" panose="020B0604020202020204" pitchFamily="34" charset="0"/>
                <a:sym typeface="+mn-ea"/>
              </a:rPr>
              <a:t>u need to measure and record at the same time; sometimes you need two operators for operation, one to measure and the other to record.</a:t>
            </a:r>
            <a:endParaRPr lang="en-US" altLang="zh-CN" sz="90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9" name="矩形 25"/>
          <p:cNvSpPr/>
          <p:nvPr/>
        </p:nvSpPr>
        <p:spPr>
          <a:xfrm>
            <a:off x="6377413" y="4033682"/>
            <a:ext cx="4346480" cy="400110"/>
          </a:xfrm>
          <a:prstGeom prst="rect">
            <a:avLst/>
          </a:prstGeom>
        </p:spPr>
        <p:txBody>
          <a:bodyPr wrap="square">
            <a:spAutoFit/>
          </a:bodyPr>
          <a:lstStyle/>
          <a:p>
            <a:pPr indent="-342900" algn="l">
              <a:spcBef>
                <a:spcPts val="500"/>
              </a:spcBef>
            </a:pPr>
            <a:r>
              <a:rPr lang="en-US" altLang="zh-CN" sz="1000" b="0" dirty="0">
                <a:solidFill>
                  <a:srgbClr val="000000"/>
                </a:solidFill>
                <a:latin typeface="Arial" panose="020B0604020202020204" pitchFamily="34" charset="0"/>
                <a:cs typeface="Arial" panose="020B0604020202020204" pitchFamily="34" charset="0"/>
                <a:sym typeface="+mn-ea"/>
              </a:rPr>
              <a:t>Data can be transmitted directly to a computer /phone through wired or wireless data transmission, improving efficiency.</a:t>
            </a:r>
            <a:endParaRPr lang="en-US" altLang="zh-CN" sz="1000" b="0" dirty="0">
              <a:solidFill>
                <a:srgbClr val="000000"/>
              </a:solidFill>
              <a:latin typeface="Arial" panose="020B0604020202020204" pitchFamily="34" charset="0"/>
              <a:cs typeface="Arial" panose="020B0604020202020204" pitchFamily="34" charset="0"/>
            </a:endParaRPr>
          </a:p>
        </p:txBody>
      </p:sp>
      <p:grpSp>
        <p:nvGrpSpPr>
          <p:cNvPr id="48" name="组合 47"/>
          <p:cNvGrpSpPr/>
          <p:nvPr/>
        </p:nvGrpSpPr>
        <p:grpSpPr>
          <a:xfrm>
            <a:off x="5017429" y="3819450"/>
            <a:ext cx="1186815" cy="643150"/>
            <a:chOff x="4945397" y="4110129"/>
            <a:chExt cx="1186815" cy="643150"/>
          </a:xfrm>
        </p:grpSpPr>
        <p:sp>
          <p:nvSpPr>
            <p:cNvPr id="47" name="箭头: 下 1"/>
            <p:cNvSpPr/>
            <p:nvPr/>
          </p:nvSpPr>
          <p:spPr>
            <a:xfrm rot="16200000">
              <a:off x="5260892" y="3998303"/>
              <a:ext cx="643150" cy="866802"/>
            </a:xfrm>
            <a:custGeom>
              <a:avLst/>
              <a:gdLst>
                <a:gd name="connsiteX0" fmla="*/ 0 w 990600"/>
                <a:gd name="connsiteY0" fmla="*/ 887179 h 1382479"/>
                <a:gd name="connsiteX1" fmla="*/ 247650 w 990600"/>
                <a:gd name="connsiteY1" fmla="*/ 887179 h 1382479"/>
                <a:gd name="connsiteX2" fmla="*/ 247650 w 990600"/>
                <a:gd name="connsiteY2" fmla="*/ 0 h 1382479"/>
                <a:gd name="connsiteX3" fmla="*/ 742950 w 990600"/>
                <a:gd name="connsiteY3" fmla="*/ 0 h 1382479"/>
                <a:gd name="connsiteX4" fmla="*/ 742950 w 990600"/>
                <a:gd name="connsiteY4" fmla="*/ 887179 h 1382479"/>
                <a:gd name="connsiteX5" fmla="*/ 990600 w 990600"/>
                <a:gd name="connsiteY5" fmla="*/ 887179 h 1382479"/>
                <a:gd name="connsiteX6" fmla="*/ 495300 w 990600"/>
                <a:gd name="connsiteY6" fmla="*/ 1382479 h 1382479"/>
                <a:gd name="connsiteX7" fmla="*/ 0 w 990600"/>
                <a:gd name="connsiteY7" fmla="*/ 887179 h 1382479"/>
                <a:gd name="connsiteX0-1" fmla="*/ 0 w 1104900"/>
                <a:gd name="connsiteY0-2" fmla="*/ 991954 h 1487254"/>
                <a:gd name="connsiteX1-3" fmla="*/ 247650 w 1104900"/>
                <a:gd name="connsiteY1-4" fmla="*/ 991954 h 1487254"/>
                <a:gd name="connsiteX2-5" fmla="*/ 247650 w 1104900"/>
                <a:gd name="connsiteY2-6" fmla="*/ 104775 h 1487254"/>
                <a:gd name="connsiteX3-7" fmla="*/ 1104900 w 1104900"/>
                <a:gd name="connsiteY3-8" fmla="*/ 0 h 1487254"/>
                <a:gd name="connsiteX4-9" fmla="*/ 742950 w 1104900"/>
                <a:gd name="connsiteY4-10" fmla="*/ 991954 h 1487254"/>
                <a:gd name="connsiteX5-11" fmla="*/ 990600 w 1104900"/>
                <a:gd name="connsiteY5-12" fmla="*/ 991954 h 1487254"/>
                <a:gd name="connsiteX6-13" fmla="*/ 495300 w 1104900"/>
                <a:gd name="connsiteY6-14" fmla="*/ 1487254 h 1487254"/>
                <a:gd name="connsiteX7-15" fmla="*/ 0 w 1104900"/>
                <a:gd name="connsiteY7-16" fmla="*/ 991954 h 1487254"/>
                <a:gd name="connsiteX0-17" fmla="*/ 50800 w 1155700"/>
                <a:gd name="connsiteY0-18" fmla="*/ 1014179 h 1509479"/>
                <a:gd name="connsiteX1-19" fmla="*/ 298450 w 1155700"/>
                <a:gd name="connsiteY1-20" fmla="*/ 1014179 h 1509479"/>
                <a:gd name="connsiteX2-21" fmla="*/ 0 w 1155700"/>
                <a:gd name="connsiteY2-22" fmla="*/ 0 h 1509479"/>
                <a:gd name="connsiteX3-23" fmla="*/ 1155700 w 1155700"/>
                <a:gd name="connsiteY3-24" fmla="*/ 22225 h 1509479"/>
                <a:gd name="connsiteX4-25" fmla="*/ 793750 w 1155700"/>
                <a:gd name="connsiteY4-26" fmla="*/ 1014179 h 1509479"/>
                <a:gd name="connsiteX5-27" fmla="*/ 1041400 w 1155700"/>
                <a:gd name="connsiteY5-28" fmla="*/ 1014179 h 1509479"/>
                <a:gd name="connsiteX6-29" fmla="*/ 546100 w 1155700"/>
                <a:gd name="connsiteY6-30" fmla="*/ 1509479 h 1509479"/>
                <a:gd name="connsiteX7-31" fmla="*/ 50800 w 1155700"/>
                <a:gd name="connsiteY7-32" fmla="*/ 1014179 h 1509479"/>
                <a:gd name="connsiteX0-33" fmla="*/ 50800 w 1155700"/>
                <a:gd name="connsiteY0-34" fmla="*/ 1014179 h 1509479"/>
                <a:gd name="connsiteX1-35" fmla="*/ 298450 w 1155700"/>
                <a:gd name="connsiteY1-36" fmla="*/ 1014179 h 1509479"/>
                <a:gd name="connsiteX2-37" fmla="*/ 0 w 1155700"/>
                <a:gd name="connsiteY2-38" fmla="*/ 0 h 1509479"/>
                <a:gd name="connsiteX3-39" fmla="*/ 1155700 w 1155700"/>
                <a:gd name="connsiteY3-40" fmla="*/ 22225 h 1509479"/>
                <a:gd name="connsiteX4-41" fmla="*/ 793750 w 1155700"/>
                <a:gd name="connsiteY4-42" fmla="*/ 1014179 h 1509479"/>
                <a:gd name="connsiteX5-43" fmla="*/ 1041400 w 1155700"/>
                <a:gd name="connsiteY5-44" fmla="*/ 1014179 h 1509479"/>
                <a:gd name="connsiteX6-45" fmla="*/ 546100 w 1155700"/>
                <a:gd name="connsiteY6-46" fmla="*/ 1509479 h 1509479"/>
                <a:gd name="connsiteX7-47" fmla="*/ 50800 w 1155700"/>
                <a:gd name="connsiteY7-48" fmla="*/ 1014179 h 1509479"/>
                <a:gd name="connsiteX0-49" fmla="*/ 50800 w 1155700"/>
                <a:gd name="connsiteY0-50" fmla="*/ 1014179 h 1509479"/>
                <a:gd name="connsiteX1-51" fmla="*/ 298450 w 1155700"/>
                <a:gd name="connsiteY1-52" fmla="*/ 1014179 h 1509479"/>
                <a:gd name="connsiteX2-53" fmla="*/ 0 w 1155700"/>
                <a:gd name="connsiteY2-54" fmla="*/ 0 h 1509479"/>
                <a:gd name="connsiteX3-55" fmla="*/ 1155700 w 1155700"/>
                <a:gd name="connsiteY3-56" fmla="*/ 22225 h 1509479"/>
                <a:gd name="connsiteX4-57" fmla="*/ 793750 w 1155700"/>
                <a:gd name="connsiteY4-58" fmla="*/ 1014179 h 1509479"/>
                <a:gd name="connsiteX5-59" fmla="*/ 1041400 w 1155700"/>
                <a:gd name="connsiteY5-60" fmla="*/ 1014179 h 1509479"/>
                <a:gd name="connsiteX6-61" fmla="*/ 546100 w 1155700"/>
                <a:gd name="connsiteY6-62" fmla="*/ 1509479 h 1509479"/>
                <a:gd name="connsiteX7-63" fmla="*/ 50800 w 1155700"/>
                <a:gd name="connsiteY7-64" fmla="*/ 1014179 h 1509479"/>
                <a:gd name="connsiteX0-65" fmla="*/ 50800 w 1155700"/>
                <a:gd name="connsiteY0-66" fmla="*/ 1014179 h 1509479"/>
                <a:gd name="connsiteX1-67" fmla="*/ 298450 w 1155700"/>
                <a:gd name="connsiteY1-68" fmla="*/ 1014179 h 1509479"/>
                <a:gd name="connsiteX2-69" fmla="*/ 0 w 1155700"/>
                <a:gd name="connsiteY2-70" fmla="*/ 0 h 1509479"/>
                <a:gd name="connsiteX3-71" fmla="*/ 1155700 w 1155700"/>
                <a:gd name="connsiteY3-72" fmla="*/ 22225 h 1509479"/>
                <a:gd name="connsiteX4-73" fmla="*/ 793750 w 1155700"/>
                <a:gd name="connsiteY4-74" fmla="*/ 1014179 h 1509479"/>
                <a:gd name="connsiteX5-75" fmla="*/ 1041400 w 1155700"/>
                <a:gd name="connsiteY5-76" fmla="*/ 1014179 h 1509479"/>
                <a:gd name="connsiteX6-77" fmla="*/ 546100 w 1155700"/>
                <a:gd name="connsiteY6-78" fmla="*/ 1509479 h 1509479"/>
                <a:gd name="connsiteX7-79" fmla="*/ 50800 w 1155700"/>
                <a:gd name="connsiteY7-80" fmla="*/ 1014179 h 1509479"/>
                <a:gd name="connsiteX0-81" fmla="*/ 50800 w 1155700"/>
                <a:gd name="connsiteY0-82" fmla="*/ 1014179 h 1509479"/>
                <a:gd name="connsiteX1-83" fmla="*/ 298450 w 1155700"/>
                <a:gd name="connsiteY1-84" fmla="*/ 1014179 h 1509479"/>
                <a:gd name="connsiteX2-85" fmla="*/ 0 w 1155700"/>
                <a:gd name="connsiteY2-86" fmla="*/ 0 h 1509479"/>
                <a:gd name="connsiteX3-87" fmla="*/ 1155700 w 1155700"/>
                <a:gd name="connsiteY3-88" fmla="*/ 22225 h 1509479"/>
                <a:gd name="connsiteX4-89" fmla="*/ 793750 w 1155700"/>
                <a:gd name="connsiteY4-90" fmla="*/ 1014179 h 1509479"/>
                <a:gd name="connsiteX5-91" fmla="*/ 1041400 w 1155700"/>
                <a:gd name="connsiteY5-92" fmla="*/ 1014179 h 1509479"/>
                <a:gd name="connsiteX6-93" fmla="*/ 546100 w 1155700"/>
                <a:gd name="connsiteY6-94" fmla="*/ 1509479 h 1509479"/>
                <a:gd name="connsiteX7-95" fmla="*/ 50800 w 1155700"/>
                <a:gd name="connsiteY7-96" fmla="*/ 1014179 h 1509479"/>
                <a:gd name="connsiteX0-97" fmla="*/ 50800 w 1155700"/>
                <a:gd name="connsiteY0-98" fmla="*/ 1014179 h 1509479"/>
                <a:gd name="connsiteX1-99" fmla="*/ 298450 w 1155700"/>
                <a:gd name="connsiteY1-100" fmla="*/ 1014179 h 1509479"/>
                <a:gd name="connsiteX2-101" fmla="*/ 0 w 1155700"/>
                <a:gd name="connsiteY2-102" fmla="*/ 0 h 1509479"/>
                <a:gd name="connsiteX3-103" fmla="*/ 1155700 w 1155700"/>
                <a:gd name="connsiteY3-104" fmla="*/ 22225 h 1509479"/>
                <a:gd name="connsiteX4-105" fmla="*/ 793750 w 1155700"/>
                <a:gd name="connsiteY4-106" fmla="*/ 1014179 h 1509479"/>
                <a:gd name="connsiteX5-107" fmla="*/ 1041400 w 1155700"/>
                <a:gd name="connsiteY5-108" fmla="*/ 1014179 h 1509479"/>
                <a:gd name="connsiteX6-109" fmla="*/ 546100 w 1155700"/>
                <a:gd name="connsiteY6-110" fmla="*/ 1509479 h 1509479"/>
                <a:gd name="connsiteX7-111" fmla="*/ 50800 w 1155700"/>
                <a:gd name="connsiteY7-112" fmla="*/ 1014179 h 1509479"/>
                <a:gd name="connsiteX0-113" fmla="*/ 47808 w 1152708"/>
                <a:gd name="connsiteY0-114" fmla="*/ 1002210 h 1497510"/>
                <a:gd name="connsiteX1-115" fmla="*/ 295458 w 1152708"/>
                <a:gd name="connsiteY1-116" fmla="*/ 1002210 h 1497510"/>
                <a:gd name="connsiteX2-117" fmla="*/ 0 w 1152708"/>
                <a:gd name="connsiteY2-118" fmla="*/ 0 h 1497510"/>
                <a:gd name="connsiteX3-119" fmla="*/ 1152708 w 1152708"/>
                <a:gd name="connsiteY3-120" fmla="*/ 10256 h 1497510"/>
                <a:gd name="connsiteX4-121" fmla="*/ 790758 w 1152708"/>
                <a:gd name="connsiteY4-122" fmla="*/ 1002210 h 1497510"/>
                <a:gd name="connsiteX5-123" fmla="*/ 1038408 w 1152708"/>
                <a:gd name="connsiteY5-124" fmla="*/ 1002210 h 1497510"/>
                <a:gd name="connsiteX6-125" fmla="*/ 543108 w 1152708"/>
                <a:gd name="connsiteY6-126" fmla="*/ 1497510 h 1497510"/>
                <a:gd name="connsiteX7-127" fmla="*/ 47808 w 1152708"/>
                <a:gd name="connsiteY7-128" fmla="*/ 1002210 h 1497510"/>
                <a:gd name="connsiteX0-129" fmla="*/ 47808 w 1149716"/>
                <a:gd name="connsiteY0-130" fmla="*/ 1006915 h 1502215"/>
                <a:gd name="connsiteX1-131" fmla="*/ 295458 w 1149716"/>
                <a:gd name="connsiteY1-132" fmla="*/ 1006915 h 1502215"/>
                <a:gd name="connsiteX2-133" fmla="*/ 0 w 1149716"/>
                <a:gd name="connsiteY2-134" fmla="*/ 4705 h 1502215"/>
                <a:gd name="connsiteX3-135" fmla="*/ 1149716 w 1149716"/>
                <a:gd name="connsiteY3-136" fmla="*/ 0 h 1502215"/>
                <a:gd name="connsiteX4-137" fmla="*/ 790758 w 1149716"/>
                <a:gd name="connsiteY4-138" fmla="*/ 1006915 h 1502215"/>
                <a:gd name="connsiteX5-139" fmla="*/ 1038408 w 1149716"/>
                <a:gd name="connsiteY5-140" fmla="*/ 1006915 h 1502215"/>
                <a:gd name="connsiteX6-141" fmla="*/ 543108 w 1149716"/>
                <a:gd name="connsiteY6-142" fmla="*/ 1502215 h 1502215"/>
                <a:gd name="connsiteX7-143" fmla="*/ 47808 w 1149716"/>
                <a:gd name="connsiteY7-144" fmla="*/ 1006915 h 1502215"/>
                <a:gd name="connsiteX0-145" fmla="*/ 47808 w 1149716"/>
                <a:gd name="connsiteY0-146" fmla="*/ 1002635 h 1497935"/>
                <a:gd name="connsiteX1-147" fmla="*/ 295458 w 1149716"/>
                <a:gd name="connsiteY1-148" fmla="*/ 1002635 h 1497935"/>
                <a:gd name="connsiteX2-149" fmla="*/ 0 w 1149716"/>
                <a:gd name="connsiteY2-150" fmla="*/ 425 h 1497935"/>
                <a:gd name="connsiteX3-151" fmla="*/ 1149716 w 1149716"/>
                <a:gd name="connsiteY3-152" fmla="*/ 0 h 1497935"/>
                <a:gd name="connsiteX4-153" fmla="*/ 790758 w 1149716"/>
                <a:gd name="connsiteY4-154" fmla="*/ 1002635 h 1497935"/>
                <a:gd name="connsiteX5-155" fmla="*/ 1038408 w 1149716"/>
                <a:gd name="connsiteY5-156" fmla="*/ 1002635 h 1497935"/>
                <a:gd name="connsiteX6-157" fmla="*/ 543108 w 1149716"/>
                <a:gd name="connsiteY6-158" fmla="*/ 1497935 h 1497935"/>
                <a:gd name="connsiteX7-159" fmla="*/ 47808 w 1149716"/>
                <a:gd name="connsiteY7-160" fmla="*/ 1002635 h 1497935"/>
                <a:gd name="connsiteX0-161" fmla="*/ 83121 w 1185029"/>
                <a:gd name="connsiteY0-162" fmla="*/ 1005420 h 1500720"/>
                <a:gd name="connsiteX1-163" fmla="*/ 330771 w 1185029"/>
                <a:gd name="connsiteY1-164" fmla="*/ 1005420 h 1500720"/>
                <a:gd name="connsiteX2-165" fmla="*/ 0 w 1185029"/>
                <a:gd name="connsiteY2-166" fmla="*/ 0 h 1500720"/>
                <a:gd name="connsiteX3-167" fmla="*/ 1185029 w 1185029"/>
                <a:gd name="connsiteY3-168" fmla="*/ 2785 h 1500720"/>
                <a:gd name="connsiteX4-169" fmla="*/ 826071 w 1185029"/>
                <a:gd name="connsiteY4-170" fmla="*/ 1005420 h 1500720"/>
                <a:gd name="connsiteX5-171" fmla="*/ 1073721 w 1185029"/>
                <a:gd name="connsiteY5-172" fmla="*/ 1005420 h 1500720"/>
                <a:gd name="connsiteX6-173" fmla="*/ 578421 w 1185029"/>
                <a:gd name="connsiteY6-174" fmla="*/ 1500720 h 1500720"/>
                <a:gd name="connsiteX7-175" fmla="*/ 83121 w 1185029"/>
                <a:gd name="connsiteY7-176" fmla="*/ 1005420 h 150072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1185029" h="1500720">
                  <a:moveTo>
                    <a:pt x="83121" y="1005420"/>
                  </a:moveTo>
                  <a:lnTo>
                    <a:pt x="330771" y="1005420"/>
                  </a:lnTo>
                  <a:cubicBezTo>
                    <a:pt x="297963" y="632435"/>
                    <a:pt x="156633" y="290435"/>
                    <a:pt x="0" y="0"/>
                  </a:cubicBezTo>
                  <a:lnTo>
                    <a:pt x="1185029" y="2785"/>
                  </a:lnTo>
                  <a:cubicBezTo>
                    <a:pt x="991354" y="304861"/>
                    <a:pt x="867346" y="630319"/>
                    <a:pt x="826071" y="1005420"/>
                  </a:cubicBezTo>
                  <a:lnTo>
                    <a:pt x="1073721" y="1005420"/>
                  </a:lnTo>
                  <a:lnTo>
                    <a:pt x="578421" y="1500720"/>
                  </a:lnTo>
                  <a:lnTo>
                    <a:pt x="83121" y="1005420"/>
                  </a:lnTo>
                  <a:close/>
                </a:path>
              </a:pathLst>
            </a:custGeom>
            <a:gradFill>
              <a:gsLst>
                <a:gs pos="0">
                  <a:srgbClr val="00684D">
                    <a:alpha val="0"/>
                  </a:srgbClr>
                </a:gs>
                <a:gs pos="60000">
                  <a:srgbClr val="00684D">
                    <a:alpha val="75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33"/>
            <p:cNvSpPr/>
            <p:nvPr/>
          </p:nvSpPr>
          <p:spPr>
            <a:xfrm>
              <a:off x="4945397" y="4312694"/>
              <a:ext cx="1186815" cy="230832"/>
            </a:xfrm>
            <a:prstGeom prst="rect">
              <a:avLst/>
            </a:prstGeom>
            <a:effectLst>
              <a:outerShdw blurRad="25400" dist="38100" dir="2700000" algn="tl" rotWithShape="0">
                <a:prstClr val="black">
                  <a:alpha val="40000"/>
                </a:prstClr>
              </a:outerShdw>
            </a:effectLst>
          </p:spPr>
          <p:txBody>
            <a:bodyPr wrap="square">
              <a:spAutoFit/>
            </a:bodyPr>
            <a:lstStyle/>
            <a:p>
              <a:pPr algn="ctr"/>
              <a:r>
                <a:rPr lang="en-US" altLang="zh-CN" sz="900" b="1" dirty="0">
                  <a:solidFill>
                    <a:srgbClr val="FFFFFF"/>
                  </a:solidFill>
                  <a:latin typeface="Arial" panose="020B0604020202020204" pitchFamily="34" charset="0"/>
                  <a:cs typeface="Arial" panose="020B0604020202020204" pitchFamily="34" charset="0"/>
                  <a:sym typeface="+mn-ea"/>
                </a:rPr>
                <a:t>Timeliness</a:t>
              </a:r>
              <a:endParaRPr lang="zh-CN" altLang="en-US" sz="900" b="1" dirty="0">
                <a:solidFill>
                  <a:srgbClr val="FFFFFF"/>
                </a:solidFill>
                <a:latin typeface="Arial" panose="020B0604020202020204" pitchFamily="34" charset="0"/>
                <a:ea typeface="思源黑体 CN Medium" panose="020B0600000000000000" pitchFamily="34" charset="-122"/>
                <a:cs typeface="Arial" panose="020B0604020202020204" pitchFamily="34" charset="0"/>
              </a:endParaRPr>
            </a:p>
          </p:txBody>
        </p:sp>
      </p:grpSp>
      <p:sp>
        <p:nvSpPr>
          <p:cNvPr id="10" name="矩形 26"/>
          <p:cNvSpPr/>
          <p:nvPr/>
        </p:nvSpPr>
        <p:spPr>
          <a:xfrm>
            <a:off x="1555457" y="4834948"/>
            <a:ext cx="3461972" cy="507831"/>
          </a:xfrm>
          <a:prstGeom prst="rect">
            <a:avLst/>
          </a:prstGeom>
        </p:spPr>
        <p:txBody>
          <a:bodyPr wrap="square">
            <a:spAutoFit/>
          </a:bodyPr>
          <a:lstStyle/>
          <a:p>
            <a:r>
              <a:rPr lang="en-US" altLang="zh-CN" sz="900" dirty="0">
                <a:solidFill>
                  <a:schemeClr val="tx1">
                    <a:lumMod val="65000"/>
                    <a:lumOff val="35000"/>
                  </a:schemeClr>
                </a:solidFill>
                <a:latin typeface="Arial" panose="020B0604020202020204" pitchFamily="34" charset="0"/>
                <a:cs typeface="Arial" panose="020B0604020202020204" pitchFamily="34" charset="0"/>
              </a:rPr>
              <a:t>Traditional measurements are made by manually recording data to a paper file or manually entering it into a computer, which inevitably results in recording errors.</a:t>
            </a:r>
            <a:endParaRPr lang="en-US" altLang="zh-CN" sz="90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11" name="矩形 27"/>
          <p:cNvSpPr/>
          <p:nvPr/>
        </p:nvSpPr>
        <p:spPr>
          <a:xfrm>
            <a:off x="6385192" y="4855347"/>
            <a:ext cx="4257350" cy="400110"/>
          </a:xfrm>
          <a:prstGeom prst="rect">
            <a:avLst/>
          </a:prstGeom>
        </p:spPr>
        <p:txBody>
          <a:bodyPr wrap="square">
            <a:spAutoFit/>
          </a:bodyPr>
          <a:lstStyle/>
          <a:p>
            <a:r>
              <a:rPr lang="en-US" altLang="zh-CN" sz="1000" b="0" dirty="0">
                <a:solidFill>
                  <a:srgbClr val="000000"/>
                </a:solidFill>
                <a:latin typeface="Arial" panose="020B0604020202020204" pitchFamily="34" charset="0"/>
                <a:cs typeface="Arial" panose="020B0604020202020204" pitchFamily="34" charset="0"/>
                <a:sym typeface="+mn-ea"/>
              </a:rPr>
              <a:t>The direct transmission of measurement data to the computer, eliminating human error and ensuring that the data is true.</a:t>
            </a:r>
            <a:endParaRPr lang="en-US" altLang="zh-CN" sz="1000" b="0" dirty="0">
              <a:solidFill>
                <a:srgbClr val="000000"/>
              </a:solidFill>
              <a:latin typeface="Arial" panose="020B0604020202020204" pitchFamily="34" charset="0"/>
              <a:cs typeface="Arial" panose="020B0604020202020204" pitchFamily="34" charset="0"/>
            </a:endParaRPr>
          </a:p>
        </p:txBody>
      </p:sp>
      <p:grpSp>
        <p:nvGrpSpPr>
          <p:cNvPr id="49" name="组合 48"/>
          <p:cNvGrpSpPr/>
          <p:nvPr/>
        </p:nvGrpSpPr>
        <p:grpSpPr>
          <a:xfrm>
            <a:off x="5221098" y="4687485"/>
            <a:ext cx="1139289" cy="643150"/>
            <a:chOff x="5149066" y="4110129"/>
            <a:chExt cx="1139289" cy="643150"/>
          </a:xfrm>
        </p:grpSpPr>
        <p:sp>
          <p:nvSpPr>
            <p:cNvPr id="50" name="箭头: 下 1"/>
            <p:cNvSpPr/>
            <p:nvPr/>
          </p:nvSpPr>
          <p:spPr>
            <a:xfrm rot="16200000">
              <a:off x="5260892" y="3998303"/>
              <a:ext cx="643150" cy="866802"/>
            </a:xfrm>
            <a:custGeom>
              <a:avLst/>
              <a:gdLst>
                <a:gd name="connsiteX0" fmla="*/ 0 w 990600"/>
                <a:gd name="connsiteY0" fmla="*/ 887179 h 1382479"/>
                <a:gd name="connsiteX1" fmla="*/ 247650 w 990600"/>
                <a:gd name="connsiteY1" fmla="*/ 887179 h 1382479"/>
                <a:gd name="connsiteX2" fmla="*/ 247650 w 990600"/>
                <a:gd name="connsiteY2" fmla="*/ 0 h 1382479"/>
                <a:gd name="connsiteX3" fmla="*/ 742950 w 990600"/>
                <a:gd name="connsiteY3" fmla="*/ 0 h 1382479"/>
                <a:gd name="connsiteX4" fmla="*/ 742950 w 990600"/>
                <a:gd name="connsiteY4" fmla="*/ 887179 h 1382479"/>
                <a:gd name="connsiteX5" fmla="*/ 990600 w 990600"/>
                <a:gd name="connsiteY5" fmla="*/ 887179 h 1382479"/>
                <a:gd name="connsiteX6" fmla="*/ 495300 w 990600"/>
                <a:gd name="connsiteY6" fmla="*/ 1382479 h 1382479"/>
                <a:gd name="connsiteX7" fmla="*/ 0 w 990600"/>
                <a:gd name="connsiteY7" fmla="*/ 887179 h 1382479"/>
                <a:gd name="connsiteX0-1" fmla="*/ 0 w 1104900"/>
                <a:gd name="connsiteY0-2" fmla="*/ 991954 h 1487254"/>
                <a:gd name="connsiteX1-3" fmla="*/ 247650 w 1104900"/>
                <a:gd name="connsiteY1-4" fmla="*/ 991954 h 1487254"/>
                <a:gd name="connsiteX2-5" fmla="*/ 247650 w 1104900"/>
                <a:gd name="connsiteY2-6" fmla="*/ 104775 h 1487254"/>
                <a:gd name="connsiteX3-7" fmla="*/ 1104900 w 1104900"/>
                <a:gd name="connsiteY3-8" fmla="*/ 0 h 1487254"/>
                <a:gd name="connsiteX4-9" fmla="*/ 742950 w 1104900"/>
                <a:gd name="connsiteY4-10" fmla="*/ 991954 h 1487254"/>
                <a:gd name="connsiteX5-11" fmla="*/ 990600 w 1104900"/>
                <a:gd name="connsiteY5-12" fmla="*/ 991954 h 1487254"/>
                <a:gd name="connsiteX6-13" fmla="*/ 495300 w 1104900"/>
                <a:gd name="connsiteY6-14" fmla="*/ 1487254 h 1487254"/>
                <a:gd name="connsiteX7-15" fmla="*/ 0 w 1104900"/>
                <a:gd name="connsiteY7-16" fmla="*/ 991954 h 1487254"/>
                <a:gd name="connsiteX0-17" fmla="*/ 50800 w 1155700"/>
                <a:gd name="connsiteY0-18" fmla="*/ 1014179 h 1509479"/>
                <a:gd name="connsiteX1-19" fmla="*/ 298450 w 1155700"/>
                <a:gd name="connsiteY1-20" fmla="*/ 1014179 h 1509479"/>
                <a:gd name="connsiteX2-21" fmla="*/ 0 w 1155700"/>
                <a:gd name="connsiteY2-22" fmla="*/ 0 h 1509479"/>
                <a:gd name="connsiteX3-23" fmla="*/ 1155700 w 1155700"/>
                <a:gd name="connsiteY3-24" fmla="*/ 22225 h 1509479"/>
                <a:gd name="connsiteX4-25" fmla="*/ 793750 w 1155700"/>
                <a:gd name="connsiteY4-26" fmla="*/ 1014179 h 1509479"/>
                <a:gd name="connsiteX5-27" fmla="*/ 1041400 w 1155700"/>
                <a:gd name="connsiteY5-28" fmla="*/ 1014179 h 1509479"/>
                <a:gd name="connsiteX6-29" fmla="*/ 546100 w 1155700"/>
                <a:gd name="connsiteY6-30" fmla="*/ 1509479 h 1509479"/>
                <a:gd name="connsiteX7-31" fmla="*/ 50800 w 1155700"/>
                <a:gd name="connsiteY7-32" fmla="*/ 1014179 h 1509479"/>
                <a:gd name="connsiteX0-33" fmla="*/ 50800 w 1155700"/>
                <a:gd name="connsiteY0-34" fmla="*/ 1014179 h 1509479"/>
                <a:gd name="connsiteX1-35" fmla="*/ 298450 w 1155700"/>
                <a:gd name="connsiteY1-36" fmla="*/ 1014179 h 1509479"/>
                <a:gd name="connsiteX2-37" fmla="*/ 0 w 1155700"/>
                <a:gd name="connsiteY2-38" fmla="*/ 0 h 1509479"/>
                <a:gd name="connsiteX3-39" fmla="*/ 1155700 w 1155700"/>
                <a:gd name="connsiteY3-40" fmla="*/ 22225 h 1509479"/>
                <a:gd name="connsiteX4-41" fmla="*/ 793750 w 1155700"/>
                <a:gd name="connsiteY4-42" fmla="*/ 1014179 h 1509479"/>
                <a:gd name="connsiteX5-43" fmla="*/ 1041400 w 1155700"/>
                <a:gd name="connsiteY5-44" fmla="*/ 1014179 h 1509479"/>
                <a:gd name="connsiteX6-45" fmla="*/ 546100 w 1155700"/>
                <a:gd name="connsiteY6-46" fmla="*/ 1509479 h 1509479"/>
                <a:gd name="connsiteX7-47" fmla="*/ 50800 w 1155700"/>
                <a:gd name="connsiteY7-48" fmla="*/ 1014179 h 1509479"/>
                <a:gd name="connsiteX0-49" fmla="*/ 50800 w 1155700"/>
                <a:gd name="connsiteY0-50" fmla="*/ 1014179 h 1509479"/>
                <a:gd name="connsiteX1-51" fmla="*/ 298450 w 1155700"/>
                <a:gd name="connsiteY1-52" fmla="*/ 1014179 h 1509479"/>
                <a:gd name="connsiteX2-53" fmla="*/ 0 w 1155700"/>
                <a:gd name="connsiteY2-54" fmla="*/ 0 h 1509479"/>
                <a:gd name="connsiteX3-55" fmla="*/ 1155700 w 1155700"/>
                <a:gd name="connsiteY3-56" fmla="*/ 22225 h 1509479"/>
                <a:gd name="connsiteX4-57" fmla="*/ 793750 w 1155700"/>
                <a:gd name="connsiteY4-58" fmla="*/ 1014179 h 1509479"/>
                <a:gd name="connsiteX5-59" fmla="*/ 1041400 w 1155700"/>
                <a:gd name="connsiteY5-60" fmla="*/ 1014179 h 1509479"/>
                <a:gd name="connsiteX6-61" fmla="*/ 546100 w 1155700"/>
                <a:gd name="connsiteY6-62" fmla="*/ 1509479 h 1509479"/>
                <a:gd name="connsiteX7-63" fmla="*/ 50800 w 1155700"/>
                <a:gd name="connsiteY7-64" fmla="*/ 1014179 h 1509479"/>
                <a:gd name="connsiteX0-65" fmla="*/ 50800 w 1155700"/>
                <a:gd name="connsiteY0-66" fmla="*/ 1014179 h 1509479"/>
                <a:gd name="connsiteX1-67" fmla="*/ 298450 w 1155700"/>
                <a:gd name="connsiteY1-68" fmla="*/ 1014179 h 1509479"/>
                <a:gd name="connsiteX2-69" fmla="*/ 0 w 1155700"/>
                <a:gd name="connsiteY2-70" fmla="*/ 0 h 1509479"/>
                <a:gd name="connsiteX3-71" fmla="*/ 1155700 w 1155700"/>
                <a:gd name="connsiteY3-72" fmla="*/ 22225 h 1509479"/>
                <a:gd name="connsiteX4-73" fmla="*/ 793750 w 1155700"/>
                <a:gd name="connsiteY4-74" fmla="*/ 1014179 h 1509479"/>
                <a:gd name="connsiteX5-75" fmla="*/ 1041400 w 1155700"/>
                <a:gd name="connsiteY5-76" fmla="*/ 1014179 h 1509479"/>
                <a:gd name="connsiteX6-77" fmla="*/ 546100 w 1155700"/>
                <a:gd name="connsiteY6-78" fmla="*/ 1509479 h 1509479"/>
                <a:gd name="connsiteX7-79" fmla="*/ 50800 w 1155700"/>
                <a:gd name="connsiteY7-80" fmla="*/ 1014179 h 1509479"/>
                <a:gd name="connsiteX0-81" fmla="*/ 50800 w 1155700"/>
                <a:gd name="connsiteY0-82" fmla="*/ 1014179 h 1509479"/>
                <a:gd name="connsiteX1-83" fmla="*/ 298450 w 1155700"/>
                <a:gd name="connsiteY1-84" fmla="*/ 1014179 h 1509479"/>
                <a:gd name="connsiteX2-85" fmla="*/ 0 w 1155700"/>
                <a:gd name="connsiteY2-86" fmla="*/ 0 h 1509479"/>
                <a:gd name="connsiteX3-87" fmla="*/ 1155700 w 1155700"/>
                <a:gd name="connsiteY3-88" fmla="*/ 22225 h 1509479"/>
                <a:gd name="connsiteX4-89" fmla="*/ 793750 w 1155700"/>
                <a:gd name="connsiteY4-90" fmla="*/ 1014179 h 1509479"/>
                <a:gd name="connsiteX5-91" fmla="*/ 1041400 w 1155700"/>
                <a:gd name="connsiteY5-92" fmla="*/ 1014179 h 1509479"/>
                <a:gd name="connsiteX6-93" fmla="*/ 546100 w 1155700"/>
                <a:gd name="connsiteY6-94" fmla="*/ 1509479 h 1509479"/>
                <a:gd name="connsiteX7-95" fmla="*/ 50800 w 1155700"/>
                <a:gd name="connsiteY7-96" fmla="*/ 1014179 h 1509479"/>
                <a:gd name="connsiteX0-97" fmla="*/ 50800 w 1155700"/>
                <a:gd name="connsiteY0-98" fmla="*/ 1014179 h 1509479"/>
                <a:gd name="connsiteX1-99" fmla="*/ 298450 w 1155700"/>
                <a:gd name="connsiteY1-100" fmla="*/ 1014179 h 1509479"/>
                <a:gd name="connsiteX2-101" fmla="*/ 0 w 1155700"/>
                <a:gd name="connsiteY2-102" fmla="*/ 0 h 1509479"/>
                <a:gd name="connsiteX3-103" fmla="*/ 1155700 w 1155700"/>
                <a:gd name="connsiteY3-104" fmla="*/ 22225 h 1509479"/>
                <a:gd name="connsiteX4-105" fmla="*/ 793750 w 1155700"/>
                <a:gd name="connsiteY4-106" fmla="*/ 1014179 h 1509479"/>
                <a:gd name="connsiteX5-107" fmla="*/ 1041400 w 1155700"/>
                <a:gd name="connsiteY5-108" fmla="*/ 1014179 h 1509479"/>
                <a:gd name="connsiteX6-109" fmla="*/ 546100 w 1155700"/>
                <a:gd name="connsiteY6-110" fmla="*/ 1509479 h 1509479"/>
                <a:gd name="connsiteX7-111" fmla="*/ 50800 w 1155700"/>
                <a:gd name="connsiteY7-112" fmla="*/ 1014179 h 1509479"/>
                <a:gd name="connsiteX0-113" fmla="*/ 47808 w 1152708"/>
                <a:gd name="connsiteY0-114" fmla="*/ 1002210 h 1497510"/>
                <a:gd name="connsiteX1-115" fmla="*/ 295458 w 1152708"/>
                <a:gd name="connsiteY1-116" fmla="*/ 1002210 h 1497510"/>
                <a:gd name="connsiteX2-117" fmla="*/ 0 w 1152708"/>
                <a:gd name="connsiteY2-118" fmla="*/ 0 h 1497510"/>
                <a:gd name="connsiteX3-119" fmla="*/ 1152708 w 1152708"/>
                <a:gd name="connsiteY3-120" fmla="*/ 10256 h 1497510"/>
                <a:gd name="connsiteX4-121" fmla="*/ 790758 w 1152708"/>
                <a:gd name="connsiteY4-122" fmla="*/ 1002210 h 1497510"/>
                <a:gd name="connsiteX5-123" fmla="*/ 1038408 w 1152708"/>
                <a:gd name="connsiteY5-124" fmla="*/ 1002210 h 1497510"/>
                <a:gd name="connsiteX6-125" fmla="*/ 543108 w 1152708"/>
                <a:gd name="connsiteY6-126" fmla="*/ 1497510 h 1497510"/>
                <a:gd name="connsiteX7-127" fmla="*/ 47808 w 1152708"/>
                <a:gd name="connsiteY7-128" fmla="*/ 1002210 h 1497510"/>
                <a:gd name="connsiteX0-129" fmla="*/ 47808 w 1149716"/>
                <a:gd name="connsiteY0-130" fmla="*/ 1006915 h 1502215"/>
                <a:gd name="connsiteX1-131" fmla="*/ 295458 w 1149716"/>
                <a:gd name="connsiteY1-132" fmla="*/ 1006915 h 1502215"/>
                <a:gd name="connsiteX2-133" fmla="*/ 0 w 1149716"/>
                <a:gd name="connsiteY2-134" fmla="*/ 4705 h 1502215"/>
                <a:gd name="connsiteX3-135" fmla="*/ 1149716 w 1149716"/>
                <a:gd name="connsiteY3-136" fmla="*/ 0 h 1502215"/>
                <a:gd name="connsiteX4-137" fmla="*/ 790758 w 1149716"/>
                <a:gd name="connsiteY4-138" fmla="*/ 1006915 h 1502215"/>
                <a:gd name="connsiteX5-139" fmla="*/ 1038408 w 1149716"/>
                <a:gd name="connsiteY5-140" fmla="*/ 1006915 h 1502215"/>
                <a:gd name="connsiteX6-141" fmla="*/ 543108 w 1149716"/>
                <a:gd name="connsiteY6-142" fmla="*/ 1502215 h 1502215"/>
                <a:gd name="connsiteX7-143" fmla="*/ 47808 w 1149716"/>
                <a:gd name="connsiteY7-144" fmla="*/ 1006915 h 1502215"/>
                <a:gd name="connsiteX0-145" fmla="*/ 47808 w 1149716"/>
                <a:gd name="connsiteY0-146" fmla="*/ 1002635 h 1497935"/>
                <a:gd name="connsiteX1-147" fmla="*/ 295458 w 1149716"/>
                <a:gd name="connsiteY1-148" fmla="*/ 1002635 h 1497935"/>
                <a:gd name="connsiteX2-149" fmla="*/ 0 w 1149716"/>
                <a:gd name="connsiteY2-150" fmla="*/ 425 h 1497935"/>
                <a:gd name="connsiteX3-151" fmla="*/ 1149716 w 1149716"/>
                <a:gd name="connsiteY3-152" fmla="*/ 0 h 1497935"/>
                <a:gd name="connsiteX4-153" fmla="*/ 790758 w 1149716"/>
                <a:gd name="connsiteY4-154" fmla="*/ 1002635 h 1497935"/>
                <a:gd name="connsiteX5-155" fmla="*/ 1038408 w 1149716"/>
                <a:gd name="connsiteY5-156" fmla="*/ 1002635 h 1497935"/>
                <a:gd name="connsiteX6-157" fmla="*/ 543108 w 1149716"/>
                <a:gd name="connsiteY6-158" fmla="*/ 1497935 h 1497935"/>
                <a:gd name="connsiteX7-159" fmla="*/ 47808 w 1149716"/>
                <a:gd name="connsiteY7-160" fmla="*/ 1002635 h 1497935"/>
                <a:gd name="connsiteX0-161" fmla="*/ 83121 w 1185029"/>
                <a:gd name="connsiteY0-162" fmla="*/ 1005420 h 1500720"/>
                <a:gd name="connsiteX1-163" fmla="*/ 330771 w 1185029"/>
                <a:gd name="connsiteY1-164" fmla="*/ 1005420 h 1500720"/>
                <a:gd name="connsiteX2-165" fmla="*/ 0 w 1185029"/>
                <a:gd name="connsiteY2-166" fmla="*/ 0 h 1500720"/>
                <a:gd name="connsiteX3-167" fmla="*/ 1185029 w 1185029"/>
                <a:gd name="connsiteY3-168" fmla="*/ 2785 h 1500720"/>
                <a:gd name="connsiteX4-169" fmla="*/ 826071 w 1185029"/>
                <a:gd name="connsiteY4-170" fmla="*/ 1005420 h 1500720"/>
                <a:gd name="connsiteX5-171" fmla="*/ 1073721 w 1185029"/>
                <a:gd name="connsiteY5-172" fmla="*/ 1005420 h 1500720"/>
                <a:gd name="connsiteX6-173" fmla="*/ 578421 w 1185029"/>
                <a:gd name="connsiteY6-174" fmla="*/ 1500720 h 1500720"/>
                <a:gd name="connsiteX7-175" fmla="*/ 83121 w 1185029"/>
                <a:gd name="connsiteY7-176" fmla="*/ 1005420 h 150072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1185029" h="1500720">
                  <a:moveTo>
                    <a:pt x="83121" y="1005420"/>
                  </a:moveTo>
                  <a:lnTo>
                    <a:pt x="330771" y="1005420"/>
                  </a:lnTo>
                  <a:cubicBezTo>
                    <a:pt x="297963" y="632435"/>
                    <a:pt x="156633" y="290435"/>
                    <a:pt x="0" y="0"/>
                  </a:cubicBezTo>
                  <a:lnTo>
                    <a:pt x="1185029" y="2785"/>
                  </a:lnTo>
                  <a:cubicBezTo>
                    <a:pt x="991354" y="304861"/>
                    <a:pt x="867346" y="630319"/>
                    <a:pt x="826071" y="1005420"/>
                  </a:cubicBezTo>
                  <a:lnTo>
                    <a:pt x="1073721" y="1005420"/>
                  </a:lnTo>
                  <a:lnTo>
                    <a:pt x="578421" y="1500720"/>
                  </a:lnTo>
                  <a:lnTo>
                    <a:pt x="83121" y="1005420"/>
                  </a:lnTo>
                  <a:close/>
                </a:path>
              </a:pathLst>
            </a:custGeom>
            <a:gradFill>
              <a:gsLst>
                <a:gs pos="0">
                  <a:srgbClr val="00684D">
                    <a:alpha val="0"/>
                  </a:srgbClr>
                </a:gs>
                <a:gs pos="60000">
                  <a:srgbClr val="00684D">
                    <a:alpha val="75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latin typeface="Arial" panose="020B0604020202020204" pitchFamily="34" charset="0"/>
                <a:cs typeface="Arial" panose="020B0604020202020204" pitchFamily="34" charset="0"/>
              </a:endParaRPr>
            </a:p>
          </p:txBody>
        </p:sp>
        <p:sp>
          <p:nvSpPr>
            <p:cNvPr id="51" name="矩形 33"/>
            <p:cNvSpPr/>
            <p:nvPr/>
          </p:nvSpPr>
          <p:spPr>
            <a:xfrm>
              <a:off x="5282416" y="4310987"/>
              <a:ext cx="1005939" cy="230832"/>
            </a:xfrm>
            <a:prstGeom prst="rect">
              <a:avLst/>
            </a:prstGeom>
            <a:effectLst>
              <a:outerShdw blurRad="25400" dist="38100" dir="2700000" algn="tl" rotWithShape="0">
                <a:prstClr val="black">
                  <a:alpha val="40000"/>
                </a:prstClr>
              </a:outerShdw>
            </a:effectLst>
          </p:spPr>
          <p:txBody>
            <a:bodyPr wrap="square">
              <a:spAutoFit/>
            </a:bodyPr>
            <a:lstStyle/>
            <a:p>
              <a:pPr algn="l"/>
              <a:r>
                <a:rPr lang="en-US" altLang="zh-CN" sz="900" b="1" dirty="0">
                  <a:solidFill>
                    <a:srgbClr val="FFFFFF"/>
                  </a:solidFill>
                  <a:latin typeface="Arial" panose="020B0604020202020204" pitchFamily="34" charset="0"/>
                  <a:cs typeface="Arial" panose="020B0604020202020204" pitchFamily="34" charset="0"/>
                  <a:sym typeface="+mn-ea"/>
                </a:rPr>
                <a:t>Validity</a:t>
              </a:r>
              <a:endParaRPr lang="zh-CN" altLang="en-US" sz="900" b="1" dirty="0">
                <a:solidFill>
                  <a:srgbClr val="FFFFFF"/>
                </a:solidFill>
                <a:latin typeface="Arial" panose="020B0604020202020204" pitchFamily="34" charset="0"/>
                <a:ea typeface="思源黑体 CN Medium" panose="020B0600000000000000" pitchFamily="34" charset="-122"/>
                <a:cs typeface="Arial" panose="020B0604020202020204" pitchFamily="34" charset="0"/>
              </a:endParaRPr>
            </a:p>
          </p:txBody>
        </p:sp>
      </p:grpSp>
      <p:sp>
        <p:nvSpPr>
          <p:cNvPr id="12" name="矩形 28"/>
          <p:cNvSpPr/>
          <p:nvPr/>
        </p:nvSpPr>
        <p:spPr>
          <a:xfrm>
            <a:off x="1590712" y="5624254"/>
            <a:ext cx="3275330" cy="369332"/>
          </a:xfrm>
          <a:prstGeom prst="rect">
            <a:avLst/>
          </a:prstGeom>
        </p:spPr>
        <p:txBody>
          <a:bodyPr wrap="square">
            <a:spAutoFit/>
          </a:bodyPr>
          <a:lstStyle/>
          <a:p>
            <a:r>
              <a:rPr lang="en-US" altLang="zh-CN" sz="900" dirty="0">
                <a:solidFill>
                  <a:schemeClr val="tx1">
                    <a:lumMod val="65000"/>
                    <a:lumOff val="35000"/>
                  </a:schemeClr>
                </a:solidFill>
                <a:latin typeface="Arial" panose="020B0604020202020204" pitchFamily="34" charset="0"/>
                <a:cs typeface="Arial" panose="020B0604020202020204" pitchFamily="34" charset="0"/>
              </a:rPr>
              <a:t>Traditional measurements use paper forms, w</a:t>
            </a:r>
            <a:r>
              <a:rPr lang="en-US" altLang="zh-CN" sz="900" dirty="0">
                <a:solidFill>
                  <a:schemeClr val="tx1">
                    <a:lumMod val="65000"/>
                    <a:lumOff val="35000"/>
                  </a:schemeClr>
                </a:solidFill>
                <a:latin typeface="Arial" panose="020B0604020202020204" pitchFamily="34" charset="0"/>
                <a:cs typeface="Arial" panose="020B0604020202020204" pitchFamily="34" charset="0"/>
                <a:sym typeface="+mn-ea"/>
              </a:rPr>
              <a:t>hich are difficult to save , circulate and trace at a later stage.</a:t>
            </a:r>
            <a:endParaRPr lang="en-US" altLang="zh-CN" sz="90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16" name="矩形 52"/>
          <p:cNvSpPr/>
          <p:nvPr/>
        </p:nvSpPr>
        <p:spPr>
          <a:xfrm>
            <a:off x="6360387" y="5601599"/>
            <a:ext cx="4363505" cy="553998"/>
          </a:xfrm>
          <a:prstGeom prst="rect">
            <a:avLst/>
          </a:prstGeom>
        </p:spPr>
        <p:txBody>
          <a:bodyPr wrap="square">
            <a:spAutoFit/>
          </a:bodyPr>
          <a:lstStyle/>
          <a:p>
            <a:pPr algn="just"/>
            <a:r>
              <a:rPr lang="en-US" altLang="zh-CN" sz="1000" b="0" dirty="0">
                <a:solidFill>
                  <a:srgbClr val="000000"/>
                </a:solidFill>
                <a:latin typeface="Arial" panose="020B0604020202020204" pitchFamily="34" charset="0"/>
                <a:cs typeface="Arial" panose="020B0604020202020204" pitchFamily="34" charset="0"/>
                <a:sym typeface="+mn-ea"/>
              </a:rPr>
              <a:t>Compared to paper forms, electronic forms of data transmission are more convenient for storage, transferring between each other and later reference.</a:t>
            </a:r>
            <a:endParaRPr lang="en-US" altLang="zh-CN" sz="1000" b="0" dirty="0">
              <a:solidFill>
                <a:srgbClr val="000000"/>
              </a:solidFill>
              <a:latin typeface="Arial" panose="020B0604020202020204" pitchFamily="34" charset="0"/>
              <a:cs typeface="Arial" panose="020B0604020202020204" pitchFamily="34" charset="0"/>
            </a:endParaRPr>
          </a:p>
        </p:txBody>
      </p:sp>
      <p:grpSp>
        <p:nvGrpSpPr>
          <p:cNvPr id="52" name="组合 51"/>
          <p:cNvGrpSpPr/>
          <p:nvPr/>
        </p:nvGrpSpPr>
        <p:grpSpPr>
          <a:xfrm>
            <a:off x="5094984" y="5497254"/>
            <a:ext cx="1077595" cy="643150"/>
            <a:chOff x="5022952" y="4110129"/>
            <a:chExt cx="1077595" cy="643150"/>
          </a:xfrm>
        </p:grpSpPr>
        <p:sp>
          <p:nvSpPr>
            <p:cNvPr id="53" name="箭头: 下 1"/>
            <p:cNvSpPr/>
            <p:nvPr/>
          </p:nvSpPr>
          <p:spPr>
            <a:xfrm rot="16200000">
              <a:off x="5260892" y="3998303"/>
              <a:ext cx="643150" cy="866802"/>
            </a:xfrm>
            <a:custGeom>
              <a:avLst/>
              <a:gdLst>
                <a:gd name="connsiteX0" fmla="*/ 0 w 990600"/>
                <a:gd name="connsiteY0" fmla="*/ 887179 h 1382479"/>
                <a:gd name="connsiteX1" fmla="*/ 247650 w 990600"/>
                <a:gd name="connsiteY1" fmla="*/ 887179 h 1382479"/>
                <a:gd name="connsiteX2" fmla="*/ 247650 w 990600"/>
                <a:gd name="connsiteY2" fmla="*/ 0 h 1382479"/>
                <a:gd name="connsiteX3" fmla="*/ 742950 w 990600"/>
                <a:gd name="connsiteY3" fmla="*/ 0 h 1382479"/>
                <a:gd name="connsiteX4" fmla="*/ 742950 w 990600"/>
                <a:gd name="connsiteY4" fmla="*/ 887179 h 1382479"/>
                <a:gd name="connsiteX5" fmla="*/ 990600 w 990600"/>
                <a:gd name="connsiteY5" fmla="*/ 887179 h 1382479"/>
                <a:gd name="connsiteX6" fmla="*/ 495300 w 990600"/>
                <a:gd name="connsiteY6" fmla="*/ 1382479 h 1382479"/>
                <a:gd name="connsiteX7" fmla="*/ 0 w 990600"/>
                <a:gd name="connsiteY7" fmla="*/ 887179 h 1382479"/>
                <a:gd name="connsiteX0-1" fmla="*/ 0 w 1104900"/>
                <a:gd name="connsiteY0-2" fmla="*/ 991954 h 1487254"/>
                <a:gd name="connsiteX1-3" fmla="*/ 247650 w 1104900"/>
                <a:gd name="connsiteY1-4" fmla="*/ 991954 h 1487254"/>
                <a:gd name="connsiteX2-5" fmla="*/ 247650 w 1104900"/>
                <a:gd name="connsiteY2-6" fmla="*/ 104775 h 1487254"/>
                <a:gd name="connsiteX3-7" fmla="*/ 1104900 w 1104900"/>
                <a:gd name="connsiteY3-8" fmla="*/ 0 h 1487254"/>
                <a:gd name="connsiteX4-9" fmla="*/ 742950 w 1104900"/>
                <a:gd name="connsiteY4-10" fmla="*/ 991954 h 1487254"/>
                <a:gd name="connsiteX5-11" fmla="*/ 990600 w 1104900"/>
                <a:gd name="connsiteY5-12" fmla="*/ 991954 h 1487254"/>
                <a:gd name="connsiteX6-13" fmla="*/ 495300 w 1104900"/>
                <a:gd name="connsiteY6-14" fmla="*/ 1487254 h 1487254"/>
                <a:gd name="connsiteX7-15" fmla="*/ 0 w 1104900"/>
                <a:gd name="connsiteY7-16" fmla="*/ 991954 h 1487254"/>
                <a:gd name="connsiteX0-17" fmla="*/ 50800 w 1155700"/>
                <a:gd name="connsiteY0-18" fmla="*/ 1014179 h 1509479"/>
                <a:gd name="connsiteX1-19" fmla="*/ 298450 w 1155700"/>
                <a:gd name="connsiteY1-20" fmla="*/ 1014179 h 1509479"/>
                <a:gd name="connsiteX2-21" fmla="*/ 0 w 1155700"/>
                <a:gd name="connsiteY2-22" fmla="*/ 0 h 1509479"/>
                <a:gd name="connsiteX3-23" fmla="*/ 1155700 w 1155700"/>
                <a:gd name="connsiteY3-24" fmla="*/ 22225 h 1509479"/>
                <a:gd name="connsiteX4-25" fmla="*/ 793750 w 1155700"/>
                <a:gd name="connsiteY4-26" fmla="*/ 1014179 h 1509479"/>
                <a:gd name="connsiteX5-27" fmla="*/ 1041400 w 1155700"/>
                <a:gd name="connsiteY5-28" fmla="*/ 1014179 h 1509479"/>
                <a:gd name="connsiteX6-29" fmla="*/ 546100 w 1155700"/>
                <a:gd name="connsiteY6-30" fmla="*/ 1509479 h 1509479"/>
                <a:gd name="connsiteX7-31" fmla="*/ 50800 w 1155700"/>
                <a:gd name="connsiteY7-32" fmla="*/ 1014179 h 1509479"/>
                <a:gd name="connsiteX0-33" fmla="*/ 50800 w 1155700"/>
                <a:gd name="connsiteY0-34" fmla="*/ 1014179 h 1509479"/>
                <a:gd name="connsiteX1-35" fmla="*/ 298450 w 1155700"/>
                <a:gd name="connsiteY1-36" fmla="*/ 1014179 h 1509479"/>
                <a:gd name="connsiteX2-37" fmla="*/ 0 w 1155700"/>
                <a:gd name="connsiteY2-38" fmla="*/ 0 h 1509479"/>
                <a:gd name="connsiteX3-39" fmla="*/ 1155700 w 1155700"/>
                <a:gd name="connsiteY3-40" fmla="*/ 22225 h 1509479"/>
                <a:gd name="connsiteX4-41" fmla="*/ 793750 w 1155700"/>
                <a:gd name="connsiteY4-42" fmla="*/ 1014179 h 1509479"/>
                <a:gd name="connsiteX5-43" fmla="*/ 1041400 w 1155700"/>
                <a:gd name="connsiteY5-44" fmla="*/ 1014179 h 1509479"/>
                <a:gd name="connsiteX6-45" fmla="*/ 546100 w 1155700"/>
                <a:gd name="connsiteY6-46" fmla="*/ 1509479 h 1509479"/>
                <a:gd name="connsiteX7-47" fmla="*/ 50800 w 1155700"/>
                <a:gd name="connsiteY7-48" fmla="*/ 1014179 h 1509479"/>
                <a:gd name="connsiteX0-49" fmla="*/ 50800 w 1155700"/>
                <a:gd name="connsiteY0-50" fmla="*/ 1014179 h 1509479"/>
                <a:gd name="connsiteX1-51" fmla="*/ 298450 w 1155700"/>
                <a:gd name="connsiteY1-52" fmla="*/ 1014179 h 1509479"/>
                <a:gd name="connsiteX2-53" fmla="*/ 0 w 1155700"/>
                <a:gd name="connsiteY2-54" fmla="*/ 0 h 1509479"/>
                <a:gd name="connsiteX3-55" fmla="*/ 1155700 w 1155700"/>
                <a:gd name="connsiteY3-56" fmla="*/ 22225 h 1509479"/>
                <a:gd name="connsiteX4-57" fmla="*/ 793750 w 1155700"/>
                <a:gd name="connsiteY4-58" fmla="*/ 1014179 h 1509479"/>
                <a:gd name="connsiteX5-59" fmla="*/ 1041400 w 1155700"/>
                <a:gd name="connsiteY5-60" fmla="*/ 1014179 h 1509479"/>
                <a:gd name="connsiteX6-61" fmla="*/ 546100 w 1155700"/>
                <a:gd name="connsiteY6-62" fmla="*/ 1509479 h 1509479"/>
                <a:gd name="connsiteX7-63" fmla="*/ 50800 w 1155700"/>
                <a:gd name="connsiteY7-64" fmla="*/ 1014179 h 1509479"/>
                <a:gd name="connsiteX0-65" fmla="*/ 50800 w 1155700"/>
                <a:gd name="connsiteY0-66" fmla="*/ 1014179 h 1509479"/>
                <a:gd name="connsiteX1-67" fmla="*/ 298450 w 1155700"/>
                <a:gd name="connsiteY1-68" fmla="*/ 1014179 h 1509479"/>
                <a:gd name="connsiteX2-69" fmla="*/ 0 w 1155700"/>
                <a:gd name="connsiteY2-70" fmla="*/ 0 h 1509479"/>
                <a:gd name="connsiteX3-71" fmla="*/ 1155700 w 1155700"/>
                <a:gd name="connsiteY3-72" fmla="*/ 22225 h 1509479"/>
                <a:gd name="connsiteX4-73" fmla="*/ 793750 w 1155700"/>
                <a:gd name="connsiteY4-74" fmla="*/ 1014179 h 1509479"/>
                <a:gd name="connsiteX5-75" fmla="*/ 1041400 w 1155700"/>
                <a:gd name="connsiteY5-76" fmla="*/ 1014179 h 1509479"/>
                <a:gd name="connsiteX6-77" fmla="*/ 546100 w 1155700"/>
                <a:gd name="connsiteY6-78" fmla="*/ 1509479 h 1509479"/>
                <a:gd name="connsiteX7-79" fmla="*/ 50800 w 1155700"/>
                <a:gd name="connsiteY7-80" fmla="*/ 1014179 h 1509479"/>
                <a:gd name="connsiteX0-81" fmla="*/ 50800 w 1155700"/>
                <a:gd name="connsiteY0-82" fmla="*/ 1014179 h 1509479"/>
                <a:gd name="connsiteX1-83" fmla="*/ 298450 w 1155700"/>
                <a:gd name="connsiteY1-84" fmla="*/ 1014179 h 1509479"/>
                <a:gd name="connsiteX2-85" fmla="*/ 0 w 1155700"/>
                <a:gd name="connsiteY2-86" fmla="*/ 0 h 1509479"/>
                <a:gd name="connsiteX3-87" fmla="*/ 1155700 w 1155700"/>
                <a:gd name="connsiteY3-88" fmla="*/ 22225 h 1509479"/>
                <a:gd name="connsiteX4-89" fmla="*/ 793750 w 1155700"/>
                <a:gd name="connsiteY4-90" fmla="*/ 1014179 h 1509479"/>
                <a:gd name="connsiteX5-91" fmla="*/ 1041400 w 1155700"/>
                <a:gd name="connsiteY5-92" fmla="*/ 1014179 h 1509479"/>
                <a:gd name="connsiteX6-93" fmla="*/ 546100 w 1155700"/>
                <a:gd name="connsiteY6-94" fmla="*/ 1509479 h 1509479"/>
                <a:gd name="connsiteX7-95" fmla="*/ 50800 w 1155700"/>
                <a:gd name="connsiteY7-96" fmla="*/ 1014179 h 1509479"/>
                <a:gd name="connsiteX0-97" fmla="*/ 50800 w 1155700"/>
                <a:gd name="connsiteY0-98" fmla="*/ 1014179 h 1509479"/>
                <a:gd name="connsiteX1-99" fmla="*/ 298450 w 1155700"/>
                <a:gd name="connsiteY1-100" fmla="*/ 1014179 h 1509479"/>
                <a:gd name="connsiteX2-101" fmla="*/ 0 w 1155700"/>
                <a:gd name="connsiteY2-102" fmla="*/ 0 h 1509479"/>
                <a:gd name="connsiteX3-103" fmla="*/ 1155700 w 1155700"/>
                <a:gd name="connsiteY3-104" fmla="*/ 22225 h 1509479"/>
                <a:gd name="connsiteX4-105" fmla="*/ 793750 w 1155700"/>
                <a:gd name="connsiteY4-106" fmla="*/ 1014179 h 1509479"/>
                <a:gd name="connsiteX5-107" fmla="*/ 1041400 w 1155700"/>
                <a:gd name="connsiteY5-108" fmla="*/ 1014179 h 1509479"/>
                <a:gd name="connsiteX6-109" fmla="*/ 546100 w 1155700"/>
                <a:gd name="connsiteY6-110" fmla="*/ 1509479 h 1509479"/>
                <a:gd name="connsiteX7-111" fmla="*/ 50800 w 1155700"/>
                <a:gd name="connsiteY7-112" fmla="*/ 1014179 h 1509479"/>
                <a:gd name="connsiteX0-113" fmla="*/ 47808 w 1152708"/>
                <a:gd name="connsiteY0-114" fmla="*/ 1002210 h 1497510"/>
                <a:gd name="connsiteX1-115" fmla="*/ 295458 w 1152708"/>
                <a:gd name="connsiteY1-116" fmla="*/ 1002210 h 1497510"/>
                <a:gd name="connsiteX2-117" fmla="*/ 0 w 1152708"/>
                <a:gd name="connsiteY2-118" fmla="*/ 0 h 1497510"/>
                <a:gd name="connsiteX3-119" fmla="*/ 1152708 w 1152708"/>
                <a:gd name="connsiteY3-120" fmla="*/ 10256 h 1497510"/>
                <a:gd name="connsiteX4-121" fmla="*/ 790758 w 1152708"/>
                <a:gd name="connsiteY4-122" fmla="*/ 1002210 h 1497510"/>
                <a:gd name="connsiteX5-123" fmla="*/ 1038408 w 1152708"/>
                <a:gd name="connsiteY5-124" fmla="*/ 1002210 h 1497510"/>
                <a:gd name="connsiteX6-125" fmla="*/ 543108 w 1152708"/>
                <a:gd name="connsiteY6-126" fmla="*/ 1497510 h 1497510"/>
                <a:gd name="connsiteX7-127" fmla="*/ 47808 w 1152708"/>
                <a:gd name="connsiteY7-128" fmla="*/ 1002210 h 1497510"/>
                <a:gd name="connsiteX0-129" fmla="*/ 47808 w 1149716"/>
                <a:gd name="connsiteY0-130" fmla="*/ 1006915 h 1502215"/>
                <a:gd name="connsiteX1-131" fmla="*/ 295458 w 1149716"/>
                <a:gd name="connsiteY1-132" fmla="*/ 1006915 h 1502215"/>
                <a:gd name="connsiteX2-133" fmla="*/ 0 w 1149716"/>
                <a:gd name="connsiteY2-134" fmla="*/ 4705 h 1502215"/>
                <a:gd name="connsiteX3-135" fmla="*/ 1149716 w 1149716"/>
                <a:gd name="connsiteY3-136" fmla="*/ 0 h 1502215"/>
                <a:gd name="connsiteX4-137" fmla="*/ 790758 w 1149716"/>
                <a:gd name="connsiteY4-138" fmla="*/ 1006915 h 1502215"/>
                <a:gd name="connsiteX5-139" fmla="*/ 1038408 w 1149716"/>
                <a:gd name="connsiteY5-140" fmla="*/ 1006915 h 1502215"/>
                <a:gd name="connsiteX6-141" fmla="*/ 543108 w 1149716"/>
                <a:gd name="connsiteY6-142" fmla="*/ 1502215 h 1502215"/>
                <a:gd name="connsiteX7-143" fmla="*/ 47808 w 1149716"/>
                <a:gd name="connsiteY7-144" fmla="*/ 1006915 h 1502215"/>
                <a:gd name="connsiteX0-145" fmla="*/ 47808 w 1149716"/>
                <a:gd name="connsiteY0-146" fmla="*/ 1002635 h 1497935"/>
                <a:gd name="connsiteX1-147" fmla="*/ 295458 w 1149716"/>
                <a:gd name="connsiteY1-148" fmla="*/ 1002635 h 1497935"/>
                <a:gd name="connsiteX2-149" fmla="*/ 0 w 1149716"/>
                <a:gd name="connsiteY2-150" fmla="*/ 425 h 1497935"/>
                <a:gd name="connsiteX3-151" fmla="*/ 1149716 w 1149716"/>
                <a:gd name="connsiteY3-152" fmla="*/ 0 h 1497935"/>
                <a:gd name="connsiteX4-153" fmla="*/ 790758 w 1149716"/>
                <a:gd name="connsiteY4-154" fmla="*/ 1002635 h 1497935"/>
                <a:gd name="connsiteX5-155" fmla="*/ 1038408 w 1149716"/>
                <a:gd name="connsiteY5-156" fmla="*/ 1002635 h 1497935"/>
                <a:gd name="connsiteX6-157" fmla="*/ 543108 w 1149716"/>
                <a:gd name="connsiteY6-158" fmla="*/ 1497935 h 1497935"/>
                <a:gd name="connsiteX7-159" fmla="*/ 47808 w 1149716"/>
                <a:gd name="connsiteY7-160" fmla="*/ 1002635 h 1497935"/>
                <a:gd name="connsiteX0-161" fmla="*/ 83121 w 1185029"/>
                <a:gd name="connsiteY0-162" fmla="*/ 1005420 h 1500720"/>
                <a:gd name="connsiteX1-163" fmla="*/ 330771 w 1185029"/>
                <a:gd name="connsiteY1-164" fmla="*/ 1005420 h 1500720"/>
                <a:gd name="connsiteX2-165" fmla="*/ 0 w 1185029"/>
                <a:gd name="connsiteY2-166" fmla="*/ 0 h 1500720"/>
                <a:gd name="connsiteX3-167" fmla="*/ 1185029 w 1185029"/>
                <a:gd name="connsiteY3-168" fmla="*/ 2785 h 1500720"/>
                <a:gd name="connsiteX4-169" fmla="*/ 826071 w 1185029"/>
                <a:gd name="connsiteY4-170" fmla="*/ 1005420 h 1500720"/>
                <a:gd name="connsiteX5-171" fmla="*/ 1073721 w 1185029"/>
                <a:gd name="connsiteY5-172" fmla="*/ 1005420 h 1500720"/>
                <a:gd name="connsiteX6-173" fmla="*/ 578421 w 1185029"/>
                <a:gd name="connsiteY6-174" fmla="*/ 1500720 h 1500720"/>
                <a:gd name="connsiteX7-175" fmla="*/ 83121 w 1185029"/>
                <a:gd name="connsiteY7-176" fmla="*/ 1005420 h 150072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1185029" h="1500720">
                  <a:moveTo>
                    <a:pt x="83121" y="1005420"/>
                  </a:moveTo>
                  <a:lnTo>
                    <a:pt x="330771" y="1005420"/>
                  </a:lnTo>
                  <a:cubicBezTo>
                    <a:pt x="297963" y="632435"/>
                    <a:pt x="156633" y="290435"/>
                    <a:pt x="0" y="0"/>
                  </a:cubicBezTo>
                  <a:lnTo>
                    <a:pt x="1185029" y="2785"/>
                  </a:lnTo>
                  <a:cubicBezTo>
                    <a:pt x="991354" y="304861"/>
                    <a:pt x="867346" y="630319"/>
                    <a:pt x="826071" y="1005420"/>
                  </a:cubicBezTo>
                  <a:lnTo>
                    <a:pt x="1073721" y="1005420"/>
                  </a:lnTo>
                  <a:lnTo>
                    <a:pt x="578421" y="1500720"/>
                  </a:lnTo>
                  <a:lnTo>
                    <a:pt x="83121" y="1005420"/>
                  </a:lnTo>
                  <a:close/>
                </a:path>
              </a:pathLst>
            </a:custGeom>
            <a:gradFill>
              <a:gsLst>
                <a:gs pos="0">
                  <a:srgbClr val="00684D">
                    <a:alpha val="0"/>
                  </a:srgbClr>
                </a:gs>
                <a:gs pos="60000">
                  <a:srgbClr val="00684D">
                    <a:alpha val="75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latin typeface="Arial" panose="020B0604020202020204" pitchFamily="34" charset="0"/>
                <a:cs typeface="Arial" panose="020B0604020202020204" pitchFamily="34" charset="0"/>
              </a:endParaRPr>
            </a:p>
          </p:txBody>
        </p:sp>
        <p:sp>
          <p:nvSpPr>
            <p:cNvPr id="54" name="矩形 33"/>
            <p:cNvSpPr/>
            <p:nvPr/>
          </p:nvSpPr>
          <p:spPr>
            <a:xfrm>
              <a:off x="5022952" y="4316287"/>
              <a:ext cx="1077595" cy="230832"/>
            </a:xfrm>
            <a:prstGeom prst="rect">
              <a:avLst/>
            </a:prstGeom>
            <a:effectLst>
              <a:outerShdw blurRad="25400" dist="38100" dir="2700000" algn="tl" rotWithShape="0">
                <a:prstClr val="black">
                  <a:alpha val="40000"/>
                </a:prstClr>
              </a:outerShdw>
            </a:effectLst>
          </p:spPr>
          <p:txBody>
            <a:bodyPr wrap="square">
              <a:spAutoFit/>
            </a:bodyPr>
            <a:lstStyle/>
            <a:p>
              <a:pPr algn="ctr"/>
              <a:r>
                <a:rPr lang="en-US" altLang="zh-CN" sz="900" b="1" dirty="0">
                  <a:solidFill>
                    <a:srgbClr val="FFFFFF"/>
                  </a:solidFill>
                  <a:latin typeface="Arial" panose="020B0604020202020204" pitchFamily="34" charset="0"/>
                  <a:cs typeface="Arial" panose="020B0604020202020204" pitchFamily="34" charset="0"/>
                  <a:sym typeface="+mn-ea"/>
                </a:rPr>
                <a:t>Paperless</a:t>
              </a:r>
              <a:endParaRPr lang="zh-CN" altLang="en-US" sz="900" b="1" dirty="0">
                <a:solidFill>
                  <a:srgbClr val="FFFFFF"/>
                </a:solidFill>
                <a:latin typeface="Arial" panose="020B0604020202020204" pitchFamily="34" charset="0"/>
                <a:ea typeface="思源黑体 CN Medium" panose="020B0600000000000000" pitchFamily="34" charset="-122"/>
                <a:cs typeface="Arial" panose="020B0604020202020204" pitchFamily="34" charset="0"/>
              </a:endParaRPr>
            </a:p>
          </p:txBody>
        </p:sp>
      </p:grpSp>
      <p:grpSp>
        <p:nvGrpSpPr>
          <p:cNvPr id="63" name="组合 62"/>
          <p:cNvGrpSpPr/>
          <p:nvPr/>
        </p:nvGrpSpPr>
        <p:grpSpPr>
          <a:xfrm>
            <a:off x="1590712" y="4562475"/>
            <a:ext cx="3225395" cy="925253"/>
            <a:chOff x="1590712" y="4562475"/>
            <a:chExt cx="3225395" cy="925253"/>
          </a:xfrm>
        </p:grpSpPr>
        <p:cxnSp>
          <p:nvCxnSpPr>
            <p:cNvPr id="61" name="直接连接符 60"/>
            <p:cNvCxnSpPr/>
            <p:nvPr/>
          </p:nvCxnSpPr>
          <p:spPr>
            <a:xfrm>
              <a:off x="1590712" y="4562475"/>
              <a:ext cx="322539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2" name="直接连接符 61"/>
            <p:cNvCxnSpPr/>
            <p:nvPr/>
          </p:nvCxnSpPr>
          <p:spPr>
            <a:xfrm>
              <a:off x="1590712" y="5487728"/>
              <a:ext cx="322539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4" name="组合 63"/>
          <p:cNvGrpSpPr/>
          <p:nvPr/>
        </p:nvGrpSpPr>
        <p:grpSpPr>
          <a:xfrm>
            <a:off x="6442044" y="4572000"/>
            <a:ext cx="4165923" cy="925253"/>
            <a:chOff x="1590712" y="4562475"/>
            <a:chExt cx="3225395" cy="925253"/>
          </a:xfrm>
        </p:grpSpPr>
        <p:cxnSp>
          <p:nvCxnSpPr>
            <p:cNvPr id="65" name="直接连接符 64"/>
            <p:cNvCxnSpPr/>
            <p:nvPr/>
          </p:nvCxnSpPr>
          <p:spPr>
            <a:xfrm>
              <a:off x="1590712" y="4562475"/>
              <a:ext cx="3225395" cy="0"/>
            </a:xfrm>
            <a:prstGeom prst="line">
              <a:avLst/>
            </a:prstGeom>
            <a:ln>
              <a:solidFill>
                <a:srgbClr val="00684D"/>
              </a:solidFill>
            </a:ln>
          </p:spPr>
          <p:style>
            <a:lnRef idx="1">
              <a:schemeClr val="accent1"/>
            </a:lnRef>
            <a:fillRef idx="0">
              <a:schemeClr val="accent1"/>
            </a:fillRef>
            <a:effectRef idx="0">
              <a:schemeClr val="accent1"/>
            </a:effectRef>
            <a:fontRef idx="minor">
              <a:schemeClr val="tx1"/>
            </a:fontRef>
          </p:style>
        </p:cxnSp>
        <p:cxnSp>
          <p:nvCxnSpPr>
            <p:cNvPr id="66" name="直接连接符 65"/>
            <p:cNvCxnSpPr/>
            <p:nvPr/>
          </p:nvCxnSpPr>
          <p:spPr>
            <a:xfrm>
              <a:off x="1590712" y="5487728"/>
              <a:ext cx="3225395" cy="0"/>
            </a:xfrm>
            <a:prstGeom prst="line">
              <a:avLst/>
            </a:prstGeom>
            <a:ln>
              <a:solidFill>
                <a:srgbClr val="00684D"/>
              </a:solidFill>
            </a:ln>
          </p:spPr>
          <p:style>
            <a:lnRef idx="1">
              <a:schemeClr val="accent1"/>
            </a:lnRef>
            <a:fillRef idx="0">
              <a:schemeClr val="accent1"/>
            </a:fillRef>
            <a:effectRef idx="0">
              <a:schemeClr val="accent1"/>
            </a:effectRef>
            <a:fontRef idx="minor">
              <a:schemeClr val="tx1"/>
            </a:fontRef>
          </p:style>
        </p:cxnSp>
      </p:grpSp>
      <p:grpSp>
        <p:nvGrpSpPr>
          <p:cNvPr id="2" name="组合 1"/>
          <p:cNvGrpSpPr/>
          <p:nvPr/>
        </p:nvGrpSpPr>
        <p:grpSpPr>
          <a:xfrm rot="20896978">
            <a:off x="8101199" y="2713590"/>
            <a:ext cx="845948" cy="729192"/>
            <a:chOff x="9311368" y="2993348"/>
            <a:chExt cx="759107" cy="654335"/>
          </a:xfrm>
        </p:grpSpPr>
        <p:cxnSp>
          <p:nvCxnSpPr>
            <p:cNvPr id="23" name="直接连接符 22"/>
            <p:cNvCxnSpPr/>
            <p:nvPr/>
          </p:nvCxnSpPr>
          <p:spPr bwMode="auto">
            <a:xfrm>
              <a:off x="9311368" y="2993348"/>
              <a:ext cx="661480" cy="190643"/>
            </a:xfrm>
            <a:prstGeom prst="line">
              <a:avLst/>
            </a:prstGeom>
            <a:solidFill>
              <a:srgbClr val="808000"/>
            </a:solidFill>
            <a:ln w="15240" cap="flat" cmpd="sng" algn="ctr">
              <a:solidFill>
                <a:srgbClr val="FF0000"/>
              </a:solidFill>
              <a:prstDash val="solid"/>
              <a:round/>
              <a:headEnd type="none" w="med" len="med"/>
              <a:tailEnd type="none" w="med" len="med"/>
            </a:ln>
            <a:effectLst/>
          </p:spPr>
        </p:cxnSp>
        <p:cxnSp>
          <p:nvCxnSpPr>
            <p:cNvPr id="24" name="直接连接符 23"/>
            <p:cNvCxnSpPr/>
            <p:nvPr/>
          </p:nvCxnSpPr>
          <p:spPr bwMode="auto">
            <a:xfrm rot="703022" flipV="1">
              <a:off x="9388161" y="3222202"/>
              <a:ext cx="571169" cy="280900"/>
            </a:xfrm>
            <a:prstGeom prst="line">
              <a:avLst/>
            </a:prstGeom>
            <a:solidFill>
              <a:srgbClr val="808000"/>
            </a:solidFill>
            <a:ln w="15240" cap="flat" cmpd="sng" algn="ctr">
              <a:solidFill>
                <a:srgbClr val="FF0000"/>
              </a:solidFill>
              <a:prstDash val="solid"/>
              <a:round/>
              <a:headEnd type="none" w="med" len="med"/>
              <a:tailEnd type="none" w="med" len="med"/>
            </a:ln>
            <a:effectLst/>
          </p:spPr>
        </p:cxnSp>
        <p:cxnSp>
          <p:nvCxnSpPr>
            <p:cNvPr id="25" name="直接连接符 24"/>
            <p:cNvCxnSpPr/>
            <p:nvPr/>
          </p:nvCxnSpPr>
          <p:spPr bwMode="auto">
            <a:xfrm rot="5400000" flipH="1" flipV="1">
              <a:off x="9871402" y="3448610"/>
              <a:ext cx="324000" cy="74146"/>
            </a:xfrm>
            <a:prstGeom prst="line">
              <a:avLst/>
            </a:prstGeom>
            <a:solidFill>
              <a:srgbClr val="808000"/>
            </a:solidFill>
            <a:ln w="15240" cap="flat" cmpd="sng" algn="ctr">
              <a:solidFill>
                <a:srgbClr val="FF0000"/>
              </a:solidFill>
              <a:prstDash val="solid"/>
              <a:round/>
              <a:headEnd type="none" w="med" len="med"/>
              <a:tailEnd type="none" w="med" len="med"/>
            </a:ln>
            <a:effectLst/>
          </p:spPr>
        </p:cxnSp>
      </p:grpSp>
      <p:pic>
        <p:nvPicPr>
          <p:cNvPr id="6" name="图片 5"/>
          <p:cNvPicPr>
            <a:picLocks noChangeAspect="1"/>
          </p:cNvPicPr>
          <p:nvPr/>
        </p:nvPicPr>
        <p:blipFill>
          <a:blip r:embed="rId4" cstate="print">
            <a:extLst>
              <a:ext uri="{28A0092B-C50C-407E-A947-70E740481C1C}">
                <a14:useLocalDpi xmlns:a14="http://schemas.microsoft.com/office/drawing/2010/main" val="0"/>
              </a:ext>
            </a:extLst>
          </a:blip>
          <a:srcRect l="54675" b="45279"/>
          <a:stretch>
            <a:fillRect/>
          </a:stretch>
        </p:blipFill>
        <p:spPr>
          <a:xfrm>
            <a:off x="8779748" y="2118106"/>
            <a:ext cx="1241226" cy="1105298"/>
          </a:xfrm>
          <a:prstGeom prst="rect">
            <a:avLst/>
          </a:prstGeom>
        </p:spPr>
      </p:pic>
      <p:pic>
        <p:nvPicPr>
          <p:cNvPr id="7" name="图片 6"/>
          <p:cNvPicPr>
            <a:picLocks noChangeAspect="1"/>
          </p:cNvPicPr>
          <p:nvPr/>
        </p:nvPicPr>
        <p:blipFill>
          <a:blip r:embed="rId5" cstate="print">
            <a:extLst>
              <a:ext uri="{28A0092B-C50C-407E-A947-70E740481C1C}">
                <a14:useLocalDpi xmlns:a14="http://schemas.microsoft.com/office/drawing/2010/main" val="0"/>
              </a:ext>
            </a:extLst>
          </a:blip>
          <a:srcRect l="14435" t="48227" r="73504" b="25450"/>
          <a:stretch>
            <a:fillRect/>
          </a:stretch>
        </p:blipFill>
        <p:spPr>
          <a:xfrm>
            <a:off x="7750524" y="3139910"/>
            <a:ext cx="318124" cy="511805"/>
          </a:xfrm>
          <a:prstGeom prst="rect">
            <a:avLst/>
          </a:prstGeom>
        </p:spPr>
      </p:pic>
      <p:pic>
        <p:nvPicPr>
          <p:cNvPr id="14" name="图片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472160" y="2486682"/>
            <a:ext cx="368633" cy="639105"/>
          </a:xfrm>
          <a:prstGeom prst="rect">
            <a:avLst/>
          </a:prstGeom>
        </p:spPr>
      </p:pic>
      <p:pic>
        <p:nvPicPr>
          <p:cNvPr id="15" name="图片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73317" y="3467355"/>
            <a:ext cx="964132" cy="406911"/>
          </a:xfrm>
          <a:prstGeom prst="rect">
            <a:avLst/>
          </a:prstGeom>
        </p:spPr>
      </p:pic>
      <p:pic>
        <p:nvPicPr>
          <p:cNvPr id="17" name="图片 16"/>
          <p:cNvPicPr>
            <a:picLocks noChangeAspect="1"/>
          </p:cNvPicPr>
          <p:nvPr/>
        </p:nvPicPr>
        <p:blipFill>
          <a:blip r:embed="rId5" cstate="print">
            <a:extLst>
              <a:ext uri="{28A0092B-C50C-407E-A947-70E740481C1C}">
                <a14:useLocalDpi xmlns:a14="http://schemas.microsoft.com/office/drawing/2010/main" val="0"/>
              </a:ext>
            </a:extLst>
          </a:blip>
          <a:srcRect l="40684" t="55147" r="19707"/>
          <a:stretch>
            <a:fillRect/>
          </a:stretch>
        </p:blipFill>
        <p:spPr>
          <a:xfrm>
            <a:off x="8360160" y="3220322"/>
            <a:ext cx="1044683" cy="872100"/>
          </a:xfrm>
          <a:prstGeom prst="rect">
            <a:avLst/>
          </a:prstGeom>
        </p:spPr>
      </p:pic>
      <p:pic>
        <p:nvPicPr>
          <p:cNvPr id="20" name="图片 19"/>
          <p:cNvPicPr>
            <a:picLocks noChangeAspect="1"/>
          </p:cNvPicPr>
          <p:nvPr/>
        </p:nvPicPr>
        <p:blipFill>
          <a:blip r:embed="rId5" cstate="print">
            <a:extLst>
              <a:ext uri="{28A0092B-C50C-407E-A947-70E740481C1C}">
                <a14:useLocalDpi xmlns:a14="http://schemas.microsoft.com/office/drawing/2010/main" val="0"/>
              </a:ext>
            </a:extLst>
          </a:blip>
          <a:srcRect l="14435" t="48227" r="73504" b="25450"/>
          <a:stretch>
            <a:fillRect/>
          </a:stretch>
        </p:blipFill>
        <p:spPr>
          <a:xfrm>
            <a:off x="7734291" y="2327781"/>
            <a:ext cx="318124" cy="511805"/>
          </a:xfrm>
          <a:prstGeom prst="rect">
            <a:avLst/>
          </a:prstGeom>
        </p:spPr>
      </p:pic>
      <p:pic>
        <p:nvPicPr>
          <p:cNvPr id="117" name="图片 116"/>
          <p:cNvPicPr>
            <a:picLocks noChangeAspect="1"/>
          </p:cNvPicPr>
          <p:nvPr/>
        </p:nvPicPr>
        <p:blipFill>
          <a:blip r:embed="rId8" cstate="print"/>
          <a:stretch>
            <a:fillRect/>
          </a:stretch>
        </p:blipFill>
        <p:spPr>
          <a:xfrm>
            <a:off x="1983740" y="2634615"/>
            <a:ext cx="1534160" cy="1019810"/>
          </a:xfrm>
          <a:prstGeom prst="rect">
            <a:avLst/>
          </a:prstGeom>
        </p:spPr>
      </p:pic>
      <p:pic>
        <p:nvPicPr>
          <p:cNvPr id="43" name="图片 4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361715">
            <a:off x="8739613" y="2617478"/>
            <a:ext cx="213223" cy="213223"/>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组合 34"/>
          <p:cNvGrpSpPr/>
          <p:nvPr/>
        </p:nvGrpSpPr>
        <p:grpSpPr>
          <a:xfrm>
            <a:off x="592" y="0"/>
            <a:ext cx="12191407" cy="6858000"/>
            <a:chOff x="592" y="0"/>
            <a:chExt cx="12191407" cy="6858000"/>
          </a:xfrm>
        </p:grpSpPr>
        <p:pic>
          <p:nvPicPr>
            <p:cNvPr id="21" name="图片 20"/>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592" y="0"/>
              <a:ext cx="12190815" cy="6858000"/>
            </a:xfrm>
            <a:prstGeom prst="rect">
              <a:avLst/>
            </a:prstGeom>
          </p:spPr>
        </p:pic>
        <p:sp>
          <p:nvSpPr>
            <p:cNvPr id="32" name="矩形: 圆角 31"/>
            <p:cNvSpPr/>
            <p:nvPr/>
          </p:nvSpPr>
          <p:spPr>
            <a:xfrm>
              <a:off x="10677525" y="361913"/>
              <a:ext cx="1514474" cy="438150"/>
            </a:xfrm>
            <a:prstGeom prst="roundRect">
              <a:avLst>
                <a:gd name="adj" fmla="val 0"/>
              </a:avLst>
            </a:prstGeom>
            <a:gradFill>
              <a:gsLst>
                <a:gs pos="0">
                  <a:srgbClr val="00956E"/>
                </a:gs>
                <a:gs pos="100000">
                  <a:srgbClr val="00684D"/>
                </a:gs>
              </a:gsLst>
              <a:lin ang="21594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4" name="图片 3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72158" y="473742"/>
              <a:ext cx="872101" cy="214492"/>
            </a:xfrm>
            <a:prstGeom prst="rect">
              <a:avLst/>
            </a:prstGeom>
          </p:spPr>
        </p:pic>
      </p:grpSp>
      <p:sp>
        <p:nvSpPr>
          <p:cNvPr id="22" name="矩形 21"/>
          <p:cNvSpPr/>
          <p:nvPr/>
        </p:nvSpPr>
        <p:spPr>
          <a:xfrm>
            <a:off x="654426" y="724463"/>
            <a:ext cx="46800" cy="492854"/>
          </a:xfrm>
          <a:prstGeom prst="rect">
            <a:avLst/>
          </a:prstGeom>
          <a:solidFill>
            <a:srgbClr val="0068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 name="文本框 10"/>
          <p:cNvSpPr txBox="1"/>
          <p:nvPr/>
        </p:nvSpPr>
        <p:spPr>
          <a:xfrm>
            <a:off x="767677" y="897529"/>
            <a:ext cx="9325891" cy="461665"/>
          </a:xfrm>
          <a:prstGeom prst="rect">
            <a:avLst/>
          </a:prstGeom>
          <a:noFill/>
        </p:spPr>
        <p:txBody>
          <a:bodyPr wrap="square">
            <a:spAutoFit/>
          </a:bodyPr>
          <a:lstStyle>
            <a:defPPr>
              <a:defRPr lang="zh-CN"/>
            </a:defPPr>
            <a:lvl1pPr marL="450850" indent="-450850">
              <a:lnSpc>
                <a:spcPct val="85000"/>
              </a:lnSpc>
              <a:buClr>
                <a:srgbClr val="3366FF"/>
              </a:buClr>
              <a:defRPr sz="2800">
                <a:solidFill>
                  <a:srgbClr val="00684D"/>
                </a:solidFill>
                <a:latin typeface="Arial Black" panose="020B0A04020102090204" pitchFamily="34" charset="0"/>
                <a:ea typeface="思源黑体 CN Heavy" panose="020B0A00000000000000" pitchFamily="34" charset="-122"/>
              </a:defRPr>
            </a:lvl1pPr>
          </a:lstStyle>
          <a:p>
            <a:r>
              <a:rPr lang="en-US" altLang="zh-CN" dirty="0">
                <a:sym typeface="+mn-ea"/>
              </a:rPr>
              <a:t>Advantages of </a:t>
            </a:r>
            <a:r>
              <a:rPr lang="en-US" altLang="zh-CN" sz="2800" dirty="0">
                <a:solidFill>
                  <a:srgbClr val="00684D"/>
                </a:solidFill>
                <a:latin typeface="Arial Black" panose="020B0A04020102090204" pitchFamily="34" charset="0"/>
                <a:ea typeface="思源黑体 CN Heavy" panose="020B0A00000000000000" pitchFamily="34" charset="-122"/>
                <a:cs typeface="Arial Black" panose="020B0A04020102090204" pitchFamily="34" charset="0"/>
              </a:rPr>
              <a:t>Data</a:t>
            </a:r>
            <a:r>
              <a:rPr lang="en-US" altLang="zh-CN" dirty="0"/>
              <a:t> </a:t>
            </a:r>
            <a:r>
              <a:rPr lang="en-US" altLang="zh-CN" sz="2800" dirty="0">
                <a:solidFill>
                  <a:srgbClr val="00684D"/>
                </a:solidFill>
                <a:latin typeface="Arial Black" panose="020B0A04020102090204" pitchFamily="34" charset="0"/>
                <a:ea typeface="思源黑体 CN Heavy" panose="020B0A00000000000000" pitchFamily="34" charset="-122"/>
                <a:cs typeface="Arial Black" panose="020B0A04020102090204" pitchFamily="34" charset="0"/>
              </a:rPr>
              <a:t>Management </a:t>
            </a:r>
            <a:r>
              <a:rPr lang="en-US" altLang="zh-CN" dirty="0">
                <a:sym typeface="+mn-ea"/>
              </a:rPr>
              <a:t>(P2)</a:t>
            </a:r>
            <a:endParaRPr lang="en-US" altLang="zh-CN" dirty="0"/>
          </a:p>
        </p:txBody>
      </p:sp>
      <p:sp>
        <p:nvSpPr>
          <p:cNvPr id="80" name="梯形 79"/>
          <p:cNvSpPr/>
          <p:nvPr/>
        </p:nvSpPr>
        <p:spPr>
          <a:xfrm>
            <a:off x="282334" y="5415381"/>
            <a:ext cx="11637818" cy="720000"/>
          </a:xfrm>
          <a:prstGeom prst="trapezoid">
            <a:avLst>
              <a:gd name="adj" fmla="val 135901"/>
            </a:avLst>
          </a:prstGeom>
          <a:gradFill flip="none" rotWithShape="1">
            <a:gsLst>
              <a:gs pos="12000">
                <a:srgbClr val="00684D">
                  <a:alpha val="61000"/>
                </a:srgbClr>
              </a:gs>
              <a:gs pos="100000">
                <a:srgbClr val="00684D">
                  <a:alpha val="0"/>
                </a:srgbClr>
              </a:gs>
            </a:gsLst>
            <a:lin ang="16200000" scaled="0"/>
            <a:tileRect/>
          </a:gra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0" cap="none" spc="0" normalizeH="0" baseline="0" noProof="0">
              <a:ln>
                <a:noFill/>
              </a:ln>
              <a:solidFill>
                <a:prstClr val="white"/>
              </a:solidFill>
              <a:effectLst/>
              <a:uLnTx/>
              <a:uFillTx/>
              <a:latin typeface="Helvetica"/>
              <a:ea typeface="思源黑体 CN Regular" panose="020B0500000000000000" charset="-122"/>
              <a:cs typeface="+mn-cs"/>
            </a:endParaRPr>
          </a:p>
        </p:txBody>
      </p:sp>
      <p:sp>
        <p:nvSpPr>
          <p:cNvPr id="13" name="矩形 12"/>
          <p:cNvSpPr/>
          <p:nvPr/>
        </p:nvSpPr>
        <p:spPr>
          <a:xfrm>
            <a:off x="282334" y="6135550"/>
            <a:ext cx="11637818" cy="584775"/>
          </a:xfrm>
          <a:prstGeom prst="rect">
            <a:avLst/>
          </a:prstGeom>
          <a:gradFill>
            <a:gsLst>
              <a:gs pos="0">
                <a:srgbClr val="00966F"/>
              </a:gs>
              <a:gs pos="63000">
                <a:srgbClr val="00684D"/>
              </a:gs>
            </a:gsLst>
            <a:lin ang="3600000" scaled="0"/>
          </a:gradFill>
          <a:ln>
            <a:noFill/>
          </a:ln>
        </p:spPr>
        <p:style>
          <a:lnRef idx="0">
            <a:scrgbClr r="0" g="0" b="0"/>
          </a:lnRef>
          <a:fillRef idx="0">
            <a:scrgbClr r="0" g="0" b="0"/>
          </a:fillRef>
          <a:effectRef idx="0">
            <a:scrgbClr r="0" g="0" b="0"/>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2" name="文本框 11"/>
          <p:cNvSpPr txBox="1"/>
          <p:nvPr/>
        </p:nvSpPr>
        <p:spPr>
          <a:xfrm>
            <a:off x="3316911" y="6251619"/>
            <a:ext cx="5590023" cy="553998"/>
          </a:xfrm>
          <a:prstGeom prst="rect">
            <a:avLst/>
          </a:prstGeom>
          <a:noFill/>
        </p:spPr>
        <p:txBody>
          <a:bodyPr wrap="square" rtlCol="0">
            <a:spAutoFit/>
          </a:bodyPr>
          <a:lstStyle/>
          <a:p>
            <a:pPr algn="ctr"/>
            <a:r>
              <a:rPr lang="en-US" altLang="zh-CN" sz="1000" b="0" dirty="0">
                <a:solidFill>
                  <a:schemeClr val="bg1"/>
                </a:solidFill>
                <a:latin typeface="Arial" panose="020B0604020202020204" pitchFamily="34" charset="0"/>
                <a:ea typeface="思源黑体 CN Regular" panose="020B0500000000000000" charset="-122"/>
                <a:cs typeface="Arial" panose="020B0604020202020204" pitchFamily="34" charset="0"/>
              </a:rPr>
              <a:t>OEMs can conduct random inspections to verify if results align with those from suppliers and ensure full production traceability.</a:t>
            </a:r>
            <a:endParaRPr lang="en-US" altLang="zh-CN" sz="1000" b="0" dirty="0">
              <a:solidFill>
                <a:schemeClr val="bg1"/>
              </a:solidFill>
              <a:latin typeface="Arial" panose="020B0604020202020204" pitchFamily="34" charset="0"/>
              <a:ea typeface="思源黑体 CN Regular" panose="020B0500000000000000" charset="-122"/>
              <a:cs typeface="Arial" panose="020B0604020202020204" pitchFamily="34" charset="0"/>
            </a:endParaRPr>
          </a:p>
          <a:p>
            <a:pPr algn="ctr"/>
            <a:endParaRPr lang="zh-CN" altLang="en-US" sz="1000" dirty="0">
              <a:latin typeface="Arial" panose="020B0604020202020204" pitchFamily="34" charset="0"/>
              <a:ea typeface="思源黑体 CN Regular" panose="020B0500000000000000" charset="-122"/>
              <a:cs typeface="Arial" panose="020B0604020202020204" pitchFamily="34" charset="0"/>
            </a:endParaRPr>
          </a:p>
        </p:txBody>
      </p:sp>
      <p:sp>
        <p:nvSpPr>
          <p:cNvPr id="17" name="文本框 16"/>
          <p:cNvSpPr txBox="1"/>
          <p:nvPr/>
        </p:nvSpPr>
        <p:spPr>
          <a:xfrm>
            <a:off x="646652" y="2381724"/>
            <a:ext cx="1010024" cy="307777"/>
          </a:xfrm>
          <a:prstGeom prst="rect">
            <a:avLst/>
          </a:prstGeom>
          <a:noFill/>
        </p:spPr>
        <p:txBody>
          <a:bodyPr wrap="square">
            <a:spAutoFit/>
          </a:bodyPr>
          <a:lstStyle/>
          <a:p>
            <a:pPr>
              <a:defRPr/>
            </a:pPr>
            <a:endParaRPr lang="zh-CN" altLang="en-US" sz="1400" b="0" dirty="0">
              <a:solidFill>
                <a:srgbClr val="FFFFFF"/>
              </a:solidFill>
              <a:latin typeface="思源黑体 CN Bold" panose="020B0800000000000000" pitchFamily="34" charset="-122"/>
              <a:ea typeface="思源黑体 CN Bold" panose="020B0800000000000000" pitchFamily="34" charset="-122"/>
              <a:sym typeface="+mn-lt"/>
            </a:endParaRPr>
          </a:p>
        </p:txBody>
      </p:sp>
      <p:sp>
        <p:nvSpPr>
          <p:cNvPr id="49" name="矩形 48"/>
          <p:cNvSpPr/>
          <p:nvPr/>
        </p:nvSpPr>
        <p:spPr>
          <a:xfrm>
            <a:off x="498266" y="4041928"/>
            <a:ext cx="2702135" cy="1982205"/>
          </a:xfrm>
          <a:prstGeom prst="rect">
            <a:avLst/>
          </a:prstGeom>
          <a:solidFill>
            <a:schemeClr val="bg1">
              <a:alpha val="80000"/>
            </a:schemeClr>
          </a:solidFill>
          <a:ln w="12700"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charset="-122"/>
              <a:ea typeface="微软雅黑" panose="020B0503020204020204" charset="-122"/>
              <a:cs typeface="思源黑体 CN Normal" panose="020B0400000000000000" charset="-122"/>
            </a:endParaRPr>
          </a:p>
        </p:txBody>
      </p:sp>
      <p:sp>
        <p:nvSpPr>
          <p:cNvPr id="54" name="矩形 53"/>
          <p:cNvSpPr/>
          <p:nvPr/>
        </p:nvSpPr>
        <p:spPr>
          <a:xfrm>
            <a:off x="3336325" y="4041928"/>
            <a:ext cx="2721164" cy="1982205"/>
          </a:xfrm>
          <a:prstGeom prst="rect">
            <a:avLst/>
          </a:prstGeom>
          <a:solidFill>
            <a:schemeClr val="bg1">
              <a:alpha val="80000"/>
            </a:schemeClr>
          </a:solidFill>
          <a:ln w="12700"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charset="-122"/>
              <a:ea typeface="微软雅黑" panose="020B0503020204020204" charset="-122"/>
              <a:cs typeface="思源黑体 CN Normal" panose="020B0400000000000000" charset="-122"/>
            </a:endParaRPr>
          </a:p>
        </p:txBody>
      </p:sp>
      <p:sp>
        <p:nvSpPr>
          <p:cNvPr id="62" name="矩形 61"/>
          <p:cNvSpPr/>
          <p:nvPr/>
        </p:nvSpPr>
        <p:spPr>
          <a:xfrm>
            <a:off x="8998463" y="4041928"/>
            <a:ext cx="2702135" cy="1982205"/>
          </a:xfrm>
          <a:prstGeom prst="rect">
            <a:avLst/>
          </a:prstGeom>
          <a:solidFill>
            <a:schemeClr val="bg1">
              <a:alpha val="80000"/>
            </a:schemeClr>
          </a:solidFill>
          <a:ln w="12700"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charset="-122"/>
              <a:ea typeface="微软雅黑" panose="020B0503020204020204" charset="-122"/>
            </a:endParaRPr>
          </a:p>
        </p:txBody>
      </p:sp>
      <p:grpSp>
        <p:nvGrpSpPr>
          <p:cNvPr id="45" name="组合 44"/>
          <p:cNvGrpSpPr/>
          <p:nvPr/>
        </p:nvGrpSpPr>
        <p:grpSpPr>
          <a:xfrm>
            <a:off x="858456" y="4103187"/>
            <a:ext cx="1851788" cy="321946"/>
            <a:chOff x="652257" y="4207154"/>
            <a:chExt cx="1679599" cy="398670"/>
          </a:xfrm>
        </p:grpSpPr>
        <p:sp>
          <p:nvSpPr>
            <p:cNvPr id="46" name="矩形: 圆角 64"/>
            <p:cNvSpPr/>
            <p:nvPr/>
          </p:nvSpPr>
          <p:spPr>
            <a:xfrm>
              <a:off x="652257" y="4270061"/>
              <a:ext cx="1679599" cy="335763"/>
            </a:xfrm>
            <a:prstGeom prst="roundRect">
              <a:avLst>
                <a:gd name="adj" fmla="val 50000"/>
              </a:avLst>
            </a:prstGeom>
            <a:gradFill>
              <a:gsLst>
                <a:gs pos="11000">
                  <a:srgbClr val="00966F"/>
                </a:gs>
                <a:gs pos="58000">
                  <a:srgbClr val="00684D"/>
                </a:gs>
              </a:gsLst>
              <a:lin ang="3600000" scaled="0"/>
            </a:gradFill>
            <a:ln>
              <a:noFill/>
            </a:ln>
          </p:spPr>
          <p:style>
            <a:lnRef idx="0">
              <a:scrgbClr r="0" g="0" b="0"/>
            </a:lnRef>
            <a:fillRef idx="0">
              <a:scrgbClr r="0" g="0" b="0"/>
            </a:fillRef>
            <a:effectRef idx="0">
              <a:scrgbClr r="0" g="0" b="0"/>
            </a:effectRef>
            <a:fontRef idx="minor">
              <a:schemeClr val="accent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47" name="文本框 43"/>
            <p:cNvSpPr txBox="1"/>
            <p:nvPr/>
          </p:nvSpPr>
          <p:spPr>
            <a:xfrm>
              <a:off x="688427" y="4207154"/>
              <a:ext cx="1609340" cy="370564"/>
            </a:xfrm>
            <a:prstGeom prst="rect">
              <a:avLst/>
            </a:prstGeom>
            <a:noFill/>
          </p:spPr>
          <p:txBody>
            <a:bodyPr wrap="square" rtlCol="0">
              <a:spAutoFit/>
            </a:bodyPr>
            <a:lstStyle/>
            <a:p>
              <a:pPr algn="ctr">
                <a:lnSpc>
                  <a:spcPct val="150000"/>
                </a:lnSpc>
                <a:defRPr/>
              </a:pPr>
              <a:r>
                <a:rPr lang="en-US" altLang="zh-CN" sz="1000" dirty="0">
                  <a:solidFill>
                    <a:srgbClr val="FFFFFF"/>
                  </a:solidFill>
                  <a:latin typeface="Arial Black" panose="020B0A04020102090204" pitchFamily="34" charset="0"/>
                  <a:cs typeface="Arial" panose="020B0604020202020204" pitchFamily="34" charset="0"/>
                  <a:sym typeface="+mn-lt"/>
                </a:rPr>
                <a:t>Data Management</a:t>
              </a:r>
              <a:endParaRPr lang="en-US" altLang="zh-CN" sz="1000" dirty="0">
                <a:solidFill>
                  <a:srgbClr val="FFFFFF"/>
                </a:solidFill>
                <a:latin typeface="Arial Black" panose="020B0A04020102090204" pitchFamily="34" charset="0"/>
                <a:cs typeface="Arial" panose="020B0604020202020204" pitchFamily="34" charset="0"/>
                <a:sym typeface="+mn-lt"/>
              </a:endParaRPr>
            </a:p>
          </p:txBody>
        </p:sp>
      </p:grpSp>
      <p:grpSp>
        <p:nvGrpSpPr>
          <p:cNvPr id="105" name="组合 104"/>
          <p:cNvGrpSpPr/>
          <p:nvPr/>
        </p:nvGrpSpPr>
        <p:grpSpPr>
          <a:xfrm>
            <a:off x="4020151" y="4103186"/>
            <a:ext cx="1527375" cy="311943"/>
            <a:chOff x="1190040" y="4634868"/>
            <a:chExt cx="1527375" cy="311943"/>
          </a:xfrm>
        </p:grpSpPr>
        <p:sp>
          <p:nvSpPr>
            <p:cNvPr id="48" name="矩形: 圆角 61"/>
            <p:cNvSpPr/>
            <p:nvPr/>
          </p:nvSpPr>
          <p:spPr>
            <a:xfrm>
              <a:off x="1190040" y="4675893"/>
              <a:ext cx="1527375" cy="270918"/>
            </a:xfrm>
            <a:prstGeom prst="roundRect">
              <a:avLst>
                <a:gd name="adj" fmla="val 50000"/>
              </a:avLst>
            </a:prstGeom>
            <a:gradFill>
              <a:gsLst>
                <a:gs pos="11000">
                  <a:srgbClr val="00966F"/>
                </a:gs>
                <a:gs pos="58000">
                  <a:srgbClr val="00684D"/>
                </a:gs>
              </a:gsLst>
              <a:lin ang="3600000" scaled="0"/>
            </a:gradFill>
            <a:ln>
              <a:noFill/>
            </a:ln>
          </p:spPr>
          <p:style>
            <a:lnRef idx="0">
              <a:scrgbClr r="0" g="0" b="0"/>
            </a:lnRef>
            <a:fillRef idx="0">
              <a:scrgbClr r="0" g="0" b="0"/>
            </a:fillRef>
            <a:effectRef idx="0">
              <a:scrgbClr r="0" g="0" b="0"/>
            </a:effectRef>
            <a:fontRef idx="minor">
              <a:schemeClr val="accent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51" name="文本框 49"/>
            <p:cNvSpPr txBox="1"/>
            <p:nvPr/>
          </p:nvSpPr>
          <p:spPr>
            <a:xfrm>
              <a:off x="1353870" y="4634868"/>
              <a:ext cx="1205865" cy="308546"/>
            </a:xfrm>
            <a:prstGeom prst="rect">
              <a:avLst/>
            </a:prstGeom>
            <a:noFill/>
          </p:spPr>
          <p:txBody>
            <a:bodyPr wrap="square" rtlCol="0">
              <a:spAutoFit/>
            </a:bodyPr>
            <a:lstStyle>
              <a:defPPr>
                <a:defRPr lang="zh-CN"/>
              </a:defPPr>
              <a:lvl1pPr algn="ctr">
                <a:lnSpc>
                  <a:spcPct val="150000"/>
                </a:lnSpc>
                <a:defRPr sz="1000">
                  <a:solidFill>
                    <a:srgbClr val="FFFFFF"/>
                  </a:solidFill>
                  <a:latin typeface="Arial Black" panose="020B0A04020102090204" pitchFamily="34" charset="0"/>
                  <a:cs typeface="Arial" panose="020B0604020202020204" pitchFamily="34" charset="0"/>
                </a:defRPr>
              </a:lvl1pPr>
            </a:lstStyle>
            <a:p>
              <a:r>
                <a:rPr lang="en-US" altLang="zh-CN" dirty="0">
                  <a:sym typeface="+mn-lt"/>
                </a:rPr>
                <a:t>SPC analysis</a:t>
              </a:r>
              <a:endParaRPr lang="en-US" altLang="zh-CN" dirty="0">
                <a:sym typeface="+mn-lt"/>
              </a:endParaRPr>
            </a:p>
          </p:txBody>
        </p:sp>
      </p:grpSp>
      <p:sp>
        <p:nvSpPr>
          <p:cNvPr id="53" name="文本框 6"/>
          <p:cNvSpPr txBox="1"/>
          <p:nvPr/>
        </p:nvSpPr>
        <p:spPr>
          <a:xfrm>
            <a:off x="498266" y="4469130"/>
            <a:ext cx="2702135" cy="338554"/>
          </a:xfrm>
          <a:prstGeom prst="rect">
            <a:avLst/>
          </a:prstGeom>
          <a:noFill/>
        </p:spPr>
        <p:txBody>
          <a:bodyPr wrap="square" rtlCol="0">
            <a:spAutoFit/>
          </a:bodyPr>
          <a:lstStyle/>
          <a:p>
            <a:pPr algn="ctr">
              <a:lnSpc>
                <a:spcPct val="100000"/>
              </a:lnSpc>
            </a:pPr>
            <a:r>
              <a:rPr lang="en-US" altLang="zh-CN" sz="800" b="0" dirty="0">
                <a:solidFill>
                  <a:schemeClr val="tx1">
                    <a:lumMod val="95000"/>
                    <a:lumOff val="5000"/>
                  </a:schemeClr>
                </a:solidFill>
                <a:latin typeface="Arial" panose="020B0604020202020204" pitchFamily="34" charset="0"/>
                <a:ea typeface="思源黑体 CN Regular" panose="020B0500000000000000" charset="-122"/>
                <a:cs typeface="Arial" panose="020B0604020202020204" pitchFamily="34" charset="0"/>
              </a:rPr>
              <a:t>Manages measurement data for </a:t>
            </a:r>
            <a:endParaRPr lang="en-US" altLang="zh-CN" sz="800" b="0" dirty="0">
              <a:solidFill>
                <a:schemeClr val="tx1">
                  <a:lumMod val="95000"/>
                  <a:lumOff val="5000"/>
                </a:schemeClr>
              </a:solidFill>
              <a:latin typeface="Arial" panose="020B0604020202020204" pitchFamily="34" charset="0"/>
              <a:ea typeface="思源黑体 CN Regular" panose="020B0500000000000000" charset="-122"/>
              <a:cs typeface="Arial" panose="020B0604020202020204" pitchFamily="34" charset="0"/>
            </a:endParaRPr>
          </a:p>
          <a:p>
            <a:pPr algn="ctr">
              <a:lnSpc>
                <a:spcPct val="100000"/>
              </a:lnSpc>
            </a:pPr>
            <a:r>
              <a:rPr lang="en-US" altLang="zh-CN" sz="800" b="0" dirty="0">
                <a:solidFill>
                  <a:schemeClr val="tx1">
                    <a:lumMod val="95000"/>
                    <a:lumOff val="5000"/>
                  </a:schemeClr>
                </a:solidFill>
                <a:latin typeface="Arial" panose="020B0604020202020204" pitchFamily="34" charset="0"/>
                <a:ea typeface="思源黑体 CN Regular" panose="020B0500000000000000" charset="-122"/>
                <a:cs typeface="Arial" panose="020B0604020202020204" pitchFamily="34" charset="0"/>
              </a:rPr>
              <a:t>easy traceability and review.</a:t>
            </a:r>
            <a:endParaRPr lang="en-US" altLang="zh-CN" sz="800" b="0" dirty="0">
              <a:solidFill>
                <a:schemeClr val="tx1">
                  <a:lumMod val="95000"/>
                  <a:lumOff val="5000"/>
                </a:schemeClr>
              </a:solidFill>
              <a:latin typeface="Arial" panose="020B0604020202020204" pitchFamily="34" charset="0"/>
              <a:ea typeface="思源黑体 CN Regular" panose="020B0500000000000000" charset="-122"/>
              <a:cs typeface="Arial" panose="020B0604020202020204" pitchFamily="34" charset="0"/>
            </a:endParaRPr>
          </a:p>
        </p:txBody>
      </p:sp>
      <p:sp>
        <p:nvSpPr>
          <p:cNvPr id="58" name="文本框 6"/>
          <p:cNvSpPr txBox="1"/>
          <p:nvPr/>
        </p:nvSpPr>
        <p:spPr>
          <a:xfrm>
            <a:off x="3336237" y="4469130"/>
            <a:ext cx="2702780" cy="338554"/>
          </a:xfrm>
          <a:prstGeom prst="rect">
            <a:avLst/>
          </a:prstGeom>
          <a:noFill/>
        </p:spPr>
        <p:txBody>
          <a:bodyPr wrap="square" rtlCol="0">
            <a:spAutoFit/>
          </a:bodyPr>
          <a:lstStyle/>
          <a:p>
            <a:pPr algn="ctr">
              <a:lnSpc>
                <a:spcPct val="100000"/>
              </a:lnSpc>
            </a:pPr>
            <a:r>
              <a:rPr lang="en-US" altLang="zh-CN" sz="800" b="0" dirty="0">
                <a:solidFill>
                  <a:schemeClr val="tx1">
                    <a:lumMod val="95000"/>
                    <a:lumOff val="5000"/>
                  </a:schemeClr>
                </a:solidFill>
                <a:latin typeface="Arial" panose="020B0604020202020204" pitchFamily="34" charset="0"/>
                <a:ea typeface="思源黑体 CN Regular" panose="020B0500000000000000" charset="-122"/>
                <a:cs typeface="Arial" panose="020B0604020202020204" pitchFamily="34" charset="0"/>
              </a:rPr>
              <a:t>Analyzes measurement data to identify production inefficiencies and optimize workflows.</a:t>
            </a:r>
            <a:endParaRPr lang="en-US" altLang="zh-CN" sz="800" b="0" dirty="0">
              <a:solidFill>
                <a:schemeClr val="tx1">
                  <a:lumMod val="95000"/>
                  <a:lumOff val="5000"/>
                </a:schemeClr>
              </a:solidFill>
              <a:latin typeface="Arial" panose="020B0604020202020204" pitchFamily="34" charset="0"/>
              <a:ea typeface="思源黑体 CN Regular" panose="020B0500000000000000" charset="-122"/>
              <a:cs typeface="Arial" panose="020B0604020202020204" pitchFamily="34" charset="0"/>
            </a:endParaRPr>
          </a:p>
        </p:txBody>
      </p:sp>
      <p:grpSp>
        <p:nvGrpSpPr>
          <p:cNvPr id="108" name="组合 107"/>
          <p:cNvGrpSpPr/>
          <p:nvPr/>
        </p:nvGrpSpPr>
        <p:grpSpPr>
          <a:xfrm>
            <a:off x="3605526" y="4904668"/>
            <a:ext cx="2207266" cy="1000073"/>
            <a:chOff x="3389822" y="4637558"/>
            <a:chExt cx="2677461" cy="1213110"/>
          </a:xfrm>
        </p:grpSpPr>
        <p:sp>
          <p:nvSpPr>
            <p:cNvPr id="75" name="矩形 74"/>
            <p:cNvSpPr/>
            <p:nvPr/>
          </p:nvSpPr>
          <p:spPr>
            <a:xfrm>
              <a:off x="3458920" y="4637558"/>
              <a:ext cx="2509104" cy="121311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07" name="组合 106"/>
            <p:cNvGrpSpPr/>
            <p:nvPr/>
          </p:nvGrpSpPr>
          <p:grpSpPr>
            <a:xfrm>
              <a:off x="3389822" y="4654207"/>
              <a:ext cx="2677461" cy="1176476"/>
              <a:chOff x="3389822" y="4654207"/>
              <a:chExt cx="2677461" cy="1176476"/>
            </a:xfrm>
          </p:grpSpPr>
          <p:sp>
            <p:nvSpPr>
              <p:cNvPr id="59" name="文本框 6"/>
              <p:cNvSpPr txBox="1"/>
              <p:nvPr/>
            </p:nvSpPr>
            <p:spPr>
              <a:xfrm>
                <a:off x="3389822" y="4654207"/>
                <a:ext cx="1091469" cy="261338"/>
              </a:xfrm>
              <a:prstGeom prst="rect">
                <a:avLst/>
              </a:prstGeom>
              <a:noFill/>
            </p:spPr>
            <p:txBody>
              <a:bodyPr wrap="square" rtlCol="0">
                <a:spAutoFit/>
              </a:bodyPr>
              <a:lstStyle/>
              <a:p>
                <a:pPr algn="ctr">
                  <a:lnSpc>
                    <a:spcPct val="100000"/>
                  </a:lnSpc>
                </a:pPr>
                <a:r>
                  <a:rPr lang="en-US" altLang="zh-CN" sz="800" dirty="0">
                    <a:solidFill>
                      <a:schemeClr val="tx1">
                        <a:lumMod val="95000"/>
                        <a:lumOff val="5000"/>
                      </a:schemeClr>
                    </a:solidFill>
                    <a:latin typeface="Arial" panose="020B0604020202020204" pitchFamily="34" charset="0"/>
                    <a:ea typeface="思源黑体 CN Regular" panose="020B0500000000000000" charset="-122"/>
                    <a:cs typeface="Arial" panose="020B0604020202020204" pitchFamily="34" charset="0"/>
                  </a:rPr>
                  <a:t>defect rate</a:t>
                </a:r>
                <a:endParaRPr lang="en-US" altLang="zh-CN" sz="800" dirty="0">
                  <a:solidFill>
                    <a:schemeClr val="tx1">
                      <a:lumMod val="95000"/>
                      <a:lumOff val="5000"/>
                    </a:schemeClr>
                  </a:solidFill>
                  <a:latin typeface="Arial" panose="020B0604020202020204" pitchFamily="34" charset="0"/>
                  <a:ea typeface="思源黑体 CN Regular" panose="020B0500000000000000" charset="-122"/>
                  <a:cs typeface="Arial" panose="020B0604020202020204" pitchFamily="34" charset="0"/>
                </a:endParaRPr>
              </a:p>
            </p:txBody>
          </p:sp>
          <p:pic>
            <p:nvPicPr>
              <p:cNvPr id="60" name="图片 59"/>
              <p:cNvPicPr>
                <a:picLocks noChangeAspect="1"/>
              </p:cNvPicPr>
              <p:nvPr/>
            </p:nvPicPr>
            <p:blipFill>
              <a:blip r:embed="rId3" cstate="print"/>
              <a:stretch>
                <a:fillRect/>
              </a:stretch>
            </p:blipFill>
            <p:spPr>
              <a:xfrm>
                <a:off x="4316674" y="4947203"/>
                <a:ext cx="1636581" cy="883480"/>
              </a:xfrm>
              <a:prstGeom prst="rect">
                <a:avLst/>
              </a:prstGeom>
            </p:spPr>
          </p:pic>
          <p:pic>
            <p:nvPicPr>
              <p:cNvPr id="72" name="图片 71"/>
              <p:cNvPicPr>
                <a:picLocks noChangeAspect="1"/>
              </p:cNvPicPr>
              <p:nvPr/>
            </p:nvPicPr>
            <p:blipFill>
              <a:blip r:embed="rId4" cstate="print"/>
              <a:stretch>
                <a:fillRect/>
              </a:stretch>
            </p:blipFill>
            <p:spPr>
              <a:xfrm>
                <a:off x="3483024" y="5107047"/>
                <a:ext cx="805410" cy="660192"/>
              </a:xfrm>
              <a:prstGeom prst="rect">
                <a:avLst/>
              </a:prstGeom>
            </p:spPr>
          </p:pic>
          <p:sp>
            <p:nvSpPr>
              <p:cNvPr id="78" name="文本框 6"/>
              <p:cNvSpPr txBox="1"/>
              <p:nvPr/>
            </p:nvSpPr>
            <p:spPr>
              <a:xfrm>
                <a:off x="4348043" y="4654207"/>
                <a:ext cx="1719240" cy="261338"/>
              </a:xfrm>
              <a:prstGeom prst="rect">
                <a:avLst/>
              </a:prstGeom>
              <a:noFill/>
            </p:spPr>
            <p:txBody>
              <a:bodyPr wrap="square" rtlCol="0">
                <a:spAutoFit/>
              </a:bodyPr>
              <a:lstStyle/>
              <a:p>
                <a:pPr algn="ctr"/>
                <a:r>
                  <a:rPr lang="en-US" altLang="zh-CN" sz="800" dirty="0">
                    <a:solidFill>
                      <a:schemeClr val="tx1">
                        <a:lumMod val="95000"/>
                        <a:lumOff val="5000"/>
                      </a:schemeClr>
                    </a:solidFill>
                    <a:latin typeface="Arial" panose="020B0604020202020204" pitchFamily="34" charset="0"/>
                    <a:ea typeface="思源黑体 CN Regular" panose="020B0500000000000000" charset="-122"/>
                    <a:cs typeface="Arial" panose="020B0604020202020204" pitchFamily="34" charset="0"/>
                  </a:rPr>
                  <a:t>capability run chart</a:t>
                </a:r>
                <a:endParaRPr lang="en-US" altLang="zh-CN" sz="800" dirty="0">
                  <a:solidFill>
                    <a:schemeClr val="tx1">
                      <a:lumMod val="95000"/>
                      <a:lumOff val="5000"/>
                    </a:schemeClr>
                  </a:solidFill>
                  <a:latin typeface="Arial" panose="020B0604020202020204" pitchFamily="34" charset="0"/>
                  <a:ea typeface="思源黑体 CN Regular" panose="020B0500000000000000" charset="-122"/>
                  <a:cs typeface="Arial" panose="020B0604020202020204" pitchFamily="34" charset="0"/>
                </a:endParaRPr>
              </a:p>
            </p:txBody>
          </p:sp>
        </p:grpSp>
      </p:grpSp>
      <p:grpSp>
        <p:nvGrpSpPr>
          <p:cNvPr id="119" name="组合 118"/>
          <p:cNvGrpSpPr/>
          <p:nvPr/>
        </p:nvGrpSpPr>
        <p:grpSpPr>
          <a:xfrm>
            <a:off x="9729452" y="4098741"/>
            <a:ext cx="1240155" cy="309572"/>
            <a:chOff x="9867944" y="3807037"/>
            <a:chExt cx="1240155" cy="309572"/>
          </a:xfrm>
        </p:grpSpPr>
        <p:sp>
          <p:nvSpPr>
            <p:cNvPr id="114" name="矩形: 圆角 67"/>
            <p:cNvSpPr/>
            <p:nvPr/>
          </p:nvSpPr>
          <p:spPr>
            <a:xfrm>
              <a:off x="9975259" y="3843232"/>
              <a:ext cx="1032274" cy="270918"/>
            </a:xfrm>
            <a:prstGeom prst="roundRect">
              <a:avLst>
                <a:gd name="adj" fmla="val 50000"/>
              </a:avLst>
            </a:prstGeom>
            <a:gradFill>
              <a:gsLst>
                <a:gs pos="11000">
                  <a:srgbClr val="00966F"/>
                </a:gs>
                <a:gs pos="58000">
                  <a:srgbClr val="00684D"/>
                </a:gs>
              </a:gsLst>
              <a:lin ang="3600000" scaled="0"/>
            </a:gradFill>
            <a:ln>
              <a:noFill/>
            </a:ln>
          </p:spPr>
          <p:style>
            <a:lnRef idx="0">
              <a:scrgbClr r="0" g="0" b="0"/>
            </a:lnRef>
            <a:fillRef idx="0">
              <a:scrgbClr r="0" g="0" b="0"/>
            </a:fillRef>
            <a:effectRef idx="0">
              <a:scrgbClr r="0" g="0" b="0"/>
            </a:effectRef>
            <a:fontRef idx="minor">
              <a:schemeClr val="accent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15" name="文本框 58"/>
            <p:cNvSpPr txBox="1"/>
            <p:nvPr/>
          </p:nvSpPr>
          <p:spPr>
            <a:xfrm>
              <a:off x="9867944" y="3807037"/>
              <a:ext cx="1240155" cy="309572"/>
            </a:xfrm>
            <a:prstGeom prst="rect">
              <a:avLst/>
            </a:prstGeom>
            <a:noFill/>
          </p:spPr>
          <p:txBody>
            <a:bodyPr wrap="square" rtlCol="0">
              <a:spAutoFit/>
            </a:bodyPr>
            <a:lstStyle/>
            <a:p>
              <a:pPr algn="ctr">
                <a:lnSpc>
                  <a:spcPct val="150000"/>
                </a:lnSpc>
                <a:spcBef>
                  <a:spcPts val="300"/>
                </a:spcBef>
                <a:defRPr/>
              </a:pPr>
              <a:r>
                <a:rPr lang="en-US" altLang="zh-CN" sz="1000" dirty="0">
                  <a:solidFill>
                    <a:srgbClr val="FFFFFF"/>
                  </a:solidFill>
                  <a:latin typeface="Arial Black" panose="020B0A04020102090204" pitchFamily="34" charset="0"/>
                  <a:cs typeface="Arial" panose="020B0604020202020204" pitchFamily="34" charset="0"/>
                  <a:sym typeface="+mn-lt"/>
                </a:rPr>
                <a:t>Reports</a:t>
              </a:r>
              <a:endParaRPr lang="en-US" altLang="zh-CN" sz="1000" dirty="0">
                <a:solidFill>
                  <a:srgbClr val="FFFFFF"/>
                </a:solidFill>
                <a:latin typeface="Arial Black" panose="020B0A04020102090204" pitchFamily="34" charset="0"/>
                <a:cs typeface="Arial" panose="020B0604020202020204" pitchFamily="34" charset="0"/>
                <a:sym typeface="+mn-lt"/>
              </a:endParaRPr>
            </a:p>
          </p:txBody>
        </p:sp>
      </p:grpSp>
      <p:sp>
        <p:nvSpPr>
          <p:cNvPr id="116" name="文本框 6"/>
          <p:cNvSpPr txBox="1"/>
          <p:nvPr/>
        </p:nvSpPr>
        <p:spPr>
          <a:xfrm>
            <a:off x="8998375" y="4469130"/>
            <a:ext cx="2702135" cy="338554"/>
          </a:xfrm>
          <a:prstGeom prst="rect">
            <a:avLst/>
          </a:prstGeom>
          <a:noFill/>
        </p:spPr>
        <p:txBody>
          <a:bodyPr wrap="square" rtlCol="0">
            <a:spAutoFit/>
          </a:bodyPr>
          <a:lstStyle/>
          <a:p>
            <a:pPr algn="ctr">
              <a:lnSpc>
                <a:spcPct val="100000"/>
              </a:lnSpc>
            </a:pPr>
            <a:r>
              <a:rPr lang="en-US" altLang="zh-CN" sz="800" b="0" dirty="0">
                <a:solidFill>
                  <a:schemeClr val="tx1">
                    <a:lumMod val="95000"/>
                    <a:lumOff val="5000"/>
                  </a:schemeClr>
                </a:solidFill>
                <a:latin typeface="Arial" panose="020B0604020202020204" pitchFamily="34" charset="0"/>
                <a:ea typeface="思源黑体 CN Regular" panose="020B0500000000000000" charset="-122"/>
                <a:cs typeface="Arial" panose="020B0604020202020204" pitchFamily="34" charset="0"/>
              </a:rPr>
              <a:t>Provides inspection </a:t>
            </a:r>
            <a:r>
              <a:rPr lang="en-US" altLang="zh-CN" sz="800" dirty="0">
                <a:solidFill>
                  <a:schemeClr val="tx1">
                    <a:lumMod val="95000"/>
                    <a:lumOff val="5000"/>
                  </a:schemeClr>
                </a:solidFill>
                <a:latin typeface="Arial" panose="020B0604020202020204" pitchFamily="34" charset="0"/>
                <a:ea typeface="思源黑体 CN Regular" panose="020B0500000000000000" charset="-122"/>
                <a:cs typeface="Arial" panose="020B0604020202020204" pitchFamily="34" charset="0"/>
              </a:rPr>
              <a:t>reports upon production completion, enhancing quality credibility.</a:t>
            </a:r>
            <a:endParaRPr lang="en-US" altLang="zh-CN" sz="800" dirty="0">
              <a:solidFill>
                <a:schemeClr val="tx1">
                  <a:lumMod val="95000"/>
                  <a:lumOff val="5000"/>
                </a:schemeClr>
              </a:solidFill>
              <a:latin typeface="Arial" panose="020B0604020202020204" pitchFamily="34" charset="0"/>
              <a:ea typeface="思源黑体 CN Regular" panose="020B0500000000000000" charset="-122"/>
              <a:cs typeface="Arial" panose="020B0604020202020204" pitchFamily="34" charset="0"/>
            </a:endParaRPr>
          </a:p>
        </p:txBody>
      </p:sp>
      <p:grpSp>
        <p:nvGrpSpPr>
          <p:cNvPr id="128" name="组合 127"/>
          <p:cNvGrpSpPr/>
          <p:nvPr/>
        </p:nvGrpSpPr>
        <p:grpSpPr>
          <a:xfrm>
            <a:off x="9413196" y="4879482"/>
            <a:ext cx="1920219" cy="1009530"/>
            <a:chOff x="9160096" y="4711885"/>
            <a:chExt cx="2329266" cy="1224581"/>
          </a:xfrm>
        </p:grpSpPr>
        <p:sp>
          <p:nvSpPr>
            <p:cNvPr id="118" name="矩形 117"/>
            <p:cNvSpPr/>
            <p:nvPr/>
          </p:nvSpPr>
          <p:spPr>
            <a:xfrm>
              <a:off x="9160096" y="4711885"/>
              <a:ext cx="2329266" cy="1224581"/>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7" name="图片 116"/>
            <p:cNvPicPr>
              <a:picLocks noChangeAspect="1"/>
            </p:cNvPicPr>
            <p:nvPr/>
          </p:nvPicPr>
          <p:blipFill>
            <a:blip r:embed="rId5" cstate="print"/>
            <a:stretch>
              <a:fillRect/>
            </a:stretch>
          </p:blipFill>
          <p:spPr>
            <a:xfrm>
              <a:off x="9464163" y="4741116"/>
              <a:ext cx="1769853" cy="1176443"/>
            </a:xfrm>
            <a:prstGeom prst="rect">
              <a:avLst/>
            </a:prstGeom>
          </p:spPr>
        </p:pic>
      </p:grpSp>
      <p:sp>
        <p:nvSpPr>
          <p:cNvPr id="3" name="矩形 2"/>
          <p:cNvSpPr/>
          <p:nvPr/>
        </p:nvSpPr>
        <p:spPr>
          <a:xfrm>
            <a:off x="6151965" y="4030231"/>
            <a:ext cx="2721164" cy="1982205"/>
          </a:xfrm>
          <a:prstGeom prst="rect">
            <a:avLst/>
          </a:prstGeom>
          <a:solidFill>
            <a:schemeClr val="bg1">
              <a:alpha val="80000"/>
            </a:schemeClr>
          </a:solidFill>
          <a:ln w="12700"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charset="-122"/>
              <a:ea typeface="微软雅黑" panose="020B0503020204020204" charset="-122"/>
              <a:cs typeface="思源黑体 CN Normal" panose="020B0400000000000000" charset="-122"/>
            </a:endParaRPr>
          </a:p>
        </p:txBody>
      </p:sp>
      <p:sp>
        <p:nvSpPr>
          <p:cNvPr id="111" name="文本框 6"/>
          <p:cNvSpPr txBox="1"/>
          <p:nvPr/>
        </p:nvSpPr>
        <p:spPr>
          <a:xfrm>
            <a:off x="6151877" y="4469130"/>
            <a:ext cx="2710131" cy="338554"/>
          </a:xfrm>
          <a:prstGeom prst="rect">
            <a:avLst/>
          </a:prstGeom>
          <a:noFill/>
        </p:spPr>
        <p:txBody>
          <a:bodyPr wrap="square" rtlCol="0">
            <a:spAutoFit/>
          </a:bodyPr>
          <a:lstStyle/>
          <a:p>
            <a:pPr algn="ctr">
              <a:lnSpc>
                <a:spcPct val="100000"/>
              </a:lnSpc>
            </a:pPr>
            <a:r>
              <a:rPr lang="en-US" altLang="zh-CN" sz="800" b="0" dirty="0">
                <a:solidFill>
                  <a:schemeClr val="tx1">
                    <a:lumMod val="95000"/>
                    <a:lumOff val="5000"/>
                  </a:schemeClr>
                </a:solidFill>
                <a:latin typeface="Arial" panose="020B0604020202020204" pitchFamily="34" charset="0"/>
                <a:ea typeface="思源黑体 CN Regular" panose="020B0500000000000000" charset="-122"/>
                <a:cs typeface="Arial" panose="020B0604020202020204" pitchFamily="34" charset="0"/>
              </a:rPr>
              <a:t>Real-time monitoring of process quality to address risks promptly.</a:t>
            </a:r>
            <a:endParaRPr lang="en-US" altLang="zh-CN" sz="800" b="0" dirty="0">
              <a:solidFill>
                <a:schemeClr val="tx1">
                  <a:lumMod val="95000"/>
                  <a:lumOff val="5000"/>
                </a:schemeClr>
              </a:solidFill>
              <a:latin typeface="Arial" panose="020B0604020202020204" pitchFamily="34" charset="0"/>
              <a:ea typeface="思源黑体 CN Regular" panose="020B0500000000000000" charset="-122"/>
              <a:cs typeface="Arial" panose="020B0604020202020204" pitchFamily="34" charset="0"/>
            </a:endParaRPr>
          </a:p>
        </p:txBody>
      </p:sp>
      <p:grpSp>
        <p:nvGrpSpPr>
          <p:cNvPr id="113" name="组合 112"/>
          <p:cNvGrpSpPr/>
          <p:nvPr/>
        </p:nvGrpSpPr>
        <p:grpSpPr>
          <a:xfrm>
            <a:off x="6514503" y="4879482"/>
            <a:ext cx="1965059" cy="1000073"/>
            <a:chOff x="6269805" y="4637558"/>
            <a:chExt cx="2383658" cy="1213110"/>
          </a:xfrm>
        </p:grpSpPr>
        <p:sp>
          <p:nvSpPr>
            <p:cNvPr id="112" name="矩形 111"/>
            <p:cNvSpPr/>
            <p:nvPr/>
          </p:nvSpPr>
          <p:spPr>
            <a:xfrm>
              <a:off x="6269805" y="4637558"/>
              <a:ext cx="2383658" cy="121311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0"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95885" y="4666998"/>
              <a:ext cx="2318482" cy="11636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8" name="组合 7"/>
          <p:cNvGrpSpPr/>
          <p:nvPr/>
        </p:nvGrpSpPr>
        <p:grpSpPr>
          <a:xfrm>
            <a:off x="7087157" y="4103186"/>
            <a:ext cx="764668" cy="320675"/>
            <a:chOff x="1036256" y="4626613"/>
            <a:chExt cx="966922" cy="320675"/>
          </a:xfrm>
        </p:grpSpPr>
        <p:sp>
          <p:nvSpPr>
            <p:cNvPr id="16" name="矩形: 圆角 61"/>
            <p:cNvSpPr/>
            <p:nvPr/>
          </p:nvSpPr>
          <p:spPr>
            <a:xfrm>
              <a:off x="1040606" y="4676143"/>
              <a:ext cx="962572" cy="271145"/>
            </a:xfrm>
            <a:prstGeom prst="roundRect">
              <a:avLst>
                <a:gd name="adj" fmla="val 50000"/>
              </a:avLst>
            </a:prstGeom>
            <a:gradFill>
              <a:gsLst>
                <a:gs pos="11000">
                  <a:srgbClr val="00966F"/>
                </a:gs>
                <a:gs pos="58000">
                  <a:srgbClr val="00684D"/>
                </a:gs>
              </a:gsLst>
              <a:lin ang="3600000" scaled="0"/>
            </a:gradFill>
            <a:ln>
              <a:noFill/>
            </a:ln>
          </p:spPr>
          <p:style>
            <a:lnRef idx="0">
              <a:scrgbClr r="0" g="0" b="0"/>
            </a:lnRef>
            <a:fillRef idx="0">
              <a:scrgbClr r="0" g="0" b="0"/>
            </a:fillRef>
            <a:effectRef idx="0">
              <a:scrgbClr r="0" g="0" b="0"/>
            </a:effectRef>
            <a:fontRef idx="minor">
              <a:schemeClr val="accent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8" name="文本框 49"/>
            <p:cNvSpPr txBox="1"/>
            <p:nvPr/>
          </p:nvSpPr>
          <p:spPr>
            <a:xfrm>
              <a:off x="1036256" y="4626613"/>
              <a:ext cx="946109" cy="308546"/>
            </a:xfrm>
            <a:prstGeom prst="rect">
              <a:avLst/>
            </a:prstGeom>
            <a:noFill/>
          </p:spPr>
          <p:txBody>
            <a:bodyPr wrap="square" rtlCol="0">
              <a:spAutoFit/>
            </a:bodyPr>
            <a:lstStyle>
              <a:defPPr>
                <a:defRPr lang="zh-CN"/>
              </a:defPPr>
              <a:lvl1pPr algn="ctr">
                <a:lnSpc>
                  <a:spcPct val="150000"/>
                </a:lnSpc>
                <a:defRPr sz="1050">
                  <a:solidFill>
                    <a:srgbClr val="FFFFFF"/>
                  </a:solidFill>
                  <a:latin typeface="Arial Black" panose="020B0A04020102090204" pitchFamily="34" charset="0"/>
                  <a:cs typeface="Arial" panose="020B0604020202020204" pitchFamily="34" charset="0"/>
                </a:defRPr>
              </a:lvl1pPr>
            </a:lstStyle>
            <a:p>
              <a:r>
                <a:rPr lang="en-US" altLang="zh-CN" sz="1000" dirty="0">
                  <a:sym typeface="+mn-lt"/>
                </a:rPr>
                <a:t>Panel</a:t>
              </a:r>
              <a:endParaRPr lang="en-US" altLang="zh-CN" sz="1000" dirty="0">
                <a:sym typeface="+mn-lt"/>
              </a:endParaRPr>
            </a:p>
          </p:txBody>
        </p:sp>
      </p:grpSp>
      <p:pic>
        <p:nvPicPr>
          <p:cNvPr id="2" name="图片 1"/>
          <p:cNvPicPr>
            <a:picLocks noChangeAspect="1"/>
          </p:cNvPicPr>
          <p:nvPr/>
        </p:nvPicPr>
        <p:blipFill>
          <a:blip r:embed="rId7"/>
          <a:stretch>
            <a:fillRect/>
          </a:stretch>
        </p:blipFill>
        <p:spPr>
          <a:xfrm>
            <a:off x="876935" y="4879482"/>
            <a:ext cx="1814830" cy="1070610"/>
          </a:xfrm>
          <a:prstGeom prst="rect">
            <a:avLst/>
          </a:prstGeom>
        </p:spPr>
      </p:pic>
      <p:grpSp>
        <p:nvGrpSpPr>
          <p:cNvPr id="31" name="组合 30"/>
          <p:cNvGrpSpPr/>
          <p:nvPr/>
        </p:nvGrpSpPr>
        <p:grpSpPr>
          <a:xfrm>
            <a:off x="1429979" y="1636914"/>
            <a:ext cx="9486833" cy="2507128"/>
            <a:chOff x="1359389" y="1636914"/>
            <a:chExt cx="9486833" cy="2507128"/>
          </a:xfrm>
        </p:grpSpPr>
        <p:sp>
          <p:nvSpPr>
            <p:cNvPr id="123" name="箭头: 下 1"/>
            <p:cNvSpPr/>
            <p:nvPr/>
          </p:nvSpPr>
          <p:spPr>
            <a:xfrm>
              <a:off x="3282160" y="1936929"/>
              <a:ext cx="5648389" cy="2207113"/>
            </a:xfrm>
            <a:custGeom>
              <a:avLst/>
              <a:gdLst>
                <a:gd name="connsiteX0" fmla="*/ 0 w 990600"/>
                <a:gd name="connsiteY0" fmla="*/ 887179 h 1382479"/>
                <a:gd name="connsiteX1" fmla="*/ 247650 w 990600"/>
                <a:gd name="connsiteY1" fmla="*/ 887179 h 1382479"/>
                <a:gd name="connsiteX2" fmla="*/ 247650 w 990600"/>
                <a:gd name="connsiteY2" fmla="*/ 0 h 1382479"/>
                <a:gd name="connsiteX3" fmla="*/ 742950 w 990600"/>
                <a:gd name="connsiteY3" fmla="*/ 0 h 1382479"/>
                <a:gd name="connsiteX4" fmla="*/ 742950 w 990600"/>
                <a:gd name="connsiteY4" fmla="*/ 887179 h 1382479"/>
                <a:gd name="connsiteX5" fmla="*/ 990600 w 990600"/>
                <a:gd name="connsiteY5" fmla="*/ 887179 h 1382479"/>
                <a:gd name="connsiteX6" fmla="*/ 495300 w 990600"/>
                <a:gd name="connsiteY6" fmla="*/ 1382479 h 1382479"/>
                <a:gd name="connsiteX7" fmla="*/ 0 w 990600"/>
                <a:gd name="connsiteY7" fmla="*/ 887179 h 1382479"/>
                <a:gd name="connsiteX0-1" fmla="*/ 0 w 1104900"/>
                <a:gd name="connsiteY0-2" fmla="*/ 991954 h 1487254"/>
                <a:gd name="connsiteX1-3" fmla="*/ 247650 w 1104900"/>
                <a:gd name="connsiteY1-4" fmla="*/ 991954 h 1487254"/>
                <a:gd name="connsiteX2-5" fmla="*/ 247650 w 1104900"/>
                <a:gd name="connsiteY2-6" fmla="*/ 104775 h 1487254"/>
                <a:gd name="connsiteX3-7" fmla="*/ 1104900 w 1104900"/>
                <a:gd name="connsiteY3-8" fmla="*/ 0 h 1487254"/>
                <a:gd name="connsiteX4-9" fmla="*/ 742950 w 1104900"/>
                <a:gd name="connsiteY4-10" fmla="*/ 991954 h 1487254"/>
                <a:gd name="connsiteX5-11" fmla="*/ 990600 w 1104900"/>
                <a:gd name="connsiteY5-12" fmla="*/ 991954 h 1487254"/>
                <a:gd name="connsiteX6-13" fmla="*/ 495300 w 1104900"/>
                <a:gd name="connsiteY6-14" fmla="*/ 1487254 h 1487254"/>
                <a:gd name="connsiteX7-15" fmla="*/ 0 w 1104900"/>
                <a:gd name="connsiteY7-16" fmla="*/ 991954 h 1487254"/>
                <a:gd name="connsiteX0-17" fmla="*/ 50800 w 1155700"/>
                <a:gd name="connsiteY0-18" fmla="*/ 1014179 h 1509479"/>
                <a:gd name="connsiteX1-19" fmla="*/ 298450 w 1155700"/>
                <a:gd name="connsiteY1-20" fmla="*/ 1014179 h 1509479"/>
                <a:gd name="connsiteX2-21" fmla="*/ 0 w 1155700"/>
                <a:gd name="connsiteY2-22" fmla="*/ 0 h 1509479"/>
                <a:gd name="connsiteX3-23" fmla="*/ 1155700 w 1155700"/>
                <a:gd name="connsiteY3-24" fmla="*/ 22225 h 1509479"/>
                <a:gd name="connsiteX4-25" fmla="*/ 793750 w 1155700"/>
                <a:gd name="connsiteY4-26" fmla="*/ 1014179 h 1509479"/>
                <a:gd name="connsiteX5-27" fmla="*/ 1041400 w 1155700"/>
                <a:gd name="connsiteY5-28" fmla="*/ 1014179 h 1509479"/>
                <a:gd name="connsiteX6-29" fmla="*/ 546100 w 1155700"/>
                <a:gd name="connsiteY6-30" fmla="*/ 1509479 h 1509479"/>
                <a:gd name="connsiteX7-31" fmla="*/ 50800 w 1155700"/>
                <a:gd name="connsiteY7-32" fmla="*/ 1014179 h 1509479"/>
                <a:gd name="connsiteX0-33" fmla="*/ 50800 w 1155700"/>
                <a:gd name="connsiteY0-34" fmla="*/ 1014179 h 1509479"/>
                <a:gd name="connsiteX1-35" fmla="*/ 298450 w 1155700"/>
                <a:gd name="connsiteY1-36" fmla="*/ 1014179 h 1509479"/>
                <a:gd name="connsiteX2-37" fmla="*/ 0 w 1155700"/>
                <a:gd name="connsiteY2-38" fmla="*/ 0 h 1509479"/>
                <a:gd name="connsiteX3-39" fmla="*/ 1155700 w 1155700"/>
                <a:gd name="connsiteY3-40" fmla="*/ 22225 h 1509479"/>
                <a:gd name="connsiteX4-41" fmla="*/ 793750 w 1155700"/>
                <a:gd name="connsiteY4-42" fmla="*/ 1014179 h 1509479"/>
                <a:gd name="connsiteX5-43" fmla="*/ 1041400 w 1155700"/>
                <a:gd name="connsiteY5-44" fmla="*/ 1014179 h 1509479"/>
                <a:gd name="connsiteX6-45" fmla="*/ 546100 w 1155700"/>
                <a:gd name="connsiteY6-46" fmla="*/ 1509479 h 1509479"/>
                <a:gd name="connsiteX7-47" fmla="*/ 50800 w 1155700"/>
                <a:gd name="connsiteY7-48" fmla="*/ 1014179 h 1509479"/>
                <a:gd name="connsiteX0-49" fmla="*/ 50800 w 1155700"/>
                <a:gd name="connsiteY0-50" fmla="*/ 1014179 h 1509479"/>
                <a:gd name="connsiteX1-51" fmla="*/ 298450 w 1155700"/>
                <a:gd name="connsiteY1-52" fmla="*/ 1014179 h 1509479"/>
                <a:gd name="connsiteX2-53" fmla="*/ 0 w 1155700"/>
                <a:gd name="connsiteY2-54" fmla="*/ 0 h 1509479"/>
                <a:gd name="connsiteX3-55" fmla="*/ 1155700 w 1155700"/>
                <a:gd name="connsiteY3-56" fmla="*/ 22225 h 1509479"/>
                <a:gd name="connsiteX4-57" fmla="*/ 793750 w 1155700"/>
                <a:gd name="connsiteY4-58" fmla="*/ 1014179 h 1509479"/>
                <a:gd name="connsiteX5-59" fmla="*/ 1041400 w 1155700"/>
                <a:gd name="connsiteY5-60" fmla="*/ 1014179 h 1509479"/>
                <a:gd name="connsiteX6-61" fmla="*/ 546100 w 1155700"/>
                <a:gd name="connsiteY6-62" fmla="*/ 1509479 h 1509479"/>
                <a:gd name="connsiteX7-63" fmla="*/ 50800 w 1155700"/>
                <a:gd name="connsiteY7-64" fmla="*/ 1014179 h 1509479"/>
                <a:gd name="connsiteX0-65" fmla="*/ 50800 w 1155700"/>
                <a:gd name="connsiteY0-66" fmla="*/ 1014179 h 1509479"/>
                <a:gd name="connsiteX1-67" fmla="*/ 298450 w 1155700"/>
                <a:gd name="connsiteY1-68" fmla="*/ 1014179 h 1509479"/>
                <a:gd name="connsiteX2-69" fmla="*/ 0 w 1155700"/>
                <a:gd name="connsiteY2-70" fmla="*/ 0 h 1509479"/>
                <a:gd name="connsiteX3-71" fmla="*/ 1155700 w 1155700"/>
                <a:gd name="connsiteY3-72" fmla="*/ 22225 h 1509479"/>
                <a:gd name="connsiteX4-73" fmla="*/ 793750 w 1155700"/>
                <a:gd name="connsiteY4-74" fmla="*/ 1014179 h 1509479"/>
                <a:gd name="connsiteX5-75" fmla="*/ 1041400 w 1155700"/>
                <a:gd name="connsiteY5-76" fmla="*/ 1014179 h 1509479"/>
                <a:gd name="connsiteX6-77" fmla="*/ 546100 w 1155700"/>
                <a:gd name="connsiteY6-78" fmla="*/ 1509479 h 1509479"/>
                <a:gd name="connsiteX7-79" fmla="*/ 50800 w 1155700"/>
                <a:gd name="connsiteY7-80" fmla="*/ 1014179 h 1509479"/>
                <a:gd name="connsiteX0-81" fmla="*/ 50800 w 1155700"/>
                <a:gd name="connsiteY0-82" fmla="*/ 1014179 h 1509479"/>
                <a:gd name="connsiteX1-83" fmla="*/ 298450 w 1155700"/>
                <a:gd name="connsiteY1-84" fmla="*/ 1014179 h 1509479"/>
                <a:gd name="connsiteX2-85" fmla="*/ 0 w 1155700"/>
                <a:gd name="connsiteY2-86" fmla="*/ 0 h 1509479"/>
                <a:gd name="connsiteX3-87" fmla="*/ 1155700 w 1155700"/>
                <a:gd name="connsiteY3-88" fmla="*/ 22225 h 1509479"/>
                <a:gd name="connsiteX4-89" fmla="*/ 793750 w 1155700"/>
                <a:gd name="connsiteY4-90" fmla="*/ 1014179 h 1509479"/>
                <a:gd name="connsiteX5-91" fmla="*/ 1041400 w 1155700"/>
                <a:gd name="connsiteY5-92" fmla="*/ 1014179 h 1509479"/>
                <a:gd name="connsiteX6-93" fmla="*/ 546100 w 1155700"/>
                <a:gd name="connsiteY6-94" fmla="*/ 1509479 h 1509479"/>
                <a:gd name="connsiteX7-95" fmla="*/ 50800 w 1155700"/>
                <a:gd name="connsiteY7-96" fmla="*/ 1014179 h 1509479"/>
                <a:gd name="connsiteX0-97" fmla="*/ 50800 w 1155700"/>
                <a:gd name="connsiteY0-98" fmla="*/ 1014179 h 1509479"/>
                <a:gd name="connsiteX1-99" fmla="*/ 298450 w 1155700"/>
                <a:gd name="connsiteY1-100" fmla="*/ 1014179 h 1509479"/>
                <a:gd name="connsiteX2-101" fmla="*/ 0 w 1155700"/>
                <a:gd name="connsiteY2-102" fmla="*/ 0 h 1509479"/>
                <a:gd name="connsiteX3-103" fmla="*/ 1155700 w 1155700"/>
                <a:gd name="connsiteY3-104" fmla="*/ 22225 h 1509479"/>
                <a:gd name="connsiteX4-105" fmla="*/ 793750 w 1155700"/>
                <a:gd name="connsiteY4-106" fmla="*/ 1014179 h 1509479"/>
                <a:gd name="connsiteX5-107" fmla="*/ 1041400 w 1155700"/>
                <a:gd name="connsiteY5-108" fmla="*/ 1014179 h 1509479"/>
                <a:gd name="connsiteX6-109" fmla="*/ 546100 w 1155700"/>
                <a:gd name="connsiteY6-110" fmla="*/ 1509479 h 1509479"/>
                <a:gd name="connsiteX7-111" fmla="*/ 50800 w 1155700"/>
                <a:gd name="connsiteY7-112" fmla="*/ 1014179 h 1509479"/>
                <a:gd name="connsiteX0-113" fmla="*/ 47808 w 1152708"/>
                <a:gd name="connsiteY0-114" fmla="*/ 1002210 h 1497510"/>
                <a:gd name="connsiteX1-115" fmla="*/ 295458 w 1152708"/>
                <a:gd name="connsiteY1-116" fmla="*/ 1002210 h 1497510"/>
                <a:gd name="connsiteX2-117" fmla="*/ 0 w 1152708"/>
                <a:gd name="connsiteY2-118" fmla="*/ 0 h 1497510"/>
                <a:gd name="connsiteX3-119" fmla="*/ 1152708 w 1152708"/>
                <a:gd name="connsiteY3-120" fmla="*/ 10256 h 1497510"/>
                <a:gd name="connsiteX4-121" fmla="*/ 790758 w 1152708"/>
                <a:gd name="connsiteY4-122" fmla="*/ 1002210 h 1497510"/>
                <a:gd name="connsiteX5-123" fmla="*/ 1038408 w 1152708"/>
                <a:gd name="connsiteY5-124" fmla="*/ 1002210 h 1497510"/>
                <a:gd name="connsiteX6-125" fmla="*/ 543108 w 1152708"/>
                <a:gd name="connsiteY6-126" fmla="*/ 1497510 h 1497510"/>
                <a:gd name="connsiteX7-127" fmla="*/ 47808 w 1152708"/>
                <a:gd name="connsiteY7-128" fmla="*/ 1002210 h 1497510"/>
                <a:gd name="connsiteX0-129" fmla="*/ 47808 w 1149716"/>
                <a:gd name="connsiteY0-130" fmla="*/ 1006915 h 1502215"/>
                <a:gd name="connsiteX1-131" fmla="*/ 295458 w 1149716"/>
                <a:gd name="connsiteY1-132" fmla="*/ 1006915 h 1502215"/>
                <a:gd name="connsiteX2-133" fmla="*/ 0 w 1149716"/>
                <a:gd name="connsiteY2-134" fmla="*/ 4705 h 1502215"/>
                <a:gd name="connsiteX3-135" fmla="*/ 1149716 w 1149716"/>
                <a:gd name="connsiteY3-136" fmla="*/ 0 h 1502215"/>
                <a:gd name="connsiteX4-137" fmla="*/ 790758 w 1149716"/>
                <a:gd name="connsiteY4-138" fmla="*/ 1006915 h 1502215"/>
                <a:gd name="connsiteX5-139" fmla="*/ 1038408 w 1149716"/>
                <a:gd name="connsiteY5-140" fmla="*/ 1006915 h 1502215"/>
                <a:gd name="connsiteX6-141" fmla="*/ 543108 w 1149716"/>
                <a:gd name="connsiteY6-142" fmla="*/ 1502215 h 1502215"/>
                <a:gd name="connsiteX7-143" fmla="*/ 47808 w 1149716"/>
                <a:gd name="connsiteY7-144" fmla="*/ 1006915 h 1502215"/>
                <a:gd name="connsiteX0-145" fmla="*/ 47808 w 1149716"/>
                <a:gd name="connsiteY0-146" fmla="*/ 1002635 h 1497935"/>
                <a:gd name="connsiteX1-147" fmla="*/ 295458 w 1149716"/>
                <a:gd name="connsiteY1-148" fmla="*/ 1002635 h 1497935"/>
                <a:gd name="connsiteX2-149" fmla="*/ 0 w 1149716"/>
                <a:gd name="connsiteY2-150" fmla="*/ 425 h 1497935"/>
                <a:gd name="connsiteX3-151" fmla="*/ 1149716 w 1149716"/>
                <a:gd name="connsiteY3-152" fmla="*/ 0 h 1497935"/>
                <a:gd name="connsiteX4-153" fmla="*/ 790758 w 1149716"/>
                <a:gd name="connsiteY4-154" fmla="*/ 1002635 h 1497935"/>
                <a:gd name="connsiteX5-155" fmla="*/ 1038408 w 1149716"/>
                <a:gd name="connsiteY5-156" fmla="*/ 1002635 h 1497935"/>
                <a:gd name="connsiteX6-157" fmla="*/ 543108 w 1149716"/>
                <a:gd name="connsiteY6-158" fmla="*/ 1497935 h 1497935"/>
                <a:gd name="connsiteX7-159" fmla="*/ 47808 w 1149716"/>
                <a:gd name="connsiteY7-160" fmla="*/ 1002635 h 1497935"/>
                <a:gd name="connsiteX0-161" fmla="*/ 83121 w 1185029"/>
                <a:gd name="connsiteY0-162" fmla="*/ 1005420 h 1500720"/>
                <a:gd name="connsiteX1-163" fmla="*/ 330771 w 1185029"/>
                <a:gd name="connsiteY1-164" fmla="*/ 1005420 h 1500720"/>
                <a:gd name="connsiteX2-165" fmla="*/ 0 w 1185029"/>
                <a:gd name="connsiteY2-166" fmla="*/ 0 h 1500720"/>
                <a:gd name="connsiteX3-167" fmla="*/ 1185029 w 1185029"/>
                <a:gd name="connsiteY3-168" fmla="*/ 2785 h 1500720"/>
                <a:gd name="connsiteX4-169" fmla="*/ 826071 w 1185029"/>
                <a:gd name="connsiteY4-170" fmla="*/ 1005420 h 1500720"/>
                <a:gd name="connsiteX5-171" fmla="*/ 1073721 w 1185029"/>
                <a:gd name="connsiteY5-172" fmla="*/ 1005420 h 1500720"/>
                <a:gd name="connsiteX6-173" fmla="*/ 578421 w 1185029"/>
                <a:gd name="connsiteY6-174" fmla="*/ 1500720 h 1500720"/>
                <a:gd name="connsiteX7-175" fmla="*/ 83121 w 1185029"/>
                <a:gd name="connsiteY7-176" fmla="*/ 1005420 h 150072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1185029" h="1500720">
                  <a:moveTo>
                    <a:pt x="83121" y="1005420"/>
                  </a:moveTo>
                  <a:lnTo>
                    <a:pt x="330771" y="1005420"/>
                  </a:lnTo>
                  <a:cubicBezTo>
                    <a:pt x="297963" y="632435"/>
                    <a:pt x="156633" y="290435"/>
                    <a:pt x="0" y="0"/>
                  </a:cubicBezTo>
                  <a:lnTo>
                    <a:pt x="1185029" y="2785"/>
                  </a:lnTo>
                  <a:cubicBezTo>
                    <a:pt x="991354" y="304861"/>
                    <a:pt x="867346" y="630319"/>
                    <a:pt x="826071" y="1005420"/>
                  </a:cubicBezTo>
                  <a:lnTo>
                    <a:pt x="1073721" y="1005420"/>
                  </a:lnTo>
                  <a:lnTo>
                    <a:pt x="578421" y="1500720"/>
                  </a:lnTo>
                  <a:lnTo>
                    <a:pt x="83121" y="1005420"/>
                  </a:lnTo>
                  <a:close/>
                </a:path>
              </a:pathLst>
            </a:custGeom>
            <a:gradFill>
              <a:gsLst>
                <a:gs pos="51000">
                  <a:srgbClr val="00684D">
                    <a:alpha val="0"/>
                  </a:srgbClr>
                </a:gs>
                <a:gs pos="82000">
                  <a:srgbClr val="00684D">
                    <a:alpha val="72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文本框 60"/>
            <p:cNvSpPr txBox="1"/>
            <p:nvPr/>
          </p:nvSpPr>
          <p:spPr>
            <a:xfrm>
              <a:off x="10150591" y="2470167"/>
              <a:ext cx="437940" cy="338554"/>
            </a:xfrm>
            <a:prstGeom prst="rect">
              <a:avLst/>
            </a:prstGeom>
            <a:noFill/>
          </p:spPr>
          <p:txBody>
            <a:bodyPr wrap="none" rtlCol="0">
              <a:spAutoFit/>
            </a:bodyPr>
            <a:lstStyle/>
            <a:p>
              <a:pPr algn="l"/>
              <a:r>
                <a:rPr kumimoji="1" lang="en-US" altLang="zh-CN" sz="1600" b="1" dirty="0">
                  <a:solidFill>
                    <a:schemeClr val="bg1"/>
                  </a:solidFill>
                  <a:latin typeface="微软雅黑" panose="020B0503020204020204" charset="-122"/>
                  <a:ea typeface="微软雅黑" panose="020B0503020204020204" charset="-122"/>
                </a:rPr>
                <a:t>01</a:t>
              </a:r>
              <a:endParaRPr kumimoji="1" lang="zh-CN" altLang="en-US" sz="1600" b="1" dirty="0">
                <a:solidFill>
                  <a:schemeClr val="bg1"/>
                </a:solidFill>
                <a:latin typeface="微软雅黑" panose="020B0503020204020204" charset="-122"/>
                <a:ea typeface="微软雅黑" panose="020B0503020204020204" charset="-122"/>
              </a:endParaRPr>
            </a:p>
          </p:txBody>
        </p:sp>
        <p:sp>
          <p:nvSpPr>
            <p:cNvPr id="44" name="文本框 43"/>
            <p:cNvSpPr txBox="1"/>
            <p:nvPr/>
          </p:nvSpPr>
          <p:spPr>
            <a:xfrm>
              <a:off x="5617436" y="3125108"/>
              <a:ext cx="969722" cy="464743"/>
            </a:xfrm>
            <a:prstGeom prst="rect">
              <a:avLst/>
            </a:prstGeom>
            <a:noFill/>
            <a:effectLst/>
          </p:spPr>
          <p:txBody>
            <a:bodyPr wrap="square" rtlCol="0">
              <a:spAutoFit/>
            </a:bodyPr>
            <a:lstStyle/>
            <a:p>
              <a:pPr>
                <a:lnSpc>
                  <a:spcPct val="150000"/>
                </a:lnSpc>
                <a:defRPr/>
              </a:pPr>
              <a:r>
                <a:rPr lang="en-US" altLang="zh-CN" dirty="0">
                  <a:solidFill>
                    <a:srgbClr val="FFFFFF"/>
                  </a:solidFill>
                  <a:latin typeface="Arial Black" panose="020B0A04020102090204" pitchFamily="34" charset="0"/>
                  <a:ea typeface="思源黑体 CN Bold" panose="020B0800000000000000" pitchFamily="34" charset="-122"/>
                  <a:cs typeface="Arial" panose="020B0604020202020204" pitchFamily="34" charset="0"/>
                </a:rPr>
                <a:t>OEMs</a:t>
              </a:r>
              <a:endParaRPr lang="en-US" altLang="zh-CN" dirty="0">
                <a:solidFill>
                  <a:srgbClr val="FFFFFF"/>
                </a:solidFill>
                <a:latin typeface="Arial Black" panose="020B0A04020102090204" pitchFamily="34" charset="0"/>
                <a:ea typeface="思源黑体 CN Bold" panose="020B0800000000000000" pitchFamily="34" charset="-122"/>
                <a:cs typeface="Arial" panose="020B0604020202020204" pitchFamily="34" charset="0"/>
              </a:endParaRPr>
            </a:p>
          </p:txBody>
        </p:sp>
        <p:sp>
          <p:nvSpPr>
            <p:cNvPr id="121" name="文本框 120"/>
            <p:cNvSpPr txBox="1"/>
            <p:nvPr/>
          </p:nvSpPr>
          <p:spPr>
            <a:xfrm>
              <a:off x="3032292" y="3520473"/>
              <a:ext cx="6097604" cy="407804"/>
            </a:xfrm>
            <a:prstGeom prst="rect">
              <a:avLst/>
            </a:prstGeom>
            <a:noFill/>
          </p:spPr>
          <p:txBody>
            <a:bodyPr wrap="square">
              <a:spAutoFit/>
            </a:bodyPr>
            <a:lstStyle/>
            <a:p>
              <a:pPr algn="ctr">
                <a:spcBef>
                  <a:spcPts val="300"/>
                </a:spcBef>
                <a:defRPr/>
              </a:pPr>
              <a:r>
                <a:rPr lang="en-US" altLang="zh-CN" sz="900" b="0" dirty="0">
                  <a:solidFill>
                    <a:srgbClr val="FFFFFF"/>
                  </a:solidFill>
                  <a:effectLst/>
                  <a:latin typeface="Arial" panose="020B0604020202020204" pitchFamily="34" charset="0"/>
                  <a:cs typeface="Arial" panose="020B0604020202020204" pitchFamily="34" charset="0"/>
                  <a:sym typeface="+mn-ea"/>
                </a:rPr>
                <a:t>can be connected with PDM, </a:t>
              </a:r>
              <a:endParaRPr lang="en-US" altLang="zh-CN" sz="900" b="0" dirty="0">
                <a:solidFill>
                  <a:srgbClr val="FFFFFF"/>
                </a:solidFill>
                <a:latin typeface="Arial" panose="020B0604020202020204" pitchFamily="34" charset="0"/>
                <a:cs typeface="Arial" panose="020B0604020202020204" pitchFamily="34" charset="0"/>
              </a:endParaRPr>
            </a:p>
            <a:p>
              <a:pPr algn="ctr">
                <a:spcBef>
                  <a:spcPts val="300"/>
                </a:spcBef>
                <a:defRPr/>
              </a:pPr>
              <a:r>
                <a:rPr lang="en-US" altLang="zh-CN" sz="900" b="0" dirty="0">
                  <a:solidFill>
                    <a:srgbClr val="FFFFFF"/>
                  </a:solidFill>
                  <a:effectLst/>
                  <a:latin typeface="Arial" panose="020B0604020202020204" pitchFamily="34" charset="0"/>
                  <a:cs typeface="Arial" panose="020B0604020202020204" pitchFamily="34" charset="0"/>
                  <a:sym typeface="+mn-ea"/>
                </a:rPr>
                <a:t>ERP, MES and other systems</a:t>
              </a:r>
              <a:endParaRPr lang="en-US" altLang="zh-CN" sz="900" b="0" dirty="0">
                <a:solidFill>
                  <a:srgbClr val="FFFFFF"/>
                </a:solidFill>
                <a:effectLst/>
                <a:latin typeface="Arial" panose="020B0604020202020204" pitchFamily="34" charset="0"/>
                <a:ea typeface="思源黑体 CN Regular" panose="020B0500000000000000" charset="-122"/>
                <a:cs typeface="Arial" panose="020B0604020202020204" pitchFamily="34" charset="0"/>
                <a:sym typeface="+mn-ea"/>
              </a:endParaRPr>
            </a:p>
          </p:txBody>
        </p:sp>
        <p:sp>
          <p:nvSpPr>
            <p:cNvPr id="141" name="椭圆 140"/>
            <p:cNvSpPr/>
            <p:nvPr/>
          </p:nvSpPr>
          <p:spPr>
            <a:xfrm>
              <a:off x="1359389" y="2174828"/>
              <a:ext cx="9486833" cy="1006357"/>
            </a:xfrm>
            <a:prstGeom prst="ellipse">
              <a:avLst/>
            </a:prstGeom>
            <a:noFill/>
            <a:ln w="12758" cap="flat">
              <a:gradFill>
                <a:gsLst>
                  <a:gs pos="0">
                    <a:schemeClr val="accent3">
                      <a:alpha val="0"/>
                    </a:schemeClr>
                  </a:gs>
                  <a:gs pos="99000">
                    <a:schemeClr val="accent3"/>
                  </a:gs>
                </a:gsLst>
                <a:lin ang="5400000" scaled="1"/>
              </a:gradFill>
              <a:prstDash val="solid"/>
              <a:miter/>
            </a:ln>
          </p:spPr>
          <p:txBody>
            <a:bodyPr rtlCol="0" anchor="ctr"/>
            <a:lstStyle/>
            <a:p>
              <a:endParaRPr lang="zh-CN" altLang="en-US" dirty="0">
                <a:ea typeface="MiSans" panose="00000500000000000000" pitchFamily="2" charset="-122"/>
              </a:endParaRPr>
            </a:p>
          </p:txBody>
        </p:sp>
        <p:grpSp>
          <p:nvGrpSpPr>
            <p:cNvPr id="185" name="组合 184"/>
            <p:cNvGrpSpPr/>
            <p:nvPr/>
          </p:nvGrpSpPr>
          <p:grpSpPr>
            <a:xfrm>
              <a:off x="5249387" y="1636914"/>
              <a:ext cx="1664335" cy="363601"/>
              <a:chOff x="866739" y="4675893"/>
              <a:chExt cx="2602906" cy="270966"/>
            </a:xfrm>
          </p:grpSpPr>
          <p:sp>
            <p:nvSpPr>
              <p:cNvPr id="186" name="矩形: 圆角 61"/>
              <p:cNvSpPr/>
              <p:nvPr/>
            </p:nvSpPr>
            <p:spPr>
              <a:xfrm>
                <a:off x="867961" y="4675893"/>
                <a:ext cx="2601684" cy="270966"/>
              </a:xfrm>
              <a:prstGeom prst="roundRect">
                <a:avLst>
                  <a:gd name="adj" fmla="val 50000"/>
                </a:avLst>
              </a:prstGeom>
              <a:gradFill>
                <a:gsLst>
                  <a:gs pos="11000">
                    <a:srgbClr val="00966F"/>
                  </a:gs>
                  <a:gs pos="58000">
                    <a:srgbClr val="00684D"/>
                  </a:gs>
                </a:gsLst>
                <a:lin ang="3600000" scaled="0"/>
              </a:gradFill>
              <a:ln>
                <a:noFill/>
              </a:ln>
            </p:spPr>
            <p:style>
              <a:lnRef idx="0">
                <a:scrgbClr r="0" g="0" b="0"/>
              </a:lnRef>
              <a:fillRef idx="0">
                <a:scrgbClr r="0" g="0" b="0"/>
              </a:fillRef>
              <a:effectRef idx="0">
                <a:scrgbClr r="0" g="0" b="0"/>
              </a:effectRef>
              <a:fontRef idx="minor">
                <a:schemeClr val="accent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87" name="文本框 49"/>
              <p:cNvSpPr txBox="1"/>
              <p:nvPr/>
            </p:nvSpPr>
            <p:spPr>
              <a:xfrm>
                <a:off x="866739" y="4711995"/>
                <a:ext cx="2601685" cy="189226"/>
              </a:xfrm>
              <a:prstGeom prst="rect">
                <a:avLst/>
              </a:prstGeom>
              <a:noFill/>
            </p:spPr>
            <p:txBody>
              <a:bodyPr wrap="square" rtlCol="0">
                <a:spAutoFit/>
              </a:bodyPr>
              <a:lstStyle/>
              <a:p>
                <a:pPr algn="ctr">
                  <a:defRPr/>
                </a:pPr>
                <a:r>
                  <a:rPr lang="en-US" altLang="zh-CN" sz="1050" dirty="0">
                    <a:solidFill>
                      <a:srgbClr val="FFFFFF"/>
                    </a:solidFill>
                    <a:latin typeface="Arial Black" panose="020B0A04020102090204" pitchFamily="34" charset="0"/>
                    <a:cs typeface="Arial" panose="020B0604020202020204" pitchFamily="34" charset="0"/>
                    <a:sym typeface="+mn-lt"/>
                  </a:rPr>
                  <a:t>Data  Acquisition</a:t>
                </a:r>
                <a:endParaRPr lang="en-US" altLang="zh-CN" sz="1050" dirty="0">
                  <a:solidFill>
                    <a:srgbClr val="FFFFFF"/>
                  </a:solidFill>
                  <a:latin typeface="Arial Black" panose="020B0A04020102090204" pitchFamily="34" charset="0"/>
                  <a:cs typeface="Arial" panose="020B0604020202020204" pitchFamily="34" charset="0"/>
                  <a:sym typeface="+mn-lt"/>
                </a:endParaRPr>
              </a:p>
            </p:txBody>
          </p:sp>
        </p:grpSp>
        <p:sp>
          <p:nvSpPr>
            <p:cNvPr id="182" name="椭圆 181"/>
            <p:cNvSpPr/>
            <p:nvPr/>
          </p:nvSpPr>
          <p:spPr>
            <a:xfrm>
              <a:off x="3588996" y="2016990"/>
              <a:ext cx="5014008" cy="521964"/>
            </a:xfrm>
            <a:prstGeom prst="ellipse">
              <a:avLst/>
            </a:prstGeom>
            <a:noFill/>
            <a:ln w="12758" cap="flat">
              <a:gradFill>
                <a:gsLst>
                  <a:gs pos="0">
                    <a:schemeClr val="accent3">
                      <a:alpha val="0"/>
                    </a:schemeClr>
                  </a:gs>
                  <a:gs pos="99000">
                    <a:schemeClr val="accent3"/>
                  </a:gs>
                </a:gsLst>
                <a:lin ang="5400000" scaled="1"/>
              </a:gradFill>
              <a:prstDash val="solid"/>
              <a:miter/>
            </a:ln>
          </p:spPr>
          <p:txBody>
            <a:bodyPr rtlCol="0" anchor="ctr"/>
            <a:lstStyle/>
            <a:p>
              <a:endParaRPr lang="zh-CN" altLang="en-US" dirty="0">
                <a:ea typeface="MiSans" panose="00000500000000000000" pitchFamily="2" charset="-122"/>
              </a:endParaRPr>
            </a:p>
          </p:txBody>
        </p:sp>
        <p:sp>
          <p:nvSpPr>
            <p:cNvPr id="213" name="椭圆 212"/>
            <p:cNvSpPr/>
            <p:nvPr/>
          </p:nvSpPr>
          <p:spPr>
            <a:xfrm>
              <a:off x="4139887" y="2410729"/>
              <a:ext cx="73622" cy="76350"/>
            </a:xfrm>
            <a:prstGeom prst="ellipse">
              <a:avLst/>
            </a:prstGeom>
            <a:solidFill>
              <a:srgbClr val="00684D"/>
            </a:solidFill>
            <a:ln w="12700" cap="flat" cmpd="sng" algn="ctr">
              <a:noFill/>
              <a:prstDash val="solid"/>
            </a:ln>
            <a:effectLst>
              <a:outerShdw blurRad="317500" dist="152400" dir="5400000" sx="90000" sy="90000" algn="ctr" rotWithShape="0">
                <a:srgbClr val="0046F6">
                  <a:alpha val="30000"/>
                </a:srgbClr>
              </a:outerShdw>
            </a:effectLst>
          </p:spPr>
          <p:txBody>
            <a:bodyPr rtlCol="0" anchor="ctr"/>
            <a:lstStyle/>
            <a:p>
              <a:pPr algn="ctr">
                <a:lnSpc>
                  <a:spcPct val="110000"/>
                </a:lnSpc>
              </a:pPr>
              <a:endParaRPr lang="zh-CN" altLang="en-US" sz="1200" kern="0">
                <a:solidFill>
                  <a:prstClr val="white"/>
                </a:solidFill>
                <a:latin typeface="+mj-ea"/>
              </a:endParaRPr>
            </a:p>
          </p:txBody>
        </p:sp>
        <p:sp>
          <p:nvSpPr>
            <p:cNvPr id="215" name="椭圆 214"/>
            <p:cNvSpPr/>
            <p:nvPr/>
          </p:nvSpPr>
          <p:spPr>
            <a:xfrm>
              <a:off x="6180675" y="2492372"/>
              <a:ext cx="73622" cy="76350"/>
            </a:xfrm>
            <a:prstGeom prst="ellipse">
              <a:avLst/>
            </a:prstGeom>
            <a:solidFill>
              <a:srgbClr val="00684D"/>
            </a:solidFill>
            <a:ln w="12700" cap="flat" cmpd="sng" algn="ctr">
              <a:noFill/>
              <a:prstDash val="solid"/>
            </a:ln>
            <a:effectLst>
              <a:outerShdw blurRad="317500" dist="152400" dir="5400000" sx="90000" sy="90000" algn="ctr" rotWithShape="0">
                <a:srgbClr val="0046F6">
                  <a:alpha val="30000"/>
                </a:srgbClr>
              </a:outerShdw>
            </a:effectLst>
          </p:spPr>
          <p:txBody>
            <a:bodyPr rtlCol="0" anchor="ctr"/>
            <a:lstStyle/>
            <a:p>
              <a:pPr algn="ctr">
                <a:lnSpc>
                  <a:spcPct val="110000"/>
                </a:lnSpc>
              </a:pPr>
              <a:r>
                <a:rPr lang="en-US" altLang="zh-CN" sz="1200" kern="0" dirty="0">
                  <a:solidFill>
                    <a:prstClr val="white"/>
                  </a:solidFill>
                  <a:latin typeface="+mj-ea"/>
                </a:rPr>
                <a:t>    </a:t>
              </a:r>
              <a:endParaRPr lang="en-US" altLang="zh-CN" sz="1200" kern="0" dirty="0">
                <a:solidFill>
                  <a:prstClr val="white"/>
                </a:solidFill>
                <a:latin typeface="+mj-ea"/>
              </a:endParaRPr>
            </a:p>
          </p:txBody>
        </p:sp>
        <p:sp>
          <p:nvSpPr>
            <p:cNvPr id="227" name="椭圆 226"/>
            <p:cNvSpPr/>
            <p:nvPr/>
          </p:nvSpPr>
          <p:spPr>
            <a:xfrm>
              <a:off x="8177068" y="2374543"/>
              <a:ext cx="73622" cy="76350"/>
            </a:xfrm>
            <a:prstGeom prst="ellipse">
              <a:avLst/>
            </a:prstGeom>
            <a:solidFill>
              <a:srgbClr val="00684D"/>
            </a:solidFill>
            <a:ln w="12700" cap="flat" cmpd="sng" algn="ctr">
              <a:noFill/>
              <a:prstDash val="solid"/>
            </a:ln>
            <a:effectLst>
              <a:outerShdw blurRad="317500" dist="152400" dir="5400000" sx="90000" sy="90000" algn="ctr" rotWithShape="0">
                <a:srgbClr val="0046F6">
                  <a:alpha val="30000"/>
                </a:srgbClr>
              </a:outerShdw>
            </a:effectLst>
          </p:spPr>
          <p:txBody>
            <a:bodyPr rtlCol="0" anchor="ctr"/>
            <a:lstStyle/>
            <a:p>
              <a:pPr algn="ctr">
                <a:lnSpc>
                  <a:spcPct val="110000"/>
                </a:lnSpc>
              </a:pPr>
              <a:endParaRPr lang="zh-CN" altLang="en-US" sz="1200" kern="0">
                <a:solidFill>
                  <a:prstClr val="white"/>
                </a:solidFill>
                <a:latin typeface="+mj-ea"/>
              </a:endParaRPr>
            </a:p>
          </p:txBody>
        </p:sp>
        <p:grpSp>
          <p:nvGrpSpPr>
            <p:cNvPr id="5" name="组合 4"/>
            <p:cNvGrpSpPr/>
            <p:nvPr/>
          </p:nvGrpSpPr>
          <p:grpSpPr>
            <a:xfrm>
              <a:off x="1471443" y="2668957"/>
              <a:ext cx="682625" cy="497840"/>
              <a:chOff x="8199097" y="2325131"/>
              <a:chExt cx="682625" cy="497840"/>
            </a:xfrm>
          </p:grpSpPr>
          <p:sp>
            <p:nvSpPr>
              <p:cNvPr id="172" name="椭圆 171"/>
              <p:cNvSpPr/>
              <p:nvPr/>
            </p:nvSpPr>
            <p:spPr>
              <a:xfrm rot="16200000">
                <a:off x="8306656" y="2325131"/>
                <a:ext cx="467080" cy="467080"/>
              </a:xfrm>
              <a:prstGeom prst="ellipse">
                <a:avLst/>
              </a:prstGeom>
              <a:solidFill>
                <a:srgbClr val="00684D"/>
              </a:solidFill>
              <a:ln w="12700" cap="flat" cmpd="sng" algn="ctr">
                <a:noFill/>
                <a:prstDash val="solid"/>
              </a:ln>
              <a:effectLst/>
            </p:spPr>
            <p:txBody>
              <a:bodyPr rtlCol="0" anchor="ctr"/>
              <a:lstStyle/>
              <a:p>
                <a:pPr algn="ctr">
                  <a:lnSpc>
                    <a:spcPct val="110000"/>
                  </a:lnSpc>
                </a:pPr>
                <a:endParaRPr lang="zh-CN" altLang="en-US" sz="1200" kern="0" dirty="0">
                  <a:solidFill>
                    <a:prstClr val="white"/>
                  </a:solidFill>
                  <a:latin typeface="+mj-ea"/>
                </a:endParaRPr>
              </a:p>
            </p:txBody>
          </p:sp>
          <p:sp>
            <p:nvSpPr>
              <p:cNvPr id="4" name="文本框 3"/>
              <p:cNvSpPr txBox="1"/>
              <p:nvPr/>
            </p:nvSpPr>
            <p:spPr>
              <a:xfrm>
                <a:off x="8199097" y="2358786"/>
                <a:ext cx="682625" cy="464185"/>
              </a:xfrm>
              <a:prstGeom prst="rect">
                <a:avLst/>
              </a:prstGeom>
              <a:noFill/>
            </p:spPr>
            <p:txBody>
              <a:bodyPr wrap="none" rtlCol="0">
                <a:noAutofit/>
              </a:bodyPr>
              <a:lstStyle/>
              <a:p>
                <a:pPr algn="ctr">
                  <a:defRPr/>
                </a:pPr>
                <a:r>
                  <a:rPr lang="en-US" altLang="zh-CN" sz="800" b="0" dirty="0">
                    <a:solidFill>
                      <a:srgbClr val="FFFFFF"/>
                    </a:solidFill>
                    <a:latin typeface="Arial" panose="020B0604020202020204" pitchFamily="34" charset="0"/>
                    <a:ea typeface="思源黑体 CN Bold" panose="020B0800000000000000" pitchFamily="34" charset="-122"/>
                    <a:cs typeface="Arial" panose="020B0604020202020204" pitchFamily="34" charset="0"/>
                    <a:sym typeface="+mn-lt"/>
                  </a:rPr>
                  <a:t>Work</a:t>
                </a:r>
                <a:endParaRPr lang="en-US" altLang="zh-CN" sz="800" b="0" dirty="0">
                  <a:solidFill>
                    <a:srgbClr val="FFFFFF"/>
                  </a:solidFill>
                  <a:latin typeface="Arial" panose="020B0604020202020204" pitchFamily="34" charset="0"/>
                  <a:ea typeface="思源黑体 CN Bold" panose="020B0800000000000000" pitchFamily="34" charset="-122"/>
                  <a:cs typeface="Arial" panose="020B0604020202020204" pitchFamily="34" charset="0"/>
                  <a:sym typeface="+mn-lt"/>
                </a:endParaRPr>
              </a:p>
              <a:p>
                <a:pPr algn="ctr">
                  <a:defRPr/>
                </a:pPr>
                <a:r>
                  <a:rPr lang="en-US" altLang="zh-CN" sz="800" b="0" dirty="0">
                    <a:solidFill>
                      <a:srgbClr val="FFFFFF"/>
                    </a:solidFill>
                    <a:latin typeface="Arial" panose="020B0604020202020204" pitchFamily="34" charset="0"/>
                    <a:ea typeface="思源黑体 CN Bold" panose="020B0800000000000000" pitchFamily="34" charset="-122"/>
                    <a:cs typeface="Arial" panose="020B0604020202020204" pitchFamily="34" charset="0"/>
                    <a:sym typeface="+mn-lt"/>
                  </a:rPr>
                  <a:t>Station</a:t>
                </a:r>
                <a:endParaRPr lang="en-US" altLang="zh-CN" sz="800" b="0" dirty="0">
                  <a:solidFill>
                    <a:srgbClr val="FFFFFF"/>
                  </a:solidFill>
                  <a:latin typeface="Arial" panose="020B0604020202020204" pitchFamily="34" charset="0"/>
                  <a:ea typeface="思源黑体 CN Bold" panose="020B0800000000000000" pitchFamily="34" charset="-122"/>
                  <a:cs typeface="Arial" panose="020B0604020202020204" pitchFamily="34" charset="0"/>
                  <a:sym typeface="+mn-lt"/>
                </a:endParaRPr>
              </a:p>
              <a:p>
                <a:pPr algn="ctr">
                  <a:defRPr/>
                </a:pPr>
                <a:r>
                  <a:rPr lang="en-US" altLang="zh-CN" sz="800" b="0" dirty="0">
                    <a:solidFill>
                      <a:srgbClr val="FFFFFF"/>
                    </a:solidFill>
                    <a:latin typeface="Arial" panose="020B0604020202020204" pitchFamily="34" charset="0"/>
                    <a:ea typeface="思源黑体 CN Bold" panose="020B0800000000000000" pitchFamily="34" charset="-122"/>
                    <a:cs typeface="Arial" panose="020B0604020202020204" pitchFamily="34" charset="0"/>
                    <a:sym typeface="+mn-lt"/>
                  </a:rPr>
                  <a:t>1</a:t>
                </a:r>
                <a:endParaRPr lang="zh-CN" altLang="en-US" sz="800" b="0" dirty="0">
                  <a:solidFill>
                    <a:srgbClr val="FFFFFF"/>
                  </a:solidFill>
                  <a:latin typeface="Arial" panose="020B0604020202020204" pitchFamily="34" charset="0"/>
                  <a:ea typeface="思源黑体 CN Bold" panose="020B0800000000000000" pitchFamily="34" charset="-122"/>
                  <a:cs typeface="Arial" panose="020B0604020202020204" pitchFamily="34" charset="0"/>
                  <a:sym typeface="+mn-lt"/>
                </a:endParaRPr>
              </a:p>
            </p:txBody>
          </p:sp>
        </p:grpSp>
        <p:grpSp>
          <p:nvGrpSpPr>
            <p:cNvPr id="6" name="组合 5"/>
            <p:cNvGrpSpPr/>
            <p:nvPr/>
          </p:nvGrpSpPr>
          <p:grpSpPr>
            <a:xfrm>
              <a:off x="3154465" y="2836564"/>
              <a:ext cx="589280" cy="467080"/>
              <a:chOff x="8239102" y="2325131"/>
              <a:chExt cx="589280" cy="467080"/>
            </a:xfrm>
          </p:grpSpPr>
          <p:sp>
            <p:nvSpPr>
              <p:cNvPr id="7" name="椭圆 6"/>
              <p:cNvSpPr/>
              <p:nvPr/>
            </p:nvSpPr>
            <p:spPr>
              <a:xfrm rot="16200000">
                <a:off x="8306656" y="2325131"/>
                <a:ext cx="467080" cy="467080"/>
              </a:xfrm>
              <a:prstGeom prst="ellipse">
                <a:avLst/>
              </a:prstGeom>
              <a:solidFill>
                <a:srgbClr val="00684D"/>
              </a:solidFill>
              <a:ln w="12700" cap="flat" cmpd="sng" algn="ctr">
                <a:noFill/>
                <a:prstDash val="solid"/>
              </a:ln>
              <a:effectLst/>
            </p:spPr>
            <p:txBody>
              <a:bodyPr rtlCol="0" anchor="ctr"/>
              <a:lstStyle/>
              <a:p>
                <a:pPr algn="ctr">
                  <a:lnSpc>
                    <a:spcPct val="110000"/>
                  </a:lnSpc>
                </a:pPr>
                <a:endParaRPr lang="zh-CN" altLang="en-US" sz="1200" kern="0" dirty="0">
                  <a:solidFill>
                    <a:prstClr val="white"/>
                  </a:solidFill>
                  <a:latin typeface="+mj-ea"/>
                </a:endParaRPr>
              </a:p>
            </p:txBody>
          </p:sp>
          <p:sp>
            <p:nvSpPr>
              <p:cNvPr id="9" name="文本框 8"/>
              <p:cNvSpPr txBox="1"/>
              <p:nvPr/>
            </p:nvSpPr>
            <p:spPr>
              <a:xfrm>
                <a:off x="8239102" y="2361326"/>
                <a:ext cx="589280" cy="389890"/>
              </a:xfrm>
              <a:prstGeom prst="rect">
                <a:avLst/>
              </a:prstGeom>
              <a:noFill/>
            </p:spPr>
            <p:txBody>
              <a:bodyPr wrap="none" rtlCol="0">
                <a:noAutofit/>
              </a:bodyPr>
              <a:lstStyle/>
              <a:p>
                <a:pPr algn="ctr">
                  <a:defRPr/>
                </a:pPr>
                <a:r>
                  <a:rPr lang="en-US" altLang="zh-CN" sz="800" b="0" dirty="0">
                    <a:solidFill>
                      <a:srgbClr val="FFFFFF"/>
                    </a:solidFill>
                    <a:latin typeface="Arial" panose="020B0604020202020204" pitchFamily="34" charset="0"/>
                    <a:ea typeface="思源黑体 CN Bold" panose="020B0800000000000000" pitchFamily="34" charset="-122"/>
                    <a:cs typeface="Arial" panose="020B0604020202020204" pitchFamily="34" charset="0"/>
                    <a:sym typeface="+mn-lt"/>
                  </a:rPr>
                  <a:t>Work</a:t>
                </a:r>
                <a:endParaRPr lang="en-US" altLang="zh-CN" sz="800" b="0" dirty="0">
                  <a:solidFill>
                    <a:srgbClr val="FFFFFF"/>
                  </a:solidFill>
                  <a:latin typeface="Arial" panose="020B0604020202020204" pitchFamily="34" charset="0"/>
                  <a:ea typeface="思源黑体 CN Bold" panose="020B0800000000000000" pitchFamily="34" charset="-122"/>
                  <a:cs typeface="Arial" panose="020B0604020202020204" pitchFamily="34" charset="0"/>
                  <a:sym typeface="+mn-lt"/>
                </a:endParaRPr>
              </a:p>
              <a:p>
                <a:pPr algn="ctr">
                  <a:defRPr/>
                </a:pPr>
                <a:r>
                  <a:rPr lang="en-US" altLang="zh-CN" sz="800" b="0" dirty="0">
                    <a:solidFill>
                      <a:srgbClr val="FFFFFF"/>
                    </a:solidFill>
                    <a:latin typeface="Arial" panose="020B0604020202020204" pitchFamily="34" charset="0"/>
                    <a:ea typeface="思源黑体 CN Bold" panose="020B0800000000000000" pitchFamily="34" charset="-122"/>
                    <a:cs typeface="Arial" panose="020B0604020202020204" pitchFamily="34" charset="0"/>
                    <a:sym typeface="+mn-lt"/>
                  </a:rPr>
                  <a:t>Station</a:t>
                </a:r>
                <a:endParaRPr lang="en-US" altLang="zh-CN" sz="800" b="0" dirty="0">
                  <a:solidFill>
                    <a:srgbClr val="FFFFFF"/>
                  </a:solidFill>
                  <a:latin typeface="Arial" panose="020B0604020202020204" pitchFamily="34" charset="0"/>
                  <a:ea typeface="思源黑体 CN Bold" panose="020B0800000000000000" pitchFamily="34" charset="-122"/>
                  <a:cs typeface="Arial" panose="020B0604020202020204" pitchFamily="34" charset="0"/>
                  <a:sym typeface="+mn-lt"/>
                </a:endParaRPr>
              </a:p>
              <a:p>
                <a:pPr algn="ctr">
                  <a:defRPr/>
                </a:pPr>
                <a:r>
                  <a:rPr lang="en-US" altLang="zh-CN" sz="800" b="0" dirty="0">
                    <a:solidFill>
                      <a:srgbClr val="FFFFFF"/>
                    </a:solidFill>
                    <a:latin typeface="Arial" panose="020B0604020202020204" pitchFamily="34" charset="0"/>
                    <a:ea typeface="思源黑体 CN Bold" panose="020B0800000000000000" pitchFamily="34" charset="-122"/>
                    <a:cs typeface="Arial" panose="020B0604020202020204" pitchFamily="34" charset="0"/>
                    <a:sym typeface="+mn-lt"/>
                  </a:rPr>
                  <a:t>2</a:t>
                </a:r>
                <a:endParaRPr lang="en-US" altLang="zh-CN" sz="800" b="0" dirty="0">
                  <a:solidFill>
                    <a:srgbClr val="FFFFFF"/>
                  </a:solidFill>
                  <a:latin typeface="Arial" panose="020B0604020202020204" pitchFamily="34" charset="0"/>
                  <a:ea typeface="思源黑体 CN Bold" panose="020B0800000000000000" pitchFamily="34" charset="-122"/>
                  <a:cs typeface="Arial" panose="020B0604020202020204" pitchFamily="34" charset="0"/>
                  <a:sym typeface="+mn-lt"/>
                </a:endParaRPr>
              </a:p>
            </p:txBody>
          </p:sp>
        </p:grpSp>
        <p:grpSp>
          <p:nvGrpSpPr>
            <p:cNvPr id="14" name="组合 13"/>
            <p:cNvGrpSpPr/>
            <p:nvPr/>
          </p:nvGrpSpPr>
          <p:grpSpPr>
            <a:xfrm>
              <a:off x="4995952" y="2891444"/>
              <a:ext cx="506870" cy="492498"/>
              <a:chOff x="8279672" y="2325131"/>
              <a:chExt cx="506870" cy="492498"/>
            </a:xfrm>
          </p:grpSpPr>
          <p:sp>
            <p:nvSpPr>
              <p:cNvPr id="15" name="椭圆 14"/>
              <p:cNvSpPr/>
              <p:nvPr/>
            </p:nvSpPr>
            <p:spPr>
              <a:xfrm rot="16200000">
                <a:off x="8306656" y="2325131"/>
                <a:ext cx="467080" cy="467080"/>
              </a:xfrm>
              <a:prstGeom prst="ellipse">
                <a:avLst/>
              </a:prstGeom>
              <a:solidFill>
                <a:srgbClr val="00684D"/>
              </a:solidFill>
              <a:ln w="12700" cap="flat" cmpd="sng" algn="ctr">
                <a:noFill/>
                <a:prstDash val="solid"/>
              </a:ln>
              <a:effectLst/>
            </p:spPr>
            <p:txBody>
              <a:bodyPr rtlCol="0" anchor="ctr"/>
              <a:lstStyle/>
              <a:p>
                <a:pPr algn="ctr">
                  <a:lnSpc>
                    <a:spcPct val="110000"/>
                  </a:lnSpc>
                </a:pPr>
                <a:endParaRPr lang="zh-CN" altLang="en-US" sz="1200" kern="0" dirty="0">
                  <a:solidFill>
                    <a:prstClr val="white"/>
                  </a:solidFill>
                  <a:latin typeface="+mj-ea"/>
                </a:endParaRPr>
              </a:p>
            </p:txBody>
          </p:sp>
          <p:sp>
            <p:nvSpPr>
              <p:cNvPr id="19" name="文本框 18"/>
              <p:cNvSpPr txBox="1"/>
              <p:nvPr/>
            </p:nvSpPr>
            <p:spPr>
              <a:xfrm>
                <a:off x="8279672" y="2355964"/>
                <a:ext cx="506870" cy="461665"/>
              </a:xfrm>
              <a:prstGeom prst="rect">
                <a:avLst/>
              </a:prstGeom>
              <a:noFill/>
            </p:spPr>
            <p:txBody>
              <a:bodyPr wrap="none" rtlCol="0">
                <a:spAutoFit/>
              </a:bodyPr>
              <a:lstStyle/>
              <a:p>
                <a:pPr algn="ctr">
                  <a:defRPr/>
                </a:pPr>
                <a:r>
                  <a:rPr lang="en-US" altLang="zh-CN" sz="800" b="0" dirty="0">
                    <a:solidFill>
                      <a:srgbClr val="FFFFFF"/>
                    </a:solidFill>
                    <a:latin typeface="Arial" panose="020B0604020202020204" pitchFamily="34" charset="0"/>
                    <a:ea typeface="思源黑体 CN Bold" panose="020B0800000000000000" pitchFamily="34" charset="-122"/>
                    <a:cs typeface="Arial" panose="020B0604020202020204" pitchFamily="34" charset="0"/>
                    <a:sym typeface="+mn-lt"/>
                  </a:rPr>
                  <a:t>Work</a:t>
                </a:r>
                <a:endParaRPr lang="en-US" altLang="zh-CN" sz="800" b="0" dirty="0">
                  <a:solidFill>
                    <a:srgbClr val="FFFFFF"/>
                  </a:solidFill>
                  <a:latin typeface="Arial" panose="020B0604020202020204" pitchFamily="34" charset="0"/>
                  <a:ea typeface="思源黑体 CN Bold" panose="020B0800000000000000" pitchFamily="34" charset="-122"/>
                  <a:cs typeface="Arial" panose="020B0604020202020204" pitchFamily="34" charset="0"/>
                  <a:sym typeface="+mn-lt"/>
                </a:endParaRPr>
              </a:p>
              <a:p>
                <a:pPr algn="ctr">
                  <a:defRPr/>
                </a:pPr>
                <a:r>
                  <a:rPr lang="en-US" altLang="zh-CN" sz="800" b="0" dirty="0">
                    <a:solidFill>
                      <a:srgbClr val="FFFFFF"/>
                    </a:solidFill>
                    <a:latin typeface="Arial" panose="020B0604020202020204" pitchFamily="34" charset="0"/>
                    <a:ea typeface="思源黑体 CN Bold" panose="020B0800000000000000" pitchFamily="34" charset="-122"/>
                    <a:cs typeface="Arial" panose="020B0604020202020204" pitchFamily="34" charset="0"/>
                    <a:sym typeface="+mn-lt"/>
                  </a:rPr>
                  <a:t>Station</a:t>
                </a:r>
                <a:endParaRPr lang="en-US" altLang="zh-CN" sz="800" b="0" dirty="0">
                  <a:solidFill>
                    <a:srgbClr val="FFFFFF"/>
                  </a:solidFill>
                  <a:latin typeface="Arial" panose="020B0604020202020204" pitchFamily="34" charset="0"/>
                  <a:ea typeface="思源黑体 CN Bold" panose="020B0800000000000000" pitchFamily="34" charset="-122"/>
                  <a:cs typeface="Arial" panose="020B0604020202020204" pitchFamily="34" charset="0"/>
                  <a:sym typeface="+mn-lt"/>
                </a:endParaRPr>
              </a:p>
              <a:p>
                <a:pPr algn="ctr">
                  <a:defRPr/>
                </a:pPr>
                <a:r>
                  <a:rPr lang="en-US" altLang="zh-CN" sz="800" b="0" dirty="0">
                    <a:solidFill>
                      <a:srgbClr val="FFFFFF"/>
                    </a:solidFill>
                    <a:latin typeface="Arial" panose="020B0604020202020204" pitchFamily="34" charset="0"/>
                    <a:ea typeface="思源黑体 CN Bold" panose="020B0800000000000000" pitchFamily="34" charset="-122"/>
                    <a:cs typeface="Arial" panose="020B0604020202020204" pitchFamily="34" charset="0"/>
                    <a:sym typeface="+mn-lt"/>
                  </a:rPr>
                  <a:t>3</a:t>
                </a:r>
                <a:endParaRPr lang="zh-CN" altLang="en-US" sz="800" b="0" dirty="0">
                  <a:solidFill>
                    <a:srgbClr val="FFFFFF"/>
                  </a:solidFill>
                  <a:latin typeface="Arial" panose="020B0604020202020204" pitchFamily="34" charset="0"/>
                  <a:ea typeface="思源黑体 CN Bold" panose="020B0800000000000000" pitchFamily="34" charset="-122"/>
                  <a:cs typeface="Arial" panose="020B0604020202020204" pitchFamily="34" charset="0"/>
                  <a:sym typeface="+mn-lt"/>
                </a:endParaRPr>
              </a:p>
            </p:txBody>
          </p:sp>
        </p:grpSp>
        <p:grpSp>
          <p:nvGrpSpPr>
            <p:cNvPr id="25" name="组合 24"/>
            <p:cNvGrpSpPr/>
            <p:nvPr/>
          </p:nvGrpSpPr>
          <p:grpSpPr>
            <a:xfrm flipH="1">
              <a:off x="10084121" y="2668957"/>
              <a:ext cx="562975" cy="467080"/>
              <a:chOff x="8260996" y="2325131"/>
              <a:chExt cx="562975" cy="467080"/>
            </a:xfrm>
          </p:grpSpPr>
          <p:sp>
            <p:nvSpPr>
              <p:cNvPr id="56" name="椭圆 55"/>
              <p:cNvSpPr/>
              <p:nvPr/>
            </p:nvSpPr>
            <p:spPr>
              <a:xfrm rot="16200000">
                <a:off x="8306656" y="2325131"/>
                <a:ext cx="467080" cy="467080"/>
              </a:xfrm>
              <a:prstGeom prst="ellipse">
                <a:avLst/>
              </a:prstGeom>
              <a:solidFill>
                <a:srgbClr val="00684D"/>
              </a:solidFill>
              <a:ln w="12700" cap="flat" cmpd="sng" algn="ctr">
                <a:noFill/>
                <a:prstDash val="solid"/>
              </a:ln>
              <a:effectLst/>
            </p:spPr>
            <p:txBody>
              <a:bodyPr rtlCol="0" anchor="ctr"/>
              <a:lstStyle/>
              <a:p>
                <a:pPr algn="ctr">
                  <a:lnSpc>
                    <a:spcPct val="110000"/>
                  </a:lnSpc>
                </a:pPr>
                <a:endParaRPr lang="zh-CN" altLang="en-US" sz="1200" kern="0" dirty="0">
                  <a:solidFill>
                    <a:prstClr val="white"/>
                  </a:solidFill>
                  <a:latin typeface="+mj-ea"/>
                </a:endParaRPr>
              </a:p>
            </p:txBody>
          </p:sp>
          <p:sp>
            <p:nvSpPr>
              <p:cNvPr id="57" name="文本框 56"/>
              <p:cNvSpPr txBox="1"/>
              <p:nvPr/>
            </p:nvSpPr>
            <p:spPr>
              <a:xfrm>
                <a:off x="8260996" y="2411836"/>
                <a:ext cx="562975" cy="338554"/>
              </a:xfrm>
              <a:prstGeom prst="rect">
                <a:avLst/>
              </a:prstGeom>
              <a:noFill/>
            </p:spPr>
            <p:txBody>
              <a:bodyPr wrap="none" rtlCol="0">
                <a:spAutoFit/>
              </a:bodyPr>
              <a:lstStyle/>
              <a:p>
                <a:pPr algn="ctr">
                  <a:defRPr/>
                </a:pPr>
                <a:r>
                  <a:rPr lang="en-US" sz="800" dirty="0">
                    <a:solidFill>
                      <a:srgbClr val="FFFFFF"/>
                    </a:solidFill>
                    <a:latin typeface="Arial" panose="020B0604020202020204" pitchFamily="34" charset="0"/>
                    <a:ea typeface="思源黑体 CN Bold" panose="020B0800000000000000" pitchFamily="34" charset="-122"/>
                    <a:cs typeface="Arial" panose="020B0604020202020204" pitchFamily="34" charset="0"/>
                    <a:sym typeface="+mn-lt"/>
                  </a:rPr>
                  <a:t>Supplier</a:t>
                </a:r>
                <a:endParaRPr lang="en-US" sz="800" dirty="0">
                  <a:solidFill>
                    <a:srgbClr val="FFFFFF"/>
                  </a:solidFill>
                  <a:latin typeface="Arial" panose="020B0604020202020204" pitchFamily="34" charset="0"/>
                  <a:ea typeface="思源黑体 CN Bold" panose="020B0800000000000000" pitchFamily="34" charset="-122"/>
                  <a:cs typeface="Arial" panose="020B0604020202020204" pitchFamily="34" charset="0"/>
                  <a:sym typeface="+mn-lt"/>
                </a:endParaRPr>
              </a:p>
              <a:p>
                <a:pPr algn="ctr">
                  <a:defRPr/>
                </a:pPr>
                <a:r>
                  <a:rPr lang="en-US" sz="800" dirty="0">
                    <a:solidFill>
                      <a:srgbClr val="FFFFFF"/>
                    </a:solidFill>
                    <a:latin typeface="Arial" panose="020B0604020202020204" pitchFamily="34" charset="0"/>
                    <a:ea typeface="思源黑体 CN Bold" panose="020B0800000000000000" pitchFamily="34" charset="-122"/>
                    <a:cs typeface="Arial" panose="020B0604020202020204" pitchFamily="34" charset="0"/>
                    <a:sym typeface="+mn-lt"/>
                  </a:rPr>
                  <a:t>3</a:t>
                </a:r>
                <a:endParaRPr lang="en-US" sz="800" dirty="0">
                  <a:solidFill>
                    <a:srgbClr val="FFFFFF"/>
                  </a:solidFill>
                  <a:latin typeface="Arial" panose="020B0604020202020204" pitchFamily="34" charset="0"/>
                  <a:ea typeface="思源黑体 CN Bold" panose="020B0800000000000000" pitchFamily="34" charset="-122"/>
                  <a:cs typeface="Arial" panose="020B0604020202020204" pitchFamily="34" charset="0"/>
                  <a:sym typeface="+mn-lt"/>
                </a:endParaRPr>
              </a:p>
            </p:txBody>
          </p:sp>
        </p:grpSp>
        <p:grpSp>
          <p:nvGrpSpPr>
            <p:cNvPr id="33" name="组合 32"/>
            <p:cNvGrpSpPr/>
            <p:nvPr/>
          </p:nvGrpSpPr>
          <p:grpSpPr>
            <a:xfrm flipH="1">
              <a:off x="8620313" y="2836564"/>
              <a:ext cx="562975" cy="467080"/>
              <a:chOff x="8259289" y="2325131"/>
              <a:chExt cx="562975" cy="467080"/>
            </a:xfrm>
          </p:grpSpPr>
          <p:sp>
            <p:nvSpPr>
              <p:cNvPr id="52" name="椭圆 51"/>
              <p:cNvSpPr/>
              <p:nvPr/>
            </p:nvSpPr>
            <p:spPr>
              <a:xfrm rot="16200000">
                <a:off x="8306656" y="2325131"/>
                <a:ext cx="467080" cy="467080"/>
              </a:xfrm>
              <a:prstGeom prst="ellipse">
                <a:avLst/>
              </a:prstGeom>
              <a:solidFill>
                <a:srgbClr val="00684D"/>
              </a:solidFill>
              <a:ln w="12700" cap="flat" cmpd="sng" algn="ctr">
                <a:noFill/>
                <a:prstDash val="solid"/>
              </a:ln>
              <a:effectLst/>
            </p:spPr>
            <p:txBody>
              <a:bodyPr rtlCol="0" anchor="ctr"/>
              <a:lstStyle/>
              <a:p>
                <a:pPr algn="ctr">
                  <a:lnSpc>
                    <a:spcPct val="110000"/>
                  </a:lnSpc>
                </a:pPr>
                <a:endParaRPr lang="zh-CN" altLang="en-US" sz="1200" kern="0" dirty="0">
                  <a:solidFill>
                    <a:prstClr val="white"/>
                  </a:solidFill>
                  <a:latin typeface="+mj-ea"/>
                </a:endParaRPr>
              </a:p>
            </p:txBody>
          </p:sp>
          <p:sp>
            <p:nvSpPr>
              <p:cNvPr id="55" name="文本框 54"/>
              <p:cNvSpPr txBox="1"/>
              <p:nvPr/>
            </p:nvSpPr>
            <p:spPr>
              <a:xfrm>
                <a:off x="8259289" y="2402454"/>
                <a:ext cx="562975" cy="338554"/>
              </a:xfrm>
              <a:prstGeom prst="rect">
                <a:avLst/>
              </a:prstGeom>
              <a:noFill/>
            </p:spPr>
            <p:txBody>
              <a:bodyPr wrap="none" rtlCol="0">
                <a:spAutoFit/>
              </a:bodyPr>
              <a:lstStyle/>
              <a:p>
                <a:pPr>
                  <a:defRPr/>
                </a:pPr>
                <a:r>
                  <a:rPr lang="en-US" altLang="zh-CN" sz="800" dirty="0">
                    <a:solidFill>
                      <a:srgbClr val="FFFFFF"/>
                    </a:solidFill>
                    <a:latin typeface="Arial" panose="020B0604020202020204" pitchFamily="34" charset="0"/>
                    <a:ea typeface="思源黑体 CN Bold" panose="020B0800000000000000" pitchFamily="34" charset="-122"/>
                    <a:cs typeface="Arial" panose="020B0604020202020204" pitchFamily="34" charset="0"/>
                    <a:sym typeface="+mn-lt"/>
                  </a:rPr>
                  <a:t>Supplier</a:t>
                </a:r>
                <a:endParaRPr lang="en-US" altLang="zh-CN" sz="800" dirty="0">
                  <a:solidFill>
                    <a:srgbClr val="FFFFFF"/>
                  </a:solidFill>
                  <a:latin typeface="Arial" panose="020B0604020202020204" pitchFamily="34" charset="0"/>
                  <a:ea typeface="思源黑体 CN Bold" panose="020B0800000000000000" pitchFamily="34" charset="-122"/>
                  <a:cs typeface="Arial" panose="020B0604020202020204" pitchFamily="34" charset="0"/>
                  <a:sym typeface="+mn-lt"/>
                </a:endParaRPr>
              </a:p>
              <a:p>
                <a:pPr algn="ctr">
                  <a:defRPr/>
                </a:pPr>
                <a:r>
                  <a:rPr lang="en-US" altLang="zh-CN" sz="800" dirty="0">
                    <a:solidFill>
                      <a:srgbClr val="FFFFFF"/>
                    </a:solidFill>
                    <a:latin typeface="Arial" panose="020B0604020202020204" pitchFamily="34" charset="0"/>
                    <a:ea typeface="思源黑体 CN Bold" panose="020B0800000000000000" pitchFamily="34" charset="-122"/>
                    <a:cs typeface="Arial" panose="020B0604020202020204" pitchFamily="34" charset="0"/>
                    <a:sym typeface="+mn-lt"/>
                  </a:rPr>
                  <a:t>2</a:t>
                </a:r>
                <a:endParaRPr lang="zh-CN" altLang="en-US" sz="800" dirty="0">
                  <a:solidFill>
                    <a:srgbClr val="FFFFFF"/>
                  </a:solidFill>
                  <a:latin typeface="Arial" panose="020B0604020202020204" pitchFamily="34" charset="0"/>
                  <a:ea typeface="思源黑体 CN Bold" panose="020B0800000000000000" pitchFamily="34" charset="-122"/>
                  <a:cs typeface="Arial" panose="020B0604020202020204" pitchFamily="34" charset="0"/>
                  <a:sym typeface="+mn-lt"/>
                </a:endParaRPr>
              </a:p>
            </p:txBody>
          </p:sp>
        </p:grpSp>
        <p:grpSp>
          <p:nvGrpSpPr>
            <p:cNvPr id="36" name="组合 35"/>
            <p:cNvGrpSpPr/>
            <p:nvPr/>
          </p:nvGrpSpPr>
          <p:grpSpPr>
            <a:xfrm flipH="1">
              <a:off x="6687888" y="2902497"/>
              <a:ext cx="585470" cy="467080"/>
              <a:chOff x="8245061" y="2325131"/>
              <a:chExt cx="585470" cy="467080"/>
            </a:xfrm>
          </p:grpSpPr>
          <p:sp>
            <p:nvSpPr>
              <p:cNvPr id="43" name="椭圆 42"/>
              <p:cNvSpPr/>
              <p:nvPr/>
            </p:nvSpPr>
            <p:spPr>
              <a:xfrm rot="16200000">
                <a:off x="8306656" y="2325131"/>
                <a:ext cx="467080" cy="467080"/>
              </a:xfrm>
              <a:prstGeom prst="ellipse">
                <a:avLst/>
              </a:prstGeom>
              <a:solidFill>
                <a:srgbClr val="00684D"/>
              </a:solidFill>
              <a:ln w="12700" cap="flat" cmpd="sng" algn="ctr">
                <a:noFill/>
                <a:prstDash val="solid"/>
              </a:ln>
              <a:effectLst/>
            </p:spPr>
            <p:txBody>
              <a:bodyPr rtlCol="0" anchor="ctr"/>
              <a:lstStyle/>
              <a:p>
                <a:pPr algn="ctr">
                  <a:lnSpc>
                    <a:spcPct val="110000"/>
                  </a:lnSpc>
                </a:pPr>
                <a:endParaRPr lang="zh-CN" altLang="en-US" sz="1200" kern="0" dirty="0">
                  <a:solidFill>
                    <a:prstClr val="white"/>
                  </a:solidFill>
                  <a:latin typeface="+mj-ea"/>
                </a:endParaRPr>
              </a:p>
            </p:txBody>
          </p:sp>
          <p:sp>
            <p:nvSpPr>
              <p:cNvPr id="50" name="文本框 49"/>
              <p:cNvSpPr txBox="1"/>
              <p:nvPr/>
            </p:nvSpPr>
            <p:spPr>
              <a:xfrm>
                <a:off x="8245061" y="2421016"/>
                <a:ext cx="585470" cy="368935"/>
              </a:xfrm>
              <a:prstGeom prst="rect">
                <a:avLst/>
              </a:prstGeom>
              <a:noFill/>
            </p:spPr>
            <p:txBody>
              <a:bodyPr wrap="none" rtlCol="0">
                <a:noAutofit/>
              </a:bodyPr>
              <a:lstStyle/>
              <a:p>
                <a:pPr algn="ctr">
                  <a:defRPr/>
                </a:pPr>
                <a:r>
                  <a:rPr lang="en-US" altLang="zh-CN" sz="800" b="0" dirty="0">
                    <a:solidFill>
                      <a:srgbClr val="FFFFFF"/>
                    </a:solidFill>
                    <a:latin typeface="Arial" panose="020B0604020202020204" pitchFamily="34" charset="0"/>
                    <a:ea typeface="思源黑体 CN Bold" panose="020B0800000000000000" pitchFamily="34" charset="-122"/>
                    <a:cs typeface="Arial" panose="020B0604020202020204" pitchFamily="34" charset="0"/>
                    <a:sym typeface="+mn-lt"/>
                  </a:rPr>
                  <a:t>Supplier</a:t>
                </a:r>
                <a:endParaRPr lang="en-US" altLang="zh-CN" sz="800" b="0" dirty="0">
                  <a:solidFill>
                    <a:srgbClr val="FFFFFF"/>
                  </a:solidFill>
                  <a:latin typeface="Arial" panose="020B0604020202020204" pitchFamily="34" charset="0"/>
                  <a:ea typeface="思源黑体 CN Bold" panose="020B0800000000000000" pitchFamily="34" charset="-122"/>
                  <a:cs typeface="Arial" panose="020B0604020202020204" pitchFamily="34" charset="0"/>
                  <a:sym typeface="+mn-lt"/>
                </a:endParaRPr>
              </a:p>
              <a:p>
                <a:pPr algn="ctr">
                  <a:defRPr/>
                </a:pPr>
                <a:r>
                  <a:rPr lang="en-US" altLang="zh-CN" sz="800" b="0" dirty="0">
                    <a:solidFill>
                      <a:srgbClr val="FFFFFF"/>
                    </a:solidFill>
                    <a:latin typeface="Arial" panose="020B0604020202020204" pitchFamily="34" charset="0"/>
                    <a:ea typeface="思源黑体 CN Bold" panose="020B0800000000000000" pitchFamily="34" charset="-122"/>
                    <a:cs typeface="Arial" panose="020B0604020202020204" pitchFamily="34" charset="0"/>
                    <a:sym typeface="+mn-lt"/>
                  </a:rPr>
                  <a:t>1</a:t>
                </a:r>
                <a:endParaRPr lang="zh-CN" altLang="en-US" sz="800" b="0" dirty="0">
                  <a:solidFill>
                    <a:srgbClr val="FFFFFF"/>
                  </a:solidFill>
                  <a:latin typeface="Arial" panose="020B0604020202020204" pitchFamily="34" charset="0"/>
                  <a:ea typeface="思源黑体 CN Bold" panose="020B0800000000000000" pitchFamily="34" charset="-122"/>
                  <a:cs typeface="Arial" panose="020B0604020202020204" pitchFamily="34" charset="0"/>
                  <a:sym typeface="+mn-lt"/>
                </a:endParaRPr>
              </a:p>
            </p:txBody>
          </p:sp>
        </p:grpSp>
        <p:grpSp>
          <p:nvGrpSpPr>
            <p:cNvPr id="67" name="组合 66"/>
            <p:cNvGrpSpPr/>
            <p:nvPr/>
          </p:nvGrpSpPr>
          <p:grpSpPr>
            <a:xfrm>
              <a:off x="5812791" y="2592861"/>
              <a:ext cx="839470" cy="231534"/>
              <a:chOff x="3588996" y="1674818"/>
              <a:chExt cx="1429076" cy="231534"/>
            </a:xfrm>
          </p:grpSpPr>
          <p:sp>
            <p:nvSpPr>
              <p:cNvPr id="68" name="文本框 67"/>
              <p:cNvSpPr txBox="1"/>
              <p:nvPr/>
            </p:nvSpPr>
            <p:spPr>
              <a:xfrm>
                <a:off x="3588996" y="1674818"/>
                <a:ext cx="1429074" cy="230832"/>
              </a:xfrm>
              <a:prstGeom prst="rect">
                <a:avLst/>
              </a:prstGeom>
              <a:noFill/>
            </p:spPr>
            <p:txBody>
              <a:bodyPr wrap="square" rtlCol="0">
                <a:spAutoFit/>
              </a:bodyPr>
              <a:lstStyle/>
              <a:p>
                <a:pPr algn="ctr">
                  <a:defRPr/>
                </a:pPr>
                <a:r>
                  <a:rPr lang="en-US" altLang="zh-CN" sz="900" dirty="0">
                    <a:solidFill>
                      <a:srgbClr val="231916"/>
                    </a:solidFill>
                    <a:latin typeface="Arial" panose="020B0604020202020204" pitchFamily="34" charset="0"/>
                    <a:cs typeface="Arial" panose="020B0604020202020204" pitchFamily="34" charset="0"/>
                    <a:sym typeface="+mn-lt"/>
                  </a:rPr>
                  <a:t>file parsing</a:t>
                </a:r>
                <a:endParaRPr lang="en-US" altLang="zh-CN" sz="900" dirty="0">
                  <a:solidFill>
                    <a:srgbClr val="231916"/>
                  </a:solidFill>
                  <a:latin typeface="Arial" panose="020B0604020202020204" pitchFamily="34" charset="0"/>
                  <a:cs typeface="Arial" panose="020B0604020202020204" pitchFamily="34" charset="0"/>
                  <a:sym typeface="+mn-lt"/>
                </a:endParaRPr>
              </a:p>
            </p:txBody>
          </p:sp>
          <p:sp>
            <p:nvSpPr>
              <p:cNvPr id="69" name="矩形: 圆角 68"/>
              <p:cNvSpPr/>
              <p:nvPr/>
            </p:nvSpPr>
            <p:spPr>
              <a:xfrm>
                <a:off x="3588996" y="1690352"/>
                <a:ext cx="1429076" cy="216000"/>
              </a:xfrm>
              <a:prstGeom prst="roundRect">
                <a:avLst>
                  <a:gd name="adj" fmla="val 50000"/>
                </a:avLst>
              </a:prstGeom>
              <a:noFill/>
              <a:ln>
                <a:solidFill>
                  <a:srgbClr val="00684D"/>
                </a:solidFill>
              </a:ln>
            </p:spPr>
            <p:style>
              <a:lnRef idx="0">
                <a:scrgbClr r="0" g="0" b="0"/>
              </a:lnRef>
              <a:fillRef idx="0">
                <a:scrgbClr r="0" g="0" b="0"/>
              </a:fillRef>
              <a:effectRef idx="0">
                <a:scrgbClr r="0" g="0" b="0"/>
              </a:effectRef>
              <a:fontRef idx="minor">
                <a:schemeClr val="accent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grpSp>
        <p:sp>
          <p:nvSpPr>
            <p:cNvPr id="26" name="文本框 25"/>
            <p:cNvSpPr txBox="1"/>
            <p:nvPr/>
          </p:nvSpPr>
          <p:spPr>
            <a:xfrm>
              <a:off x="3588996" y="2061204"/>
              <a:ext cx="5014008" cy="338554"/>
            </a:xfrm>
            <a:prstGeom prst="rect">
              <a:avLst/>
            </a:prstGeom>
            <a:noFill/>
          </p:spPr>
          <p:txBody>
            <a:bodyPr wrap="square">
              <a:spAutoFit/>
            </a:bodyPr>
            <a:lstStyle/>
            <a:p>
              <a:pPr algn="ctr">
                <a:lnSpc>
                  <a:spcPct val="100000"/>
                </a:lnSpc>
              </a:pPr>
              <a:r>
                <a:rPr lang="en-US" altLang="zh-CN" sz="800" dirty="0">
                  <a:solidFill>
                    <a:schemeClr val="tx1">
                      <a:lumMod val="95000"/>
                      <a:lumOff val="5000"/>
                    </a:schemeClr>
                  </a:solidFill>
                  <a:latin typeface="Arial" panose="020B0604020202020204" pitchFamily="34" charset="0"/>
                  <a:ea typeface="思源黑体 CN Regular" panose="020B0500000000000000" charset="-122"/>
                  <a:cs typeface="Arial" panose="020B0604020202020204" pitchFamily="34" charset="0"/>
                </a:rPr>
                <a:t>Supports multiple data collection methods, </a:t>
              </a:r>
              <a:endParaRPr lang="en-US" altLang="zh-CN" sz="800" dirty="0">
                <a:solidFill>
                  <a:schemeClr val="tx1">
                    <a:lumMod val="95000"/>
                    <a:lumOff val="5000"/>
                  </a:schemeClr>
                </a:solidFill>
                <a:latin typeface="Arial" panose="020B0604020202020204" pitchFamily="34" charset="0"/>
                <a:ea typeface="思源黑体 CN Regular" panose="020B0500000000000000" charset="-122"/>
                <a:cs typeface="Arial" panose="020B0604020202020204" pitchFamily="34" charset="0"/>
              </a:endParaRPr>
            </a:p>
            <a:p>
              <a:pPr algn="ctr">
                <a:lnSpc>
                  <a:spcPct val="100000"/>
                </a:lnSpc>
              </a:pPr>
              <a:r>
                <a:rPr lang="en-US" altLang="zh-CN" sz="800" dirty="0">
                  <a:solidFill>
                    <a:schemeClr val="tx1">
                      <a:lumMod val="95000"/>
                      <a:lumOff val="5000"/>
                    </a:schemeClr>
                  </a:solidFill>
                  <a:latin typeface="Arial" panose="020B0604020202020204" pitchFamily="34" charset="0"/>
                  <a:ea typeface="思源黑体 CN Regular" panose="020B0500000000000000" charset="-122"/>
                  <a:cs typeface="Arial" panose="020B0604020202020204" pitchFamily="34" charset="0"/>
                </a:rPr>
                <a:t>compatible with mainstream measuring tools</a:t>
              </a:r>
              <a:endParaRPr lang="en-US" altLang="zh-CN" sz="800" dirty="0">
                <a:solidFill>
                  <a:schemeClr val="tx1">
                    <a:lumMod val="95000"/>
                    <a:lumOff val="5000"/>
                  </a:schemeClr>
                </a:solidFill>
                <a:latin typeface="Arial" panose="020B0604020202020204" pitchFamily="34" charset="0"/>
                <a:ea typeface="思源黑体 CN Regular" panose="020B0500000000000000" charset="-122"/>
                <a:cs typeface="Arial" panose="020B0604020202020204" pitchFamily="34" charset="0"/>
              </a:endParaRPr>
            </a:p>
          </p:txBody>
        </p:sp>
        <p:grpSp>
          <p:nvGrpSpPr>
            <p:cNvPr id="23" name="组合 22"/>
            <p:cNvGrpSpPr/>
            <p:nvPr/>
          </p:nvGrpSpPr>
          <p:grpSpPr>
            <a:xfrm>
              <a:off x="3610896" y="2562978"/>
              <a:ext cx="1167254" cy="369332"/>
              <a:chOff x="3588996" y="1674818"/>
              <a:chExt cx="1429076" cy="369332"/>
            </a:xfrm>
          </p:grpSpPr>
          <p:sp>
            <p:nvSpPr>
              <p:cNvPr id="24" name="文本框 23"/>
              <p:cNvSpPr txBox="1"/>
              <p:nvPr/>
            </p:nvSpPr>
            <p:spPr>
              <a:xfrm>
                <a:off x="3588996" y="1674818"/>
                <a:ext cx="1429074" cy="369332"/>
              </a:xfrm>
              <a:prstGeom prst="rect">
                <a:avLst/>
              </a:prstGeom>
              <a:noFill/>
            </p:spPr>
            <p:txBody>
              <a:bodyPr wrap="square" rtlCol="0">
                <a:spAutoFit/>
              </a:bodyPr>
              <a:lstStyle/>
              <a:p>
                <a:pPr algn="ctr">
                  <a:defRPr/>
                </a:pPr>
                <a:r>
                  <a:rPr lang="en-US" altLang="zh-CN" sz="900" b="0" dirty="0">
                    <a:solidFill>
                      <a:srgbClr val="231916"/>
                    </a:solidFill>
                    <a:effectLst/>
                    <a:latin typeface="Arial" panose="020B0604020202020204" pitchFamily="34" charset="0"/>
                    <a:cs typeface="Arial" panose="020B0604020202020204" pitchFamily="34" charset="0"/>
                    <a:sym typeface="+mn-ea"/>
                  </a:rPr>
                  <a:t>data transmission</a:t>
                </a:r>
                <a:endParaRPr lang="zh-CN" altLang="en-US" sz="900" b="0" dirty="0">
                  <a:solidFill>
                    <a:schemeClr val="tx1">
                      <a:lumMod val="95000"/>
                      <a:lumOff val="5000"/>
                    </a:schemeClr>
                  </a:solidFill>
                  <a:latin typeface="Arial" panose="020B0604020202020204" pitchFamily="34" charset="0"/>
                  <a:ea typeface="思源黑体 CN Regular" panose="020B0500000000000000" charset="-122"/>
                  <a:cs typeface="Arial" panose="020B0604020202020204" pitchFamily="34" charset="0"/>
                  <a:sym typeface="+mn-lt"/>
                </a:endParaRPr>
              </a:p>
            </p:txBody>
          </p:sp>
          <p:sp>
            <p:nvSpPr>
              <p:cNvPr id="27" name="矩形: 圆角 26"/>
              <p:cNvSpPr/>
              <p:nvPr/>
            </p:nvSpPr>
            <p:spPr>
              <a:xfrm>
                <a:off x="3588996" y="1690352"/>
                <a:ext cx="1429076" cy="216000"/>
              </a:xfrm>
              <a:prstGeom prst="roundRect">
                <a:avLst>
                  <a:gd name="adj" fmla="val 50000"/>
                </a:avLst>
              </a:prstGeom>
              <a:noFill/>
              <a:ln>
                <a:solidFill>
                  <a:srgbClr val="00684D"/>
                </a:solidFill>
              </a:ln>
            </p:spPr>
            <p:style>
              <a:lnRef idx="0">
                <a:scrgbClr r="0" g="0" b="0"/>
              </a:lnRef>
              <a:fillRef idx="0">
                <a:scrgbClr r="0" g="0" b="0"/>
              </a:fillRef>
              <a:effectRef idx="0">
                <a:scrgbClr r="0" g="0" b="0"/>
              </a:effectRef>
              <a:fontRef idx="minor">
                <a:schemeClr val="accent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grpSp>
        <p:grpSp>
          <p:nvGrpSpPr>
            <p:cNvPr id="28" name="组合 27"/>
            <p:cNvGrpSpPr/>
            <p:nvPr/>
          </p:nvGrpSpPr>
          <p:grpSpPr>
            <a:xfrm>
              <a:off x="7710280" y="2562978"/>
              <a:ext cx="1007198" cy="231534"/>
              <a:chOff x="3588996" y="1674818"/>
              <a:chExt cx="1429076" cy="231534"/>
            </a:xfrm>
          </p:grpSpPr>
          <p:sp>
            <p:nvSpPr>
              <p:cNvPr id="29" name="文本框 28"/>
              <p:cNvSpPr txBox="1"/>
              <p:nvPr/>
            </p:nvSpPr>
            <p:spPr>
              <a:xfrm>
                <a:off x="3588996" y="1674818"/>
                <a:ext cx="1429074" cy="230832"/>
              </a:xfrm>
              <a:prstGeom prst="rect">
                <a:avLst/>
              </a:prstGeom>
              <a:noFill/>
            </p:spPr>
            <p:txBody>
              <a:bodyPr wrap="square" rtlCol="0">
                <a:spAutoFit/>
              </a:bodyPr>
              <a:lstStyle/>
              <a:p>
                <a:pPr algn="ctr">
                  <a:defRPr/>
                </a:pPr>
                <a:r>
                  <a:rPr lang="en-US" altLang="zh-CN" sz="900" dirty="0">
                    <a:solidFill>
                      <a:srgbClr val="231916"/>
                    </a:solidFill>
                    <a:latin typeface="Arial" panose="020B0604020202020204" pitchFamily="34" charset="0"/>
                    <a:cs typeface="Arial" panose="020B0604020202020204" pitchFamily="34" charset="0"/>
                    <a:sym typeface="+mn-ea"/>
                  </a:rPr>
                  <a:t>screen capture</a:t>
                </a:r>
                <a:endParaRPr lang="zh-CN" altLang="en-US" sz="900" dirty="0">
                  <a:solidFill>
                    <a:srgbClr val="231916"/>
                  </a:solidFill>
                  <a:latin typeface="Arial" panose="020B0604020202020204" pitchFamily="34" charset="0"/>
                  <a:cs typeface="Arial" panose="020B0604020202020204" pitchFamily="34" charset="0"/>
                  <a:sym typeface="+mn-lt"/>
                </a:endParaRPr>
              </a:p>
            </p:txBody>
          </p:sp>
          <p:sp>
            <p:nvSpPr>
              <p:cNvPr id="30" name="矩形: 圆角 29"/>
              <p:cNvSpPr/>
              <p:nvPr/>
            </p:nvSpPr>
            <p:spPr>
              <a:xfrm>
                <a:off x="3588996" y="1690352"/>
                <a:ext cx="1429076" cy="216000"/>
              </a:xfrm>
              <a:prstGeom prst="roundRect">
                <a:avLst>
                  <a:gd name="adj" fmla="val 50000"/>
                </a:avLst>
              </a:prstGeom>
              <a:noFill/>
              <a:ln>
                <a:solidFill>
                  <a:srgbClr val="00684D"/>
                </a:solidFill>
              </a:ln>
            </p:spPr>
            <p:style>
              <a:lnRef idx="0">
                <a:scrgbClr r="0" g="0" b="0"/>
              </a:lnRef>
              <a:fillRef idx="0">
                <a:scrgbClr r="0" g="0" b="0"/>
              </a:fillRef>
              <a:effectRef idx="0">
                <a:scrgbClr r="0" g="0" b="0"/>
              </a:effectRef>
              <a:fontRef idx="minor">
                <a:schemeClr val="accent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gr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0" y="428"/>
            <a:ext cx="12192000" cy="6857143"/>
          </a:xfrm>
          <a:prstGeom prst="rect">
            <a:avLst/>
          </a:prstGeom>
        </p:spPr>
      </p:pic>
      <p:sp>
        <p:nvSpPr>
          <p:cNvPr id="149" name="矩形 148"/>
          <p:cNvSpPr/>
          <p:nvPr/>
        </p:nvSpPr>
        <p:spPr>
          <a:xfrm>
            <a:off x="517525" y="0"/>
            <a:ext cx="76200" cy="719138"/>
          </a:xfrm>
          <a:prstGeom prst="rect">
            <a:avLst/>
          </a:prstGeom>
          <a:solidFill>
            <a:srgbClr val="00684D"/>
          </a:solidFill>
          <a:ln w="3175" cap="flat" cmpd="sng" algn="ctr">
            <a:noFill/>
            <a:prstDash val="solid"/>
            <a:miter lim="800000"/>
          </a:ln>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50" name="矩形 149"/>
          <p:cNvSpPr/>
          <p:nvPr/>
        </p:nvSpPr>
        <p:spPr>
          <a:xfrm>
            <a:off x="517525" y="804861"/>
            <a:ext cx="76200" cy="67469"/>
          </a:xfrm>
          <a:prstGeom prst="rect">
            <a:avLst/>
          </a:prstGeom>
          <a:solidFill>
            <a:srgbClr val="00684D"/>
          </a:solidFill>
          <a:ln w="3175" cap="flat" cmpd="sng" algn="ctr">
            <a:noFill/>
            <a:prstDash val="solid"/>
            <a:miter lim="800000"/>
          </a:ln>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4" name="文本框 13"/>
          <p:cNvSpPr txBox="1"/>
          <p:nvPr/>
        </p:nvSpPr>
        <p:spPr>
          <a:xfrm>
            <a:off x="767715" y="424815"/>
            <a:ext cx="2204085" cy="583565"/>
          </a:xfrm>
          <a:prstGeom prst="rect">
            <a:avLst/>
          </a:prstGeom>
          <a:noFill/>
        </p:spPr>
        <p:txBody>
          <a:bodyPr wrap="square">
            <a:spAutoFit/>
          </a:bodyPr>
          <a:lstStyle/>
          <a:p>
            <a:r>
              <a:rPr lang="en-US" altLang="zh-CN" sz="3200" dirty="0">
                <a:solidFill>
                  <a:srgbClr val="00684D"/>
                </a:solidFill>
                <a:latin typeface="Arial Black" panose="020B0A04020102090204" pitchFamily="34" charset="0"/>
                <a:ea typeface="思源黑体 CN Heavy" panose="020B0A00000000000000" pitchFamily="34" charset="-122"/>
                <a:cs typeface="Arial Black" panose="020B0A04020102090204" pitchFamily="34" charset="0"/>
              </a:rPr>
              <a:t>Agenda</a:t>
            </a:r>
            <a:endParaRPr lang="en-US" altLang="zh-CN" sz="3200" dirty="0">
              <a:solidFill>
                <a:srgbClr val="00684D"/>
              </a:solidFill>
              <a:latin typeface="Arial Black" panose="020B0A04020102090204" pitchFamily="34" charset="0"/>
              <a:ea typeface="思源黑体 CN Heavy" panose="020B0A00000000000000" pitchFamily="34" charset="-122"/>
              <a:cs typeface="Arial Black" panose="020B0A04020102090204" pitchFamily="34" charset="0"/>
            </a:endParaRPr>
          </a:p>
        </p:txBody>
      </p:sp>
      <p:grpSp>
        <p:nvGrpSpPr>
          <p:cNvPr id="15" name="组合 14"/>
          <p:cNvGrpSpPr/>
          <p:nvPr>
            <p:custDataLst>
              <p:tags r:id="rId2"/>
            </p:custDataLst>
          </p:nvPr>
        </p:nvGrpSpPr>
        <p:grpSpPr>
          <a:xfrm>
            <a:off x="623288" y="1986884"/>
            <a:ext cx="2348512" cy="1369461"/>
            <a:chOff x="528038" y="1986884"/>
            <a:chExt cx="2348512" cy="1369461"/>
          </a:xfrm>
        </p:grpSpPr>
        <p:sp>
          <p:nvSpPr>
            <p:cNvPr id="16" name="Rectangle 5"/>
            <p:cNvSpPr>
              <a:spLocks noChangeArrowheads="1"/>
            </p:cNvSpPr>
            <p:nvPr>
              <p:custDataLst>
                <p:tags r:id="rId3"/>
              </p:custDataLst>
            </p:nvPr>
          </p:nvSpPr>
          <p:spPr bwMode="auto">
            <a:xfrm>
              <a:off x="528038" y="1986884"/>
              <a:ext cx="1432331" cy="721576"/>
            </a:xfrm>
            <a:prstGeom prst="rect">
              <a:avLst/>
            </a:prstGeom>
            <a:noFill/>
            <a:ln w="9525">
              <a:noFill/>
              <a:miter lim="800000"/>
            </a:ln>
          </p:spPr>
          <p:txBody>
            <a:bodyPr wrap="none" lIns="0" tIns="0" rIns="0" bIns="0" anchor="ctr"/>
            <a:lstStyle/>
            <a:p>
              <a:pPr marL="450850" indent="-450850" algn="ctr">
                <a:lnSpc>
                  <a:spcPct val="85000"/>
                </a:lnSpc>
                <a:buClr>
                  <a:srgbClr val="3366FF"/>
                </a:buClr>
                <a:buFont typeface="Wingdings" panose="05000000000000000000" pitchFamily="2" charset="2"/>
                <a:buNone/>
              </a:pPr>
              <a:r>
                <a:rPr lang="en-US" altLang="zh-CN" sz="4400" dirty="0">
                  <a:solidFill>
                    <a:schemeClr val="bg1">
                      <a:lumMod val="65000"/>
                    </a:schemeClr>
                  </a:solidFill>
                  <a:latin typeface="Arial Black" panose="020B0A04020102090204" pitchFamily="34" charset="0"/>
                  <a:ea typeface="思源黑体 CN Bold" panose="020B0800000000000000" pitchFamily="34" charset="-122"/>
                  <a:cs typeface="Arial" panose="020B0604020202020204" pitchFamily="34" charset="0"/>
                </a:rPr>
                <a:t>01</a:t>
              </a:r>
              <a:endParaRPr lang="zh-CN" altLang="en-US" sz="4400" dirty="0">
                <a:solidFill>
                  <a:schemeClr val="bg1">
                    <a:lumMod val="65000"/>
                  </a:schemeClr>
                </a:solidFill>
                <a:latin typeface="Arial Black" panose="020B0A04020102090204" pitchFamily="34" charset="0"/>
                <a:ea typeface="思源黑体 CN Bold" panose="020B0800000000000000" pitchFamily="34" charset="-122"/>
                <a:cs typeface="Arial" panose="020B0604020202020204" pitchFamily="34" charset="0"/>
              </a:endParaRPr>
            </a:p>
          </p:txBody>
        </p:sp>
        <p:grpSp>
          <p:nvGrpSpPr>
            <p:cNvPr id="17" name="组合 16"/>
            <p:cNvGrpSpPr/>
            <p:nvPr/>
          </p:nvGrpSpPr>
          <p:grpSpPr>
            <a:xfrm>
              <a:off x="876300" y="2659090"/>
              <a:ext cx="2000250" cy="0"/>
              <a:chOff x="876300" y="3248048"/>
              <a:chExt cx="2000250" cy="0"/>
            </a:xfrm>
          </p:grpSpPr>
          <p:cxnSp>
            <p:nvCxnSpPr>
              <p:cNvPr id="18" name="直接连接符 17"/>
              <p:cNvCxnSpPr/>
              <p:nvPr>
                <p:custDataLst>
                  <p:tags r:id="rId4"/>
                </p:custDataLst>
              </p:nvPr>
            </p:nvCxnSpPr>
            <p:spPr>
              <a:xfrm>
                <a:off x="876300" y="3248048"/>
                <a:ext cx="1743075" cy="0"/>
              </a:xfrm>
              <a:prstGeom prst="line">
                <a:avLst/>
              </a:prstGeom>
              <a:ln w="158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custDataLst>
                  <p:tags r:id="rId5"/>
                </p:custDataLst>
              </p:nvPr>
            </p:nvCxnSpPr>
            <p:spPr>
              <a:xfrm>
                <a:off x="2752725" y="3248048"/>
                <a:ext cx="123825" cy="0"/>
              </a:xfrm>
              <a:prstGeom prst="line">
                <a:avLst/>
              </a:prstGeom>
              <a:ln w="158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1" name="文本框 49"/>
            <p:cNvSpPr txBox="1"/>
            <p:nvPr>
              <p:custDataLst>
                <p:tags r:id="rId6"/>
              </p:custDataLst>
            </p:nvPr>
          </p:nvSpPr>
          <p:spPr>
            <a:xfrm>
              <a:off x="802605" y="2833125"/>
              <a:ext cx="1816770" cy="523220"/>
            </a:xfrm>
            <a:prstGeom prst="rect">
              <a:avLst/>
            </a:prstGeom>
            <a:noFill/>
          </p:spPr>
          <p:txBody>
            <a:bodyPr wrap="square" rtlCol="0">
              <a:spAutoFit/>
            </a:bodyPr>
            <a:lstStyle/>
            <a:p>
              <a:pPr>
                <a:defRPr/>
              </a:pPr>
              <a:r>
                <a:rPr lang="en-US" altLang="zh-CN" sz="1400" b="0" dirty="0">
                  <a:solidFill>
                    <a:schemeClr val="tx1">
                      <a:lumMod val="85000"/>
                      <a:lumOff val="15000"/>
                    </a:schemeClr>
                  </a:solidFill>
                  <a:latin typeface="Arial Black" panose="020B0A04020102090204" pitchFamily="34" charset="0"/>
                  <a:ea typeface="思源黑体 CN Bold" panose="020B0800000000000000" pitchFamily="34" charset="-122"/>
                  <a:sym typeface="+mn-lt"/>
                </a:rPr>
                <a:t>Wireless Data Transmission</a:t>
              </a:r>
              <a:endParaRPr lang="en-US" altLang="zh-CN" sz="1400" b="0" dirty="0">
                <a:solidFill>
                  <a:schemeClr val="tx1">
                    <a:lumMod val="85000"/>
                    <a:lumOff val="15000"/>
                  </a:schemeClr>
                </a:solidFill>
                <a:latin typeface="Arial Black" panose="020B0A04020102090204" pitchFamily="34" charset="0"/>
                <a:ea typeface="思源黑体 CN Bold" panose="020B0800000000000000" pitchFamily="34" charset="-122"/>
                <a:sym typeface="+mn-lt"/>
              </a:endParaRPr>
            </a:p>
          </p:txBody>
        </p:sp>
      </p:grpSp>
      <p:grpSp>
        <p:nvGrpSpPr>
          <p:cNvPr id="24" name="组合 23"/>
          <p:cNvGrpSpPr/>
          <p:nvPr>
            <p:custDataLst>
              <p:tags r:id="rId7"/>
            </p:custDataLst>
          </p:nvPr>
        </p:nvGrpSpPr>
        <p:grpSpPr>
          <a:xfrm>
            <a:off x="3370462" y="1986884"/>
            <a:ext cx="2348512" cy="1368425"/>
            <a:chOff x="528038" y="1986884"/>
            <a:chExt cx="2348512" cy="1368425"/>
          </a:xfrm>
        </p:grpSpPr>
        <p:sp>
          <p:nvSpPr>
            <p:cNvPr id="26" name="Rectangle 5"/>
            <p:cNvSpPr>
              <a:spLocks noChangeArrowheads="1"/>
            </p:cNvSpPr>
            <p:nvPr>
              <p:custDataLst>
                <p:tags r:id="rId8"/>
              </p:custDataLst>
            </p:nvPr>
          </p:nvSpPr>
          <p:spPr bwMode="auto">
            <a:xfrm>
              <a:off x="528038" y="1986884"/>
              <a:ext cx="1432331" cy="721576"/>
            </a:xfrm>
            <a:prstGeom prst="rect">
              <a:avLst/>
            </a:prstGeom>
            <a:noFill/>
            <a:ln w="9525">
              <a:noFill/>
              <a:miter lim="800000"/>
            </a:ln>
          </p:spPr>
          <p:txBody>
            <a:bodyPr wrap="none" lIns="0" tIns="0" rIns="0" bIns="0" anchor="ctr"/>
            <a:lstStyle/>
            <a:p>
              <a:pPr marL="450850" indent="-450850" algn="ctr">
                <a:lnSpc>
                  <a:spcPct val="85000"/>
                </a:lnSpc>
                <a:buClr>
                  <a:srgbClr val="3366FF"/>
                </a:buClr>
                <a:buFont typeface="Wingdings" panose="05000000000000000000" pitchFamily="2" charset="2"/>
                <a:buNone/>
              </a:pPr>
              <a:r>
                <a:rPr lang="en-US" altLang="zh-CN" sz="4400" dirty="0">
                  <a:solidFill>
                    <a:schemeClr val="bg1"/>
                  </a:solidFill>
                  <a:latin typeface="Arial Black" panose="020B0A04020102090204" pitchFamily="34" charset="0"/>
                  <a:ea typeface="思源黑体 CN Bold" panose="020B0800000000000000" pitchFamily="34" charset="-122"/>
                  <a:cs typeface="Arial" panose="020B0604020202020204" pitchFamily="34" charset="0"/>
                </a:rPr>
                <a:t>02</a:t>
              </a:r>
              <a:endParaRPr lang="zh-CN" altLang="en-US" sz="4400" dirty="0">
                <a:solidFill>
                  <a:schemeClr val="bg1"/>
                </a:solidFill>
                <a:latin typeface="Arial Black" panose="020B0A04020102090204" pitchFamily="34" charset="0"/>
                <a:ea typeface="思源黑体 CN Bold" panose="020B0800000000000000" pitchFamily="34" charset="-122"/>
                <a:cs typeface="Arial" panose="020B0604020202020204" pitchFamily="34" charset="0"/>
              </a:endParaRPr>
            </a:p>
          </p:txBody>
        </p:sp>
        <p:grpSp>
          <p:nvGrpSpPr>
            <p:cNvPr id="48" name="组合 47"/>
            <p:cNvGrpSpPr/>
            <p:nvPr/>
          </p:nvGrpSpPr>
          <p:grpSpPr>
            <a:xfrm>
              <a:off x="876300" y="2659090"/>
              <a:ext cx="2000250" cy="0"/>
              <a:chOff x="876300" y="3248048"/>
              <a:chExt cx="2000250" cy="0"/>
            </a:xfrm>
          </p:grpSpPr>
          <p:cxnSp>
            <p:nvCxnSpPr>
              <p:cNvPr id="49" name="直接连接符 48"/>
              <p:cNvCxnSpPr/>
              <p:nvPr>
                <p:custDataLst>
                  <p:tags r:id="rId9"/>
                </p:custDataLst>
              </p:nvPr>
            </p:nvCxnSpPr>
            <p:spPr>
              <a:xfrm>
                <a:off x="876300" y="3248048"/>
                <a:ext cx="1743075" cy="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 name="直接连接符 49"/>
              <p:cNvCxnSpPr/>
              <p:nvPr>
                <p:custDataLst>
                  <p:tags r:id="rId10"/>
                </p:custDataLst>
              </p:nvPr>
            </p:nvCxnSpPr>
            <p:spPr>
              <a:xfrm>
                <a:off x="2752725" y="3248048"/>
                <a:ext cx="123825" cy="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51" name="文本框 49"/>
            <p:cNvSpPr txBox="1"/>
            <p:nvPr>
              <p:custDataLst>
                <p:tags r:id="rId11"/>
              </p:custDataLst>
            </p:nvPr>
          </p:nvSpPr>
          <p:spPr>
            <a:xfrm>
              <a:off x="802358" y="2833339"/>
              <a:ext cx="1593850" cy="521970"/>
            </a:xfrm>
            <a:prstGeom prst="rect">
              <a:avLst/>
            </a:prstGeom>
            <a:noFill/>
          </p:spPr>
          <p:txBody>
            <a:bodyPr wrap="square" rtlCol="0">
              <a:spAutoFit/>
            </a:bodyPr>
            <a:lstStyle/>
            <a:p>
              <a:pPr>
                <a:defRPr/>
              </a:pPr>
              <a:r>
                <a:rPr lang="en-US" altLang="zh-CN" sz="1400" b="0" dirty="0">
                  <a:solidFill>
                    <a:schemeClr val="bg1"/>
                  </a:solidFill>
                  <a:effectLst>
                    <a:outerShdw blurRad="50800" dist="38100" dir="2700000" algn="tl" rotWithShape="0">
                      <a:prstClr val="black">
                        <a:alpha val="40000"/>
                      </a:prstClr>
                    </a:outerShdw>
                  </a:effectLst>
                  <a:latin typeface="Arial Black" panose="020B0A04020102090204" pitchFamily="34" charset="0"/>
                  <a:ea typeface="思源黑体 CN Bold" panose="020B0800000000000000" pitchFamily="34" charset="-122"/>
                  <a:sym typeface="+mn-lt"/>
                </a:rPr>
                <a:t>Wired Data Transmission</a:t>
              </a:r>
              <a:endParaRPr lang="en-US" altLang="zh-CN" sz="1400" b="0" dirty="0">
                <a:solidFill>
                  <a:schemeClr val="bg1"/>
                </a:solidFill>
                <a:effectLst>
                  <a:outerShdw blurRad="50800" dist="38100" dir="2700000" algn="tl" rotWithShape="0">
                    <a:prstClr val="black">
                      <a:alpha val="40000"/>
                    </a:prstClr>
                  </a:outerShdw>
                </a:effectLst>
                <a:latin typeface="Arial Black" panose="020B0A04020102090204" pitchFamily="34" charset="0"/>
                <a:ea typeface="思源黑体 CN Bold" panose="020B0800000000000000" pitchFamily="34" charset="-122"/>
                <a:sym typeface="+mn-lt"/>
              </a:endParaRPr>
            </a:p>
          </p:txBody>
        </p:sp>
      </p:grpSp>
      <p:grpSp>
        <p:nvGrpSpPr>
          <p:cNvPr id="52" name="组合 51"/>
          <p:cNvGrpSpPr/>
          <p:nvPr>
            <p:custDataLst>
              <p:tags r:id="rId12"/>
            </p:custDataLst>
          </p:nvPr>
        </p:nvGrpSpPr>
        <p:grpSpPr>
          <a:xfrm>
            <a:off x="6267450" y="1986884"/>
            <a:ext cx="2609849" cy="1583476"/>
            <a:chOff x="528038" y="1986884"/>
            <a:chExt cx="2609849" cy="1583476"/>
          </a:xfrm>
        </p:grpSpPr>
        <p:sp>
          <p:nvSpPr>
            <p:cNvPr id="53" name="Rectangle 5"/>
            <p:cNvSpPr>
              <a:spLocks noChangeArrowheads="1"/>
            </p:cNvSpPr>
            <p:nvPr>
              <p:custDataLst>
                <p:tags r:id="rId13"/>
              </p:custDataLst>
            </p:nvPr>
          </p:nvSpPr>
          <p:spPr bwMode="auto">
            <a:xfrm>
              <a:off x="528038" y="1986884"/>
              <a:ext cx="1432331" cy="721576"/>
            </a:xfrm>
            <a:prstGeom prst="rect">
              <a:avLst/>
            </a:prstGeom>
            <a:noFill/>
            <a:ln w="9525">
              <a:noFill/>
              <a:miter lim="800000"/>
            </a:ln>
          </p:spPr>
          <p:txBody>
            <a:bodyPr wrap="none" lIns="0" tIns="0" rIns="0" bIns="0" anchor="ctr"/>
            <a:lstStyle/>
            <a:p>
              <a:pPr marL="450850" indent="-450850" algn="ctr">
                <a:lnSpc>
                  <a:spcPct val="85000"/>
                </a:lnSpc>
                <a:buClr>
                  <a:srgbClr val="3366FF"/>
                </a:buClr>
                <a:buFont typeface="Wingdings" panose="05000000000000000000" pitchFamily="2" charset="2"/>
                <a:buNone/>
              </a:pPr>
              <a:r>
                <a:rPr lang="en-US" altLang="zh-CN" sz="4400" dirty="0">
                  <a:solidFill>
                    <a:schemeClr val="bg1">
                      <a:lumMod val="65000"/>
                    </a:schemeClr>
                  </a:solidFill>
                  <a:latin typeface="Arial Black" panose="020B0A04020102090204" pitchFamily="34" charset="0"/>
                  <a:ea typeface="思源黑体 CN Bold" panose="020B0800000000000000" pitchFamily="34" charset="-122"/>
                  <a:cs typeface="Arial" panose="020B0604020202020204" pitchFamily="34" charset="0"/>
                </a:rPr>
                <a:t>03</a:t>
              </a:r>
              <a:endParaRPr lang="zh-CN" altLang="en-US" sz="4400" dirty="0">
                <a:solidFill>
                  <a:schemeClr val="bg1">
                    <a:lumMod val="65000"/>
                  </a:schemeClr>
                </a:solidFill>
                <a:latin typeface="Arial Black" panose="020B0A04020102090204" pitchFamily="34" charset="0"/>
                <a:ea typeface="思源黑体 CN Bold" panose="020B0800000000000000" pitchFamily="34" charset="-122"/>
                <a:cs typeface="Arial" panose="020B0604020202020204" pitchFamily="34" charset="0"/>
              </a:endParaRPr>
            </a:p>
          </p:txBody>
        </p:sp>
        <p:grpSp>
          <p:nvGrpSpPr>
            <p:cNvPr id="54" name="组合 53"/>
            <p:cNvGrpSpPr/>
            <p:nvPr/>
          </p:nvGrpSpPr>
          <p:grpSpPr>
            <a:xfrm>
              <a:off x="876300" y="2659090"/>
              <a:ext cx="2000250" cy="0"/>
              <a:chOff x="876300" y="3248048"/>
              <a:chExt cx="2000250" cy="0"/>
            </a:xfrm>
          </p:grpSpPr>
          <p:cxnSp>
            <p:nvCxnSpPr>
              <p:cNvPr id="55" name="直接连接符 54"/>
              <p:cNvCxnSpPr/>
              <p:nvPr>
                <p:custDataLst>
                  <p:tags r:id="rId14"/>
                </p:custDataLst>
              </p:nvPr>
            </p:nvCxnSpPr>
            <p:spPr>
              <a:xfrm>
                <a:off x="876300" y="3248048"/>
                <a:ext cx="1743075" cy="0"/>
              </a:xfrm>
              <a:prstGeom prst="line">
                <a:avLst/>
              </a:prstGeom>
              <a:ln w="158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6" name="直接连接符 55"/>
              <p:cNvCxnSpPr/>
              <p:nvPr>
                <p:custDataLst>
                  <p:tags r:id="rId15"/>
                </p:custDataLst>
              </p:nvPr>
            </p:nvCxnSpPr>
            <p:spPr>
              <a:xfrm>
                <a:off x="2752725" y="3248048"/>
                <a:ext cx="123825" cy="0"/>
              </a:xfrm>
              <a:prstGeom prst="line">
                <a:avLst/>
              </a:prstGeom>
              <a:ln w="158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57" name="文本框 49"/>
            <p:cNvSpPr txBox="1"/>
            <p:nvPr>
              <p:custDataLst>
                <p:tags r:id="rId16"/>
              </p:custDataLst>
            </p:nvPr>
          </p:nvSpPr>
          <p:spPr>
            <a:xfrm>
              <a:off x="802604" y="2833125"/>
              <a:ext cx="2335283" cy="737235"/>
            </a:xfrm>
            <a:prstGeom prst="rect">
              <a:avLst/>
            </a:prstGeom>
            <a:noFill/>
          </p:spPr>
          <p:txBody>
            <a:bodyPr wrap="square" rtlCol="0">
              <a:spAutoFit/>
            </a:bodyPr>
            <a:lstStyle/>
            <a:p>
              <a:pPr>
                <a:defRPr/>
              </a:pPr>
              <a:r>
                <a:rPr lang="en-US" altLang="zh-CN" sz="1400" b="0" dirty="0">
                  <a:solidFill>
                    <a:schemeClr val="tx1">
                      <a:lumMod val="85000"/>
                      <a:lumOff val="15000"/>
                    </a:schemeClr>
                  </a:solidFill>
                  <a:latin typeface="Arial Black" panose="020B0A04020102090204" pitchFamily="34" charset="0"/>
                  <a:ea typeface="思源黑体 CN Bold" panose="020B0800000000000000" pitchFamily="34" charset="-122"/>
                  <a:sym typeface="+mn-lt"/>
                </a:rPr>
                <a:t>Measurement Data Management and Analysis Software</a:t>
              </a:r>
              <a:endParaRPr lang="en-US" altLang="zh-CN" sz="1400" b="0" dirty="0">
                <a:solidFill>
                  <a:schemeClr val="tx1">
                    <a:lumMod val="85000"/>
                    <a:lumOff val="15000"/>
                  </a:schemeClr>
                </a:solidFill>
                <a:latin typeface="Arial Black" panose="020B0A04020102090204" pitchFamily="34" charset="0"/>
                <a:ea typeface="思源黑体 CN Bold" panose="020B0800000000000000" pitchFamily="34" charset="-122"/>
                <a:sym typeface="+mn-lt"/>
              </a:endParaRPr>
            </a:p>
          </p:txBody>
        </p:sp>
      </p:grpSp>
      <p:grpSp>
        <p:nvGrpSpPr>
          <p:cNvPr id="58" name="组合 57"/>
          <p:cNvGrpSpPr/>
          <p:nvPr>
            <p:custDataLst>
              <p:tags r:id="rId17"/>
            </p:custDataLst>
          </p:nvPr>
        </p:nvGrpSpPr>
        <p:grpSpPr>
          <a:xfrm>
            <a:off x="9114920" y="1986884"/>
            <a:ext cx="2348512" cy="1368211"/>
            <a:chOff x="528038" y="1986884"/>
            <a:chExt cx="2348512" cy="1368211"/>
          </a:xfrm>
        </p:grpSpPr>
        <p:sp>
          <p:nvSpPr>
            <p:cNvPr id="59" name="Rectangle 5"/>
            <p:cNvSpPr>
              <a:spLocks noChangeArrowheads="1"/>
            </p:cNvSpPr>
            <p:nvPr>
              <p:custDataLst>
                <p:tags r:id="rId18"/>
              </p:custDataLst>
            </p:nvPr>
          </p:nvSpPr>
          <p:spPr bwMode="auto">
            <a:xfrm>
              <a:off x="528038" y="1986884"/>
              <a:ext cx="1432331" cy="721576"/>
            </a:xfrm>
            <a:prstGeom prst="rect">
              <a:avLst/>
            </a:prstGeom>
            <a:noFill/>
            <a:ln w="9525">
              <a:noFill/>
              <a:miter lim="800000"/>
            </a:ln>
          </p:spPr>
          <p:txBody>
            <a:bodyPr wrap="none" lIns="0" tIns="0" rIns="0" bIns="0" anchor="ctr"/>
            <a:lstStyle/>
            <a:p>
              <a:pPr marL="450850" indent="-450850" algn="ctr">
                <a:lnSpc>
                  <a:spcPct val="85000"/>
                </a:lnSpc>
                <a:buClr>
                  <a:srgbClr val="3366FF"/>
                </a:buClr>
                <a:buFont typeface="Wingdings" panose="05000000000000000000" pitchFamily="2" charset="2"/>
                <a:buNone/>
              </a:pPr>
              <a:r>
                <a:rPr lang="en-US" altLang="zh-CN" sz="4400" dirty="0">
                  <a:solidFill>
                    <a:schemeClr val="bg1"/>
                  </a:solidFill>
                  <a:latin typeface="Arial Black" panose="020B0A04020102090204" pitchFamily="34" charset="0"/>
                  <a:ea typeface="思源黑体 CN Bold" panose="020B0800000000000000" pitchFamily="34" charset="-122"/>
                  <a:cs typeface="Arial" panose="020B0604020202020204" pitchFamily="34" charset="0"/>
                </a:rPr>
                <a:t>04</a:t>
              </a:r>
              <a:endParaRPr lang="zh-CN" altLang="en-US" sz="4400" dirty="0">
                <a:solidFill>
                  <a:schemeClr val="bg1"/>
                </a:solidFill>
                <a:latin typeface="Arial Black" panose="020B0A04020102090204" pitchFamily="34" charset="0"/>
                <a:ea typeface="思源黑体 CN Bold" panose="020B0800000000000000" pitchFamily="34" charset="-122"/>
                <a:cs typeface="Arial" panose="020B0604020202020204" pitchFamily="34" charset="0"/>
              </a:endParaRPr>
            </a:p>
          </p:txBody>
        </p:sp>
        <p:grpSp>
          <p:nvGrpSpPr>
            <p:cNvPr id="60" name="组合 59"/>
            <p:cNvGrpSpPr/>
            <p:nvPr/>
          </p:nvGrpSpPr>
          <p:grpSpPr>
            <a:xfrm>
              <a:off x="876300" y="2659090"/>
              <a:ext cx="2000250" cy="0"/>
              <a:chOff x="876300" y="3248048"/>
              <a:chExt cx="2000250" cy="0"/>
            </a:xfrm>
          </p:grpSpPr>
          <p:cxnSp>
            <p:nvCxnSpPr>
              <p:cNvPr id="61" name="直接连接符 60"/>
              <p:cNvCxnSpPr/>
              <p:nvPr>
                <p:custDataLst>
                  <p:tags r:id="rId19"/>
                </p:custDataLst>
              </p:nvPr>
            </p:nvCxnSpPr>
            <p:spPr>
              <a:xfrm>
                <a:off x="876300" y="3248048"/>
                <a:ext cx="1743075" cy="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2" name="直接连接符 61"/>
              <p:cNvCxnSpPr/>
              <p:nvPr>
                <p:custDataLst>
                  <p:tags r:id="rId20"/>
                </p:custDataLst>
              </p:nvPr>
            </p:nvCxnSpPr>
            <p:spPr>
              <a:xfrm>
                <a:off x="2752725" y="3248048"/>
                <a:ext cx="123825" cy="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63" name="文本框 49"/>
            <p:cNvSpPr txBox="1"/>
            <p:nvPr>
              <p:custDataLst>
                <p:tags r:id="rId21"/>
              </p:custDataLst>
            </p:nvPr>
          </p:nvSpPr>
          <p:spPr>
            <a:xfrm>
              <a:off x="802605" y="2833125"/>
              <a:ext cx="1392824" cy="521970"/>
            </a:xfrm>
            <a:prstGeom prst="rect">
              <a:avLst/>
            </a:prstGeom>
            <a:noFill/>
          </p:spPr>
          <p:txBody>
            <a:bodyPr wrap="square" rtlCol="0">
              <a:spAutoFit/>
            </a:bodyPr>
            <a:lstStyle/>
            <a:p>
              <a:pPr>
                <a:defRPr/>
              </a:pPr>
              <a:r>
                <a:rPr lang="en-US" altLang="zh-CN" sz="1400" b="0" dirty="0">
                  <a:solidFill>
                    <a:schemeClr val="bg1"/>
                  </a:solidFill>
                  <a:effectLst>
                    <a:outerShdw blurRad="50800" dist="38100" dir="2700000" algn="tl" rotWithShape="0">
                      <a:prstClr val="black">
                        <a:alpha val="40000"/>
                      </a:prstClr>
                    </a:outerShdw>
                  </a:effectLst>
                  <a:latin typeface="Arial Black" panose="020B0A04020102090204" pitchFamily="34" charset="0"/>
                  <a:ea typeface="思源黑体 CN Bold" panose="020B0800000000000000" pitchFamily="34" charset="-122"/>
                  <a:sym typeface="+mn-lt"/>
                </a:rPr>
                <a:t>Inspection Table</a:t>
              </a:r>
              <a:endParaRPr lang="en-US" altLang="zh-CN" sz="1400" b="0" dirty="0">
                <a:solidFill>
                  <a:schemeClr val="bg1"/>
                </a:solidFill>
                <a:effectLst>
                  <a:outerShdw blurRad="50800" dist="38100" dir="2700000" algn="tl" rotWithShape="0">
                    <a:prstClr val="black">
                      <a:alpha val="40000"/>
                    </a:prstClr>
                  </a:outerShdw>
                </a:effectLst>
                <a:latin typeface="Arial Black" panose="020B0A04020102090204" pitchFamily="34" charset="0"/>
                <a:ea typeface="思源黑体 CN Bold" panose="020B0800000000000000" pitchFamily="34" charset="-122"/>
                <a:sym typeface="+mn-lt"/>
              </a:endParaRPr>
            </a:p>
          </p:txBody>
        </p:sp>
      </p:grpSp>
      <p:grpSp>
        <p:nvGrpSpPr>
          <p:cNvPr id="64" name="组合 63"/>
          <p:cNvGrpSpPr/>
          <p:nvPr/>
        </p:nvGrpSpPr>
        <p:grpSpPr>
          <a:xfrm>
            <a:off x="818105" y="3824443"/>
            <a:ext cx="2320636" cy="1698222"/>
            <a:chOff x="4685150" y="4258473"/>
            <a:chExt cx="2545505" cy="1862779"/>
          </a:xfrm>
        </p:grpSpPr>
        <p:pic>
          <p:nvPicPr>
            <p:cNvPr id="65" name="图片 64"/>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4703818" y="4258473"/>
              <a:ext cx="2526837" cy="1862779"/>
            </a:xfrm>
            <a:prstGeom prst="rect">
              <a:avLst/>
            </a:prstGeom>
          </p:spPr>
        </p:pic>
        <p:pic>
          <p:nvPicPr>
            <p:cNvPr id="66" name="图片 65"/>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4779848" y="4512242"/>
              <a:ext cx="353166" cy="612290"/>
            </a:xfrm>
            <a:prstGeom prst="rect">
              <a:avLst/>
            </a:prstGeom>
          </p:spPr>
        </p:pic>
        <p:pic>
          <p:nvPicPr>
            <p:cNvPr id="67" name="图片 66"/>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4685150" y="5451775"/>
              <a:ext cx="923680" cy="389838"/>
            </a:xfrm>
            <a:prstGeom prst="rect">
              <a:avLst/>
            </a:prstGeom>
          </p:spPr>
        </p:pic>
      </p:grpSp>
      <p:pic>
        <p:nvPicPr>
          <p:cNvPr id="5123" name="Picture 3" descr="D:\PPT\PPT推广\照片\2019 62目录.jpg"/>
          <p:cNvPicPr>
            <a:picLocks noChangeAspect="1" noChangeArrowheads="1"/>
          </p:cNvPicPr>
          <p:nvPr/>
        </p:nvPicPr>
        <p:blipFill>
          <a:blip r:embed="rId25" cstate="print"/>
          <a:srcRect/>
          <a:stretch>
            <a:fillRect/>
          </a:stretch>
        </p:blipFill>
        <p:spPr bwMode="auto">
          <a:xfrm>
            <a:off x="6561572" y="4246954"/>
            <a:ext cx="1796560" cy="1133290"/>
          </a:xfrm>
          <a:prstGeom prst="rect">
            <a:avLst/>
          </a:prstGeom>
          <a:noFill/>
        </p:spPr>
      </p:pic>
      <p:sp>
        <p:nvSpPr>
          <p:cNvPr id="69" name="矩形 68"/>
          <p:cNvSpPr/>
          <p:nvPr/>
        </p:nvSpPr>
        <p:spPr>
          <a:xfrm>
            <a:off x="10017919" y="333375"/>
            <a:ext cx="2174081" cy="5384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6" name="矩形: 圆角 155"/>
          <p:cNvSpPr/>
          <p:nvPr/>
        </p:nvSpPr>
        <p:spPr>
          <a:xfrm>
            <a:off x="10032000" y="344209"/>
            <a:ext cx="2160000" cy="518400"/>
          </a:xfrm>
          <a:prstGeom prst="roundRect">
            <a:avLst>
              <a:gd name="adj" fmla="val 0"/>
            </a:avLst>
          </a:prstGeom>
          <a:solidFill>
            <a:srgbClr val="00684D"/>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57" name="图片 156"/>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10525274" y="461209"/>
            <a:ext cx="1156336" cy="284400"/>
          </a:xfrm>
          <a:prstGeom prst="rect">
            <a:avLst/>
          </a:prstGeom>
        </p:spPr>
      </p:pic>
      <p:pic>
        <p:nvPicPr>
          <p:cNvPr id="6" name="图片 5"/>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3607148" y="4151054"/>
            <a:ext cx="1937657" cy="1136360"/>
          </a:xfrm>
          <a:prstGeom prst="rect">
            <a:avLst/>
          </a:prstGeom>
        </p:spPr>
      </p:pic>
      <p:pic>
        <p:nvPicPr>
          <p:cNvPr id="4" name="图片 3"/>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9680757" y="3355095"/>
            <a:ext cx="1319394" cy="2775909"/>
          </a:xfrm>
          <a:prstGeom prst="rect">
            <a:avLst/>
          </a:prstGeom>
        </p:spPr>
      </p:pic>
      <p:pic>
        <p:nvPicPr>
          <p:cNvPr id="43" name="图片 42"/>
          <p:cNvPicPr>
            <a:picLocks noChangeAspect="1"/>
          </p:cNvPicPr>
          <p:nvPr/>
        </p:nvPicPr>
        <p:blipFill>
          <a:blip r:embed="rId29" cstate="print">
            <a:extLst>
              <a:ext uri="{28A0092B-C50C-407E-A947-70E740481C1C}">
                <a14:useLocalDpi xmlns:a14="http://schemas.microsoft.com/office/drawing/2010/main" val="0"/>
              </a:ext>
            </a:extLst>
          </a:blip>
          <a:stretch>
            <a:fillRect/>
          </a:stretch>
        </p:blipFill>
        <p:spPr>
          <a:xfrm rot="18041715">
            <a:off x="2005438" y="4243713"/>
            <a:ext cx="213223" cy="213223"/>
          </a:xfrm>
          <a:prstGeom prst="rect">
            <a:avLst/>
          </a:prstGeom>
        </p:spPr>
      </p:pic>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298790" y="-498364"/>
            <a:ext cx="11994780" cy="8844077"/>
          </a:xfrm>
          <a:prstGeom prst="rect">
            <a:avLst/>
          </a:prstGeom>
        </p:spPr>
      </p:pic>
      <p:sp>
        <p:nvSpPr>
          <p:cNvPr id="12" name="矩形 11"/>
          <p:cNvSpPr/>
          <p:nvPr/>
        </p:nvSpPr>
        <p:spPr>
          <a:xfrm>
            <a:off x="0" y="0"/>
            <a:ext cx="12191999" cy="6858000"/>
          </a:xfrm>
          <a:prstGeom prst="rect">
            <a:avLst/>
          </a:prstGeom>
          <a:solidFill>
            <a:schemeClr val="bg1">
              <a:lumMod val="75000"/>
              <a:alpha val="95000"/>
            </a:schemeClr>
          </a:solidFill>
          <a:ln>
            <a:noFill/>
          </a:ln>
        </p:spPr>
        <p:style>
          <a:lnRef idx="0">
            <a:scrgbClr r="0" g="0" b="0"/>
          </a:lnRef>
          <a:fillRef idx="0">
            <a:scrgbClr r="0" g="0" b="0"/>
          </a:fillRef>
          <a:effectRef idx="0">
            <a:scrgbClr r="0" g="0" b="0"/>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7" name="矩形: 圆角 16"/>
          <p:cNvSpPr/>
          <p:nvPr/>
        </p:nvSpPr>
        <p:spPr>
          <a:xfrm>
            <a:off x="1352550" y="2202657"/>
            <a:ext cx="9563100" cy="2994835"/>
          </a:xfrm>
          <a:prstGeom prst="roundRect">
            <a:avLst>
              <a:gd name="adj" fmla="val 6932"/>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1468235" y="3342685"/>
            <a:ext cx="1912451" cy="1147430"/>
          </a:xfrm>
          <a:prstGeom prst="rect">
            <a:avLst/>
          </a:prstGeom>
          <a:noFill/>
        </p:spPr>
        <p:txBody>
          <a:bodyPr wrap="square">
            <a:spAutoFit/>
          </a:bodyPr>
          <a:lstStyle/>
          <a:p>
            <a:pPr marL="450850" indent="-450850" algn="ctr">
              <a:lnSpc>
                <a:spcPct val="85000"/>
              </a:lnSpc>
              <a:buClr>
                <a:srgbClr val="3366FF"/>
              </a:buClr>
              <a:buFont typeface="Wingdings" panose="05000000000000000000" pitchFamily="2" charset="2"/>
              <a:buNone/>
            </a:pPr>
            <a:r>
              <a:rPr lang="en-US" altLang="zh-CN" sz="8000" dirty="0">
                <a:solidFill>
                  <a:srgbClr val="00684D"/>
                </a:solidFill>
                <a:latin typeface="Arial Black" panose="020B0A04020102090204" pitchFamily="34" charset="0"/>
                <a:ea typeface="思源黑体 CN Bold" panose="020B0800000000000000" pitchFamily="34" charset="-122"/>
                <a:cs typeface="Arial" panose="020B0604020202020204" pitchFamily="34" charset="0"/>
              </a:rPr>
              <a:t>01</a:t>
            </a:r>
            <a:endParaRPr lang="zh-CN" altLang="en-US" sz="8000" dirty="0">
              <a:solidFill>
                <a:srgbClr val="00684D"/>
              </a:solidFill>
              <a:latin typeface="Arial Black" panose="020B0A04020102090204" pitchFamily="34" charset="0"/>
              <a:ea typeface="思源黑体 CN Bold" panose="020B0800000000000000" pitchFamily="34" charset="-122"/>
              <a:cs typeface="Arial" panose="020B0604020202020204" pitchFamily="34" charset="0"/>
            </a:endParaRPr>
          </a:p>
        </p:txBody>
      </p:sp>
      <p:sp>
        <p:nvSpPr>
          <p:cNvPr id="15" name="矩形 14"/>
          <p:cNvSpPr/>
          <p:nvPr/>
        </p:nvSpPr>
        <p:spPr>
          <a:xfrm>
            <a:off x="3530082" y="2198950"/>
            <a:ext cx="79375" cy="708025"/>
          </a:xfrm>
          <a:prstGeom prst="rect">
            <a:avLst/>
          </a:prstGeom>
          <a:solidFill>
            <a:srgbClr val="0068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圆角 1"/>
          <p:cNvSpPr/>
          <p:nvPr/>
        </p:nvSpPr>
        <p:spPr>
          <a:xfrm>
            <a:off x="10677525" y="361913"/>
            <a:ext cx="1514474" cy="438150"/>
          </a:xfrm>
          <a:prstGeom prst="roundRect">
            <a:avLst>
              <a:gd name="adj" fmla="val 0"/>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8" name="图片 4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72157" y="471489"/>
            <a:ext cx="870223" cy="214492"/>
          </a:xfrm>
          <a:prstGeom prst="rect">
            <a:avLst/>
          </a:prstGeom>
        </p:spPr>
      </p:pic>
      <p:sp>
        <p:nvSpPr>
          <p:cNvPr id="4" name="Rectangle 5"/>
          <p:cNvSpPr>
            <a:spLocks noChangeArrowheads="1"/>
          </p:cNvSpPr>
          <p:nvPr/>
        </p:nvSpPr>
        <p:spPr bwMode="auto">
          <a:xfrm>
            <a:off x="451838" y="1986884"/>
            <a:ext cx="1432331" cy="721576"/>
          </a:xfrm>
          <a:prstGeom prst="rect">
            <a:avLst/>
          </a:prstGeom>
          <a:noFill/>
          <a:ln w="9525">
            <a:noFill/>
            <a:miter lim="800000"/>
          </a:ln>
        </p:spPr>
        <p:txBody>
          <a:bodyPr wrap="none" lIns="0" tIns="0" rIns="0" bIns="0" anchor="ctr"/>
          <a:lstStyle/>
          <a:p>
            <a:pPr marL="450850" indent="-450850" algn="ctr">
              <a:lnSpc>
                <a:spcPct val="85000"/>
              </a:lnSpc>
              <a:buClr>
                <a:srgbClr val="3366FF"/>
              </a:buClr>
              <a:buFont typeface="Wingdings" panose="05000000000000000000" pitchFamily="2" charset="2"/>
              <a:buNone/>
            </a:pPr>
            <a:endParaRPr lang="zh-CN" altLang="en-US" sz="4400" dirty="0">
              <a:solidFill>
                <a:schemeClr val="bg1">
                  <a:lumMod val="65000"/>
                </a:schemeClr>
              </a:solidFill>
              <a:latin typeface="Arial Black" panose="020B0A04020102090204" pitchFamily="34" charset="0"/>
              <a:ea typeface="思源黑体 CN Bold" panose="020B0800000000000000" pitchFamily="34" charset="-122"/>
              <a:cs typeface="Arial" panose="020B0604020202020204" pitchFamily="34" charset="0"/>
            </a:endParaRPr>
          </a:p>
        </p:txBody>
      </p:sp>
      <p:grpSp>
        <p:nvGrpSpPr>
          <p:cNvPr id="5" name="组合 4"/>
          <p:cNvGrpSpPr/>
          <p:nvPr/>
        </p:nvGrpSpPr>
        <p:grpSpPr>
          <a:xfrm>
            <a:off x="7946374" y="2906975"/>
            <a:ext cx="2545505" cy="1862779"/>
            <a:chOff x="4685150" y="4258473"/>
            <a:chExt cx="2545505" cy="1862779"/>
          </a:xfrm>
        </p:grpSpPr>
        <p:pic>
          <p:nvPicPr>
            <p:cNvPr id="7" name="图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03818" y="4258473"/>
              <a:ext cx="2526837" cy="1862779"/>
            </a:xfrm>
            <a:prstGeom prst="rect">
              <a:avLst/>
            </a:prstGeom>
          </p:spPr>
        </p:pic>
        <p:pic>
          <p:nvPicPr>
            <p:cNvPr id="8"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79848" y="4512242"/>
              <a:ext cx="353166" cy="612290"/>
            </a:xfrm>
            <a:prstGeom prst="rect">
              <a:avLst/>
            </a:prstGeom>
          </p:spPr>
        </p:pic>
        <p:pic>
          <p:nvPicPr>
            <p:cNvPr id="10" name="图片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85150" y="5451775"/>
              <a:ext cx="923680" cy="389838"/>
            </a:xfrm>
            <a:prstGeom prst="rect">
              <a:avLst/>
            </a:prstGeom>
          </p:spPr>
        </p:pic>
      </p:grpSp>
      <p:sp>
        <p:nvSpPr>
          <p:cNvPr id="9" name="文本框 8"/>
          <p:cNvSpPr txBox="1"/>
          <p:nvPr/>
        </p:nvSpPr>
        <p:spPr>
          <a:xfrm>
            <a:off x="3874770" y="3234425"/>
            <a:ext cx="3545938" cy="1077218"/>
          </a:xfrm>
          <a:prstGeom prst="rect">
            <a:avLst/>
          </a:prstGeom>
          <a:noFill/>
        </p:spPr>
        <p:txBody>
          <a:bodyPr wrap="square">
            <a:spAutoFit/>
          </a:bodyPr>
          <a:lstStyle/>
          <a:p>
            <a:r>
              <a:rPr lang="en-US" altLang="zh-CN" sz="3200" dirty="0">
                <a:solidFill>
                  <a:srgbClr val="00684D"/>
                </a:solidFill>
                <a:latin typeface="Arial Black" panose="020B0A04020102090204" pitchFamily="34" charset="0"/>
                <a:sym typeface="+mn-ea"/>
              </a:rPr>
              <a:t>Wireless Data </a:t>
            </a:r>
            <a:endParaRPr lang="en-US" altLang="zh-CN" sz="3200" dirty="0">
              <a:solidFill>
                <a:srgbClr val="00684D"/>
              </a:solidFill>
              <a:latin typeface="Arial Black" panose="020B0A04020102090204" pitchFamily="34" charset="0"/>
              <a:sym typeface="+mn-ea"/>
            </a:endParaRPr>
          </a:p>
          <a:p>
            <a:r>
              <a:rPr lang="en-US" altLang="zh-CN" sz="3200" dirty="0">
                <a:solidFill>
                  <a:srgbClr val="00684D"/>
                </a:solidFill>
                <a:latin typeface="Arial Black" panose="020B0A04020102090204" pitchFamily="34" charset="0"/>
                <a:sym typeface="+mn-ea"/>
              </a:rPr>
              <a:t>Transmission</a:t>
            </a:r>
            <a:endParaRPr lang="en-US" altLang="zh-CN" sz="3200" dirty="0">
              <a:solidFill>
                <a:srgbClr val="00684D"/>
              </a:solidFill>
              <a:latin typeface="Arial Black" panose="020B0A04020102090204" pitchFamily="34" charset="0"/>
              <a:ea typeface="思源黑体 CN Heavy" panose="020B0A00000000000000" pitchFamily="34" charset="-122"/>
              <a:sym typeface="+mn-ea"/>
            </a:endParaRPr>
          </a:p>
        </p:txBody>
      </p:sp>
      <p:pic>
        <p:nvPicPr>
          <p:cNvPr id="43" name="图片 4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8041715">
            <a:off x="9292063" y="3387098"/>
            <a:ext cx="213223" cy="213223"/>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592" y="0"/>
            <a:ext cx="12191407" cy="6858000"/>
            <a:chOff x="592" y="0"/>
            <a:chExt cx="12191407" cy="6858000"/>
          </a:xfrm>
        </p:grpSpPr>
        <p:pic>
          <p:nvPicPr>
            <p:cNvPr id="5" name="图片 4"/>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592" y="0"/>
              <a:ext cx="12190815" cy="6858000"/>
            </a:xfrm>
            <a:prstGeom prst="rect">
              <a:avLst/>
            </a:prstGeom>
          </p:spPr>
        </p:pic>
        <p:sp>
          <p:nvSpPr>
            <p:cNvPr id="8" name="矩形: 圆角 7"/>
            <p:cNvSpPr/>
            <p:nvPr/>
          </p:nvSpPr>
          <p:spPr>
            <a:xfrm>
              <a:off x="10677525" y="361913"/>
              <a:ext cx="1514474" cy="438150"/>
            </a:xfrm>
            <a:prstGeom prst="roundRect">
              <a:avLst>
                <a:gd name="adj" fmla="val 0"/>
              </a:avLst>
            </a:prstGeom>
            <a:gradFill>
              <a:gsLst>
                <a:gs pos="0">
                  <a:srgbClr val="00956E"/>
                </a:gs>
                <a:gs pos="100000">
                  <a:srgbClr val="00684D"/>
                </a:gs>
              </a:gsLst>
              <a:lin ang="21594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图片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72158" y="473742"/>
              <a:ext cx="872101" cy="214492"/>
            </a:xfrm>
            <a:prstGeom prst="rect">
              <a:avLst/>
            </a:prstGeom>
          </p:spPr>
        </p:pic>
      </p:grpSp>
      <p:pic>
        <p:nvPicPr>
          <p:cNvPr id="12" name="图片 11"/>
          <p:cNvPicPr>
            <a:picLocks noChangeAspect="1"/>
          </p:cNvPicPr>
          <p:nvPr/>
        </p:nvPicPr>
        <p:blipFill>
          <a:blip r:embed="rId3" cstate="print">
            <a:extLst>
              <a:ext uri="{28A0092B-C50C-407E-A947-70E740481C1C}">
                <a14:useLocalDpi xmlns:a14="http://schemas.microsoft.com/office/drawing/2010/main" val="0"/>
              </a:ext>
            </a:extLst>
          </a:blip>
          <a:srcRect t="17615"/>
          <a:stretch>
            <a:fillRect/>
          </a:stretch>
        </p:blipFill>
        <p:spPr>
          <a:xfrm>
            <a:off x="0" y="1217317"/>
            <a:ext cx="12192000" cy="5649242"/>
          </a:xfrm>
          <a:prstGeom prst="rect">
            <a:avLst/>
          </a:prstGeom>
        </p:spPr>
      </p:pic>
      <p:sp>
        <p:nvSpPr>
          <p:cNvPr id="2" name="文本框 1"/>
          <p:cNvSpPr txBox="1"/>
          <p:nvPr/>
        </p:nvSpPr>
        <p:spPr>
          <a:xfrm>
            <a:off x="767714" y="650894"/>
            <a:ext cx="8771939" cy="827919"/>
          </a:xfrm>
          <a:prstGeom prst="rect">
            <a:avLst/>
          </a:prstGeom>
          <a:noFill/>
        </p:spPr>
        <p:txBody>
          <a:bodyPr wrap="square">
            <a:spAutoFit/>
          </a:bodyPr>
          <a:lstStyle>
            <a:defPPr>
              <a:defRPr lang="zh-CN"/>
            </a:defPPr>
            <a:lvl1pPr marL="450850" indent="-450850">
              <a:lnSpc>
                <a:spcPct val="85000"/>
              </a:lnSpc>
              <a:buClr>
                <a:srgbClr val="3366FF"/>
              </a:buClr>
              <a:defRPr sz="2800">
                <a:solidFill>
                  <a:srgbClr val="00684D"/>
                </a:solidFill>
                <a:latin typeface="Arial Black" panose="020B0A04020102090204" pitchFamily="34" charset="0"/>
                <a:ea typeface="思源黑体 CN Heavy" panose="020B0A00000000000000" pitchFamily="34" charset="-122"/>
              </a:defRPr>
            </a:lvl1pPr>
          </a:lstStyle>
          <a:p>
            <a:r>
              <a:rPr lang="en-US" altLang="zh-CN" dirty="0"/>
              <a:t>Wireless Data Transmission System</a:t>
            </a:r>
            <a:endParaRPr lang="en-US" altLang="zh-CN" dirty="0"/>
          </a:p>
          <a:p>
            <a:r>
              <a:rPr lang="en-US" altLang="zh-CN" dirty="0"/>
              <a:t>External Transmitter</a:t>
            </a:r>
            <a:endParaRPr lang="en-US" altLang="zh-CN" dirty="0"/>
          </a:p>
        </p:txBody>
      </p:sp>
      <p:grpSp>
        <p:nvGrpSpPr>
          <p:cNvPr id="37" name="组合 36"/>
          <p:cNvGrpSpPr/>
          <p:nvPr/>
        </p:nvGrpSpPr>
        <p:grpSpPr>
          <a:xfrm>
            <a:off x="6704746" y="2072829"/>
            <a:ext cx="3091998" cy="1893462"/>
            <a:chOff x="4709156" y="1301670"/>
            <a:chExt cx="3091998" cy="1893462"/>
          </a:xfrm>
        </p:grpSpPr>
        <p:sp>
          <p:nvSpPr>
            <p:cNvPr id="17" name="_s1038"/>
            <p:cNvSpPr>
              <a:spLocks noChangeArrowheads="1"/>
            </p:cNvSpPr>
            <p:nvPr/>
          </p:nvSpPr>
          <p:spPr bwMode="auto">
            <a:xfrm>
              <a:off x="4709156" y="1786093"/>
              <a:ext cx="1668145" cy="306070"/>
            </a:xfrm>
            <a:prstGeom prst="roundRect">
              <a:avLst>
                <a:gd name="adj" fmla="val 16667"/>
              </a:avLst>
            </a:prstGeom>
            <a:noFill/>
            <a:ln w="6350">
              <a:noFill/>
              <a:round/>
            </a:ln>
          </p:spPr>
          <p:txBody>
            <a:bodyPr wrap="none" lIns="0" tIns="0" rIns="0" bIns="0" anchor="ctr" anchorCtr="1"/>
            <a:lstStyle/>
            <a:p>
              <a:pPr>
                <a:defRPr/>
              </a:pPr>
              <a:r>
                <a:rPr lang="en-US" altLang="zh-CN" sz="800" b="0" dirty="0">
                  <a:solidFill>
                    <a:srgbClr val="000000"/>
                  </a:solidFill>
                  <a:latin typeface="Arial" panose="020B0604020202020204" pitchFamily="34" charset="0"/>
                  <a:cs typeface="Arial" panose="020B0604020202020204" pitchFamily="34" charset="0"/>
                  <a:sym typeface="+mn-ea"/>
                </a:rPr>
                <a:t>Connecting to</a:t>
              </a:r>
              <a:endParaRPr lang="en-US" altLang="zh-CN" sz="800" b="0" dirty="0">
                <a:solidFill>
                  <a:srgbClr val="000000"/>
                </a:solidFill>
                <a:latin typeface="Arial" panose="020B0604020202020204" pitchFamily="34" charset="0"/>
                <a:cs typeface="Arial" panose="020B0604020202020204" pitchFamily="34" charset="0"/>
                <a:sym typeface="+mn-ea"/>
              </a:endParaRPr>
            </a:p>
            <a:p>
              <a:pPr>
                <a:defRPr/>
              </a:pPr>
              <a:r>
                <a:rPr lang="en-US" altLang="zh-CN" sz="800" b="0" dirty="0">
                  <a:solidFill>
                    <a:srgbClr val="000000"/>
                  </a:solidFill>
                  <a:latin typeface="Arial" panose="020B0604020202020204" pitchFamily="34" charset="0"/>
                  <a:cs typeface="Arial" panose="020B0604020202020204" pitchFamily="34" charset="0"/>
                  <a:sym typeface="+mn-ea"/>
                </a:rPr>
                <a:t> indicator</a:t>
              </a:r>
              <a:endParaRPr lang="zh-CN" altLang="en-US" sz="800" b="0" dirty="0">
                <a:solidFill>
                  <a:srgbClr val="303030"/>
                </a:solidFill>
                <a:latin typeface="Arial" panose="020B0604020202020204" pitchFamily="34" charset="0"/>
                <a:ea typeface="思源黑体 CN Regular" panose="020B0500000000000000" charset="-122"/>
                <a:cs typeface="Arial" panose="020B0604020202020204" pitchFamily="34" charset="0"/>
              </a:endParaRPr>
            </a:p>
          </p:txBody>
        </p:sp>
        <p:sp>
          <p:nvSpPr>
            <p:cNvPr id="28" name="文本框 27"/>
            <p:cNvSpPr txBox="1"/>
            <p:nvPr/>
          </p:nvSpPr>
          <p:spPr>
            <a:xfrm>
              <a:off x="5103747" y="1610751"/>
              <a:ext cx="1458885" cy="230832"/>
            </a:xfrm>
            <a:prstGeom prst="rect">
              <a:avLst/>
            </a:prstGeom>
            <a:noFill/>
          </p:spPr>
          <p:txBody>
            <a:bodyPr wrap="square" rtlCol="0">
              <a:spAutoFit/>
            </a:bodyPr>
            <a:lstStyle/>
            <a:p>
              <a:r>
                <a:rPr lang="en-US" altLang="zh-CN" sz="900" b="1" dirty="0">
                  <a:solidFill>
                    <a:srgbClr val="9B9B9B"/>
                  </a:solidFill>
                  <a:latin typeface="Arial" panose="020B0604020202020204" pitchFamily="34" charset="0"/>
                  <a:ea typeface="思源黑体 CN Regular" panose="020B0500000000000000" charset="-122"/>
                  <a:cs typeface="Arial" panose="020B0604020202020204" pitchFamily="34" charset="0"/>
                </a:rPr>
                <a:t>Transmitter</a:t>
              </a:r>
              <a:endParaRPr lang="en-US" altLang="zh-CN" sz="900" b="1" kern="0" dirty="0">
                <a:solidFill>
                  <a:srgbClr val="9B9B9B"/>
                </a:solidFill>
                <a:effectLst/>
                <a:latin typeface="Arial" panose="020B0604020202020204" pitchFamily="34" charset="0"/>
                <a:ea typeface="思源黑体 CN Regular" panose="020B0500000000000000" charset="-122"/>
                <a:cs typeface="Arial" panose="020B0604020202020204" pitchFamily="34" charset="0"/>
              </a:endParaRPr>
            </a:p>
          </p:txBody>
        </p:sp>
        <p:pic>
          <p:nvPicPr>
            <p:cNvPr id="9"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52828" y="1301670"/>
              <a:ext cx="1648326" cy="1893462"/>
            </a:xfrm>
            <a:prstGeom prst="rect">
              <a:avLst/>
            </a:prstGeom>
          </p:spPr>
        </p:pic>
        <p:cxnSp>
          <p:nvCxnSpPr>
            <p:cNvPr id="50" name="直接连接符 49"/>
            <p:cNvCxnSpPr/>
            <p:nvPr/>
          </p:nvCxnSpPr>
          <p:spPr bwMode="auto">
            <a:xfrm flipV="1">
              <a:off x="5967844" y="1722696"/>
              <a:ext cx="971550" cy="6350"/>
            </a:xfrm>
            <a:prstGeom prst="line">
              <a:avLst/>
            </a:prstGeom>
            <a:solidFill>
              <a:srgbClr val="808000"/>
            </a:solidFill>
            <a:ln w="12700" cap="flat" cmpd="sng" algn="ctr">
              <a:solidFill>
                <a:srgbClr val="FF0000"/>
              </a:solidFill>
              <a:prstDash val="solid"/>
              <a:round/>
              <a:headEnd type="none" w="med" len="med"/>
              <a:tailEnd type="none" w="med" len="med"/>
            </a:ln>
          </p:spPr>
        </p:cxnSp>
      </p:grpSp>
      <p:grpSp>
        <p:nvGrpSpPr>
          <p:cNvPr id="29" name="组合 28"/>
          <p:cNvGrpSpPr/>
          <p:nvPr/>
        </p:nvGrpSpPr>
        <p:grpSpPr>
          <a:xfrm>
            <a:off x="7075788" y="5585513"/>
            <a:ext cx="3318191" cy="1209112"/>
            <a:chOff x="5085487" y="5396830"/>
            <a:chExt cx="3318191" cy="1209112"/>
          </a:xfrm>
        </p:grpSpPr>
        <p:grpSp>
          <p:nvGrpSpPr>
            <p:cNvPr id="33" name="组合 32"/>
            <p:cNvGrpSpPr/>
            <p:nvPr/>
          </p:nvGrpSpPr>
          <p:grpSpPr>
            <a:xfrm>
              <a:off x="5085487" y="5590506"/>
              <a:ext cx="1727893" cy="483108"/>
              <a:chOff x="4056213" y="1669743"/>
              <a:chExt cx="1727893" cy="483108"/>
            </a:xfrm>
          </p:grpSpPr>
          <p:sp>
            <p:nvSpPr>
              <p:cNvPr id="34" name="_s1038"/>
              <p:cNvSpPr>
                <a:spLocks noChangeArrowheads="1"/>
              </p:cNvSpPr>
              <p:nvPr/>
            </p:nvSpPr>
            <p:spPr bwMode="auto">
              <a:xfrm>
                <a:off x="4056213" y="1846851"/>
                <a:ext cx="1458885" cy="306000"/>
              </a:xfrm>
              <a:prstGeom prst="roundRect">
                <a:avLst>
                  <a:gd name="adj" fmla="val 16667"/>
                </a:avLst>
              </a:prstGeom>
              <a:noFill/>
              <a:ln w="6350">
                <a:noFill/>
                <a:round/>
              </a:ln>
            </p:spPr>
            <p:txBody>
              <a:bodyPr wrap="none" lIns="0" tIns="0" rIns="0" bIns="0" anchor="ctr" anchorCtr="1"/>
              <a:lstStyle/>
              <a:p>
                <a:r>
                  <a:rPr lang="en-US" altLang="zh-CN" sz="800" dirty="0">
                    <a:solidFill>
                      <a:srgbClr val="000000"/>
                    </a:solidFill>
                    <a:latin typeface="Arial" panose="020B0604020202020204" pitchFamily="34" charset="0"/>
                    <a:cs typeface="Arial" panose="020B0604020202020204" pitchFamily="34" charset="0"/>
                    <a:sym typeface="+mn-ea"/>
                  </a:rPr>
                  <a:t>Connecting to </a:t>
                </a:r>
                <a:endParaRPr lang="en-US" altLang="zh-CN" sz="800" dirty="0">
                  <a:solidFill>
                    <a:srgbClr val="000000"/>
                  </a:solidFill>
                  <a:latin typeface="Arial" panose="020B0604020202020204" pitchFamily="34" charset="0"/>
                  <a:cs typeface="Arial" panose="020B0604020202020204" pitchFamily="34" charset="0"/>
                  <a:sym typeface="+mn-ea"/>
                </a:endParaRPr>
              </a:p>
              <a:p>
                <a:r>
                  <a:rPr lang="en-US" altLang="zh-CN" sz="800" dirty="0">
                    <a:solidFill>
                      <a:srgbClr val="000000"/>
                    </a:solidFill>
                    <a:latin typeface="Arial" panose="020B0604020202020204" pitchFamily="34" charset="0"/>
                    <a:cs typeface="Arial" panose="020B0604020202020204" pitchFamily="34" charset="0"/>
                    <a:sym typeface="+mn-ea"/>
                  </a:rPr>
                  <a:t>caliper</a:t>
                </a:r>
                <a:endParaRPr lang="en-US" altLang="zh-CN" sz="800" dirty="0">
                  <a:solidFill>
                    <a:srgbClr val="000000"/>
                  </a:solidFill>
                  <a:latin typeface="Arial" panose="020B0604020202020204" pitchFamily="34" charset="0"/>
                  <a:cs typeface="Arial" panose="020B0604020202020204" pitchFamily="34" charset="0"/>
                </a:endParaRPr>
              </a:p>
            </p:txBody>
          </p:sp>
          <p:sp>
            <p:nvSpPr>
              <p:cNvPr id="35" name="文本框 34"/>
              <p:cNvSpPr txBox="1"/>
              <p:nvPr/>
            </p:nvSpPr>
            <p:spPr>
              <a:xfrm>
                <a:off x="4325221" y="1669743"/>
                <a:ext cx="1458885" cy="230832"/>
              </a:xfrm>
              <a:prstGeom prst="rect">
                <a:avLst/>
              </a:prstGeom>
              <a:noFill/>
            </p:spPr>
            <p:txBody>
              <a:bodyPr wrap="square" rtlCol="0">
                <a:spAutoFit/>
              </a:bodyPr>
              <a:lstStyle/>
              <a:p>
                <a:r>
                  <a:rPr lang="en-US" altLang="zh-CN" sz="900" b="1" dirty="0">
                    <a:solidFill>
                      <a:srgbClr val="9B9B9B"/>
                    </a:solidFill>
                    <a:latin typeface="Arial" panose="020B0604020202020204" pitchFamily="34" charset="0"/>
                    <a:ea typeface="思源黑体 CN Regular" panose="020B0500000000000000" charset="-122"/>
                    <a:cs typeface="Arial" panose="020B0604020202020204" pitchFamily="34" charset="0"/>
                  </a:rPr>
                  <a:t>Transmitter</a:t>
                </a:r>
                <a:endParaRPr lang="en-US" altLang="zh-CN" sz="900" b="1" dirty="0">
                  <a:solidFill>
                    <a:srgbClr val="9B9B9B"/>
                  </a:solidFill>
                  <a:latin typeface="Arial" panose="020B0604020202020204" pitchFamily="34" charset="0"/>
                  <a:ea typeface="思源黑体 CN Regular" panose="020B0500000000000000" charset="-122"/>
                  <a:cs typeface="Arial" panose="020B0604020202020204" pitchFamily="34" charset="0"/>
                </a:endParaRPr>
              </a:p>
            </p:txBody>
          </p:sp>
        </p:grpSp>
        <p:pic>
          <p:nvPicPr>
            <p:cNvPr id="10" name="图片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05001" y="5396830"/>
              <a:ext cx="2198677" cy="1209112"/>
            </a:xfrm>
            <a:prstGeom prst="rect">
              <a:avLst/>
            </a:prstGeom>
          </p:spPr>
        </p:pic>
        <p:cxnSp>
          <p:nvCxnSpPr>
            <p:cNvPr id="58" name="直接连接符 57"/>
            <p:cNvCxnSpPr/>
            <p:nvPr/>
          </p:nvCxnSpPr>
          <p:spPr bwMode="auto">
            <a:xfrm flipV="1">
              <a:off x="6227764" y="5719011"/>
              <a:ext cx="805815" cy="7620"/>
            </a:xfrm>
            <a:prstGeom prst="line">
              <a:avLst/>
            </a:prstGeom>
            <a:solidFill>
              <a:srgbClr val="808000"/>
            </a:solidFill>
            <a:ln w="12700" cap="flat" cmpd="sng" algn="ctr">
              <a:solidFill>
                <a:srgbClr val="FF0000"/>
              </a:solidFill>
              <a:prstDash val="solid"/>
              <a:round/>
              <a:headEnd type="none" w="med" len="med"/>
              <a:tailEnd type="none" w="med" len="med"/>
            </a:ln>
          </p:spPr>
        </p:cxnSp>
      </p:grpSp>
      <p:grpSp>
        <p:nvGrpSpPr>
          <p:cNvPr id="30" name="组合 29"/>
          <p:cNvGrpSpPr/>
          <p:nvPr/>
        </p:nvGrpSpPr>
        <p:grpSpPr>
          <a:xfrm>
            <a:off x="7420036" y="4094651"/>
            <a:ext cx="1747161" cy="485477"/>
            <a:chOff x="3951905" y="1669743"/>
            <a:chExt cx="1747161" cy="485477"/>
          </a:xfrm>
        </p:grpSpPr>
        <p:sp>
          <p:nvSpPr>
            <p:cNvPr id="31" name="_s1038"/>
            <p:cNvSpPr>
              <a:spLocks noChangeArrowheads="1"/>
            </p:cNvSpPr>
            <p:nvPr/>
          </p:nvSpPr>
          <p:spPr bwMode="auto">
            <a:xfrm>
              <a:off x="3951905" y="1849220"/>
              <a:ext cx="1458885" cy="306000"/>
            </a:xfrm>
            <a:prstGeom prst="roundRect">
              <a:avLst>
                <a:gd name="adj" fmla="val 16667"/>
              </a:avLst>
            </a:prstGeom>
            <a:noFill/>
            <a:ln w="6350">
              <a:noFill/>
              <a:round/>
            </a:ln>
          </p:spPr>
          <p:txBody>
            <a:bodyPr wrap="none" lIns="0" tIns="0" rIns="0" bIns="0" anchor="ctr" anchorCtr="1"/>
            <a:lstStyle/>
            <a:p>
              <a:r>
                <a:rPr lang="en-US" altLang="zh-CN" sz="800" dirty="0">
                  <a:solidFill>
                    <a:srgbClr val="000000"/>
                  </a:solidFill>
                  <a:latin typeface="Arial" panose="020B0604020202020204" pitchFamily="34" charset="0"/>
                  <a:cs typeface="Arial" panose="020B0604020202020204" pitchFamily="34" charset="0"/>
                  <a:sym typeface="+mn-ea"/>
                </a:rPr>
                <a:t>Connecting to</a:t>
              </a:r>
              <a:endParaRPr lang="en-US" altLang="zh-CN" sz="800" dirty="0">
                <a:solidFill>
                  <a:srgbClr val="000000"/>
                </a:solidFill>
                <a:latin typeface="Arial" panose="020B0604020202020204" pitchFamily="34" charset="0"/>
                <a:cs typeface="Arial" panose="020B0604020202020204" pitchFamily="34" charset="0"/>
                <a:sym typeface="+mn-ea"/>
              </a:endParaRPr>
            </a:p>
            <a:p>
              <a:r>
                <a:rPr lang="en-US" altLang="zh-CN" sz="800" dirty="0">
                  <a:solidFill>
                    <a:srgbClr val="000000"/>
                  </a:solidFill>
                  <a:latin typeface="Arial" panose="020B0604020202020204" pitchFamily="34" charset="0"/>
                  <a:cs typeface="Arial" panose="020B0604020202020204" pitchFamily="34" charset="0"/>
                  <a:sym typeface="+mn-ea"/>
                </a:rPr>
                <a:t>micrometer</a:t>
              </a:r>
              <a:endParaRPr lang="en-US" altLang="zh-CN" sz="800" dirty="0">
                <a:solidFill>
                  <a:srgbClr val="000000"/>
                </a:solidFill>
                <a:latin typeface="Arial" panose="020B0604020202020204" pitchFamily="34" charset="0"/>
                <a:cs typeface="Arial" panose="020B0604020202020204" pitchFamily="34" charset="0"/>
              </a:endParaRPr>
            </a:p>
          </p:txBody>
        </p:sp>
        <p:sp>
          <p:nvSpPr>
            <p:cNvPr id="32" name="文本框 31"/>
            <p:cNvSpPr txBox="1"/>
            <p:nvPr/>
          </p:nvSpPr>
          <p:spPr>
            <a:xfrm>
              <a:off x="4240181" y="1669743"/>
              <a:ext cx="1458885" cy="230832"/>
            </a:xfrm>
            <a:prstGeom prst="rect">
              <a:avLst/>
            </a:prstGeom>
            <a:noFill/>
          </p:spPr>
          <p:txBody>
            <a:bodyPr wrap="square" rtlCol="0">
              <a:spAutoFit/>
            </a:bodyPr>
            <a:lstStyle/>
            <a:p>
              <a:r>
                <a:rPr lang="en-US" altLang="zh-CN" sz="900" b="1" dirty="0">
                  <a:solidFill>
                    <a:srgbClr val="9B9B9B"/>
                  </a:solidFill>
                  <a:latin typeface="Arial" panose="020B0604020202020204" pitchFamily="34" charset="0"/>
                  <a:ea typeface="思源黑体 CN Regular" panose="020B0500000000000000" charset="-122"/>
                  <a:cs typeface="Arial" panose="020B0604020202020204" pitchFamily="34" charset="0"/>
                </a:rPr>
                <a:t>Transmitter</a:t>
              </a:r>
              <a:endParaRPr lang="en-US" altLang="zh-CN" sz="900" b="1" dirty="0">
                <a:solidFill>
                  <a:srgbClr val="9B9B9B"/>
                </a:solidFill>
                <a:latin typeface="Arial" panose="020B0604020202020204" pitchFamily="34" charset="0"/>
                <a:ea typeface="思源黑体 CN Regular" panose="020B0500000000000000" charset="-122"/>
                <a:cs typeface="Arial" panose="020B0604020202020204" pitchFamily="34" charset="0"/>
              </a:endParaRPr>
            </a:p>
          </p:txBody>
        </p:sp>
      </p:grpSp>
      <p:grpSp>
        <p:nvGrpSpPr>
          <p:cNvPr id="26" name="组合 25"/>
          <p:cNvGrpSpPr/>
          <p:nvPr/>
        </p:nvGrpSpPr>
        <p:grpSpPr>
          <a:xfrm>
            <a:off x="8557895" y="4233545"/>
            <a:ext cx="1229360" cy="193675"/>
            <a:chOff x="6081732" y="3803343"/>
            <a:chExt cx="1427356" cy="193658"/>
          </a:xfrm>
        </p:grpSpPr>
        <p:cxnSp>
          <p:nvCxnSpPr>
            <p:cNvPr id="4" name="直接连接符 3"/>
            <p:cNvCxnSpPr/>
            <p:nvPr/>
          </p:nvCxnSpPr>
          <p:spPr bwMode="auto">
            <a:xfrm>
              <a:off x="6081732" y="3803343"/>
              <a:ext cx="1427356" cy="0"/>
            </a:xfrm>
            <a:prstGeom prst="line">
              <a:avLst/>
            </a:prstGeom>
            <a:solidFill>
              <a:srgbClr val="808000"/>
            </a:solidFill>
            <a:ln w="12700" cap="flat" cmpd="sng" algn="ctr">
              <a:solidFill>
                <a:srgbClr val="FF0000"/>
              </a:solidFill>
              <a:prstDash val="solid"/>
              <a:round/>
              <a:headEnd type="none" w="med" len="med"/>
              <a:tailEnd type="none" w="med" len="med"/>
            </a:ln>
          </p:spPr>
        </p:cxnSp>
        <p:cxnSp>
          <p:nvCxnSpPr>
            <p:cNvPr id="7" name="直接连接符 6"/>
            <p:cNvCxnSpPr/>
            <p:nvPr/>
          </p:nvCxnSpPr>
          <p:spPr bwMode="auto">
            <a:xfrm flipV="1">
              <a:off x="7509088" y="3803343"/>
              <a:ext cx="0" cy="193658"/>
            </a:xfrm>
            <a:prstGeom prst="line">
              <a:avLst/>
            </a:prstGeom>
            <a:solidFill>
              <a:srgbClr val="808000"/>
            </a:solidFill>
            <a:ln w="12700" cap="flat" cmpd="sng" algn="ctr">
              <a:solidFill>
                <a:srgbClr val="FF0000"/>
              </a:solidFill>
              <a:prstDash val="solid"/>
              <a:round/>
              <a:headEnd type="none" w="med" len="med"/>
              <a:tailEnd type="none" w="med" len="med"/>
            </a:ln>
          </p:spPr>
        </p:cxnSp>
      </p:grpSp>
      <p:pic>
        <p:nvPicPr>
          <p:cNvPr id="19" name="图片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672976">
            <a:off x="8780402" y="4183301"/>
            <a:ext cx="1936777" cy="861966"/>
          </a:xfrm>
          <a:prstGeom prst="rect">
            <a:avLst/>
          </a:prstGeom>
        </p:spPr>
      </p:pic>
      <p:sp>
        <p:nvSpPr>
          <p:cNvPr id="14" name="矩形 13"/>
          <p:cNvSpPr/>
          <p:nvPr/>
        </p:nvSpPr>
        <p:spPr>
          <a:xfrm>
            <a:off x="-10795" y="1542238"/>
            <a:ext cx="6512897" cy="839672"/>
          </a:xfrm>
          <a:prstGeom prst="rect">
            <a:avLst/>
          </a:prstGeom>
          <a:gradFill>
            <a:gsLst>
              <a:gs pos="0">
                <a:srgbClr val="00966F"/>
              </a:gs>
              <a:gs pos="63000">
                <a:srgbClr val="00684D"/>
              </a:gs>
            </a:gsLst>
            <a:lin ang="3600000" scaled="0"/>
          </a:gradFill>
          <a:ln>
            <a:noFill/>
          </a:ln>
        </p:spPr>
        <p:style>
          <a:lnRef idx="0">
            <a:scrgbClr r="0" g="0" b="0"/>
          </a:lnRef>
          <a:fillRef idx="0">
            <a:scrgbClr r="0" g="0" b="0"/>
          </a:fillRef>
          <a:effectRef idx="0">
            <a:scrgbClr r="0" g="0" b="0"/>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3" name="文本框 21"/>
          <p:cNvSpPr txBox="1"/>
          <p:nvPr/>
        </p:nvSpPr>
        <p:spPr>
          <a:xfrm>
            <a:off x="588321" y="1610586"/>
            <a:ext cx="5560695" cy="723275"/>
          </a:xfrm>
          <a:prstGeom prst="rect">
            <a:avLst/>
          </a:prstGeom>
          <a:noFill/>
        </p:spPr>
        <p:txBody>
          <a:bodyPr wrap="square" rtlCol="0">
            <a:spAutoFit/>
          </a:bodyPr>
          <a:lstStyle/>
          <a:p>
            <a:pPr>
              <a:spcBef>
                <a:spcPts val="200"/>
              </a:spcBef>
              <a:buFont typeface="Arial" panose="020B0604020202020204" pitchFamily="34" charset="0"/>
              <a:buChar char="•"/>
              <a:defRPr/>
            </a:pPr>
            <a:r>
              <a:rPr lang="zh-CN" altLang="en-US" sz="900" b="0" dirty="0">
                <a:solidFill>
                  <a:srgbClr val="FFFFFF"/>
                </a:solidFill>
                <a:latin typeface="Arial" panose="020B0604020202020204" pitchFamily="34" charset="0"/>
                <a:ea typeface="思源黑体 CN Regular" panose="020B0500000000000000" charset="-122"/>
                <a:cs typeface="Arial" panose="020B0604020202020204" pitchFamily="34" charset="0"/>
              </a:rPr>
              <a:t>  </a:t>
            </a:r>
            <a:r>
              <a:rPr lang="en-US" altLang="zh-CN" sz="900" b="0" dirty="0">
                <a:solidFill>
                  <a:srgbClr val="FFFFFF"/>
                </a:solidFill>
                <a:latin typeface="Arial" panose="020B0604020202020204" pitchFamily="34" charset="0"/>
                <a:ea typeface="思源黑体 CN Regular" panose="020B0500000000000000" charset="-122"/>
                <a:cs typeface="Arial" panose="020B0604020202020204" pitchFamily="34" charset="0"/>
              </a:rPr>
              <a:t>Measuring tool connects to a transmitter to send data , and receiver received data</a:t>
            </a:r>
            <a:endParaRPr lang="en-US" altLang="zh-CN" sz="900" b="0" dirty="0">
              <a:solidFill>
                <a:srgbClr val="FFFFFF"/>
              </a:solidFill>
              <a:latin typeface="Arial" panose="020B0604020202020204" pitchFamily="34" charset="0"/>
              <a:ea typeface="思源黑体 CN Regular" panose="020B0500000000000000" charset="-122"/>
              <a:cs typeface="Arial" panose="020B0604020202020204" pitchFamily="34" charset="0"/>
            </a:endParaRPr>
          </a:p>
          <a:p>
            <a:pPr>
              <a:lnSpc>
                <a:spcPct val="100000"/>
              </a:lnSpc>
              <a:spcBef>
                <a:spcPts val="200"/>
              </a:spcBef>
              <a:buFont typeface="Arial" panose="020B0604020202020204" pitchFamily="34" charset="0"/>
              <a:buChar char="•"/>
              <a:defRPr/>
            </a:pPr>
            <a:r>
              <a:rPr lang="en-US" altLang="zh-CN" sz="900" b="0" dirty="0">
                <a:solidFill>
                  <a:srgbClr val="FFFFFF"/>
                </a:solidFill>
                <a:latin typeface="Arial" panose="020B0604020202020204" pitchFamily="34" charset="0"/>
                <a:ea typeface="思源黑体 CN Regular" panose="020B0500000000000000" charset="-122"/>
                <a:cs typeface="Arial" panose="020B0604020202020204" pitchFamily="34" charset="0"/>
              </a:rPr>
              <a:t>  Trigger the </a:t>
            </a:r>
            <a:r>
              <a:rPr lang="en-US" altLang="zh-CN" sz="900" b="0" dirty="0">
                <a:solidFill>
                  <a:srgbClr val="FFFFFF"/>
                </a:solidFill>
                <a:latin typeface="Arial" panose="020B0604020202020204" pitchFamily="34" charset="0"/>
                <a:ea typeface="思源黑体 CN Regular" panose="020B0500000000000000" charset="-122"/>
                <a:cs typeface="Arial" panose="020B0604020202020204" pitchFamily="34" charset="0"/>
                <a:sym typeface="+mn-ea"/>
              </a:rPr>
              <a:t>transmit</a:t>
            </a:r>
            <a:r>
              <a:rPr lang="en-US" altLang="zh-CN" sz="900" b="0" dirty="0">
                <a:solidFill>
                  <a:srgbClr val="FFFFFF"/>
                </a:solidFill>
                <a:latin typeface="Arial" panose="020B0604020202020204" pitchFamily="34" charset="0"/>
                <a:ea typeface="思源黑体 CN Regular" panose="020B0500000000000000" charset="-122"/>
                <a:cs typeface="Arial" panose="020B0604020202020204" pitchFamily="34" charset="0"/>
              </a:rPr>
              <a:t> button of transmitter to wirelessly transfer measurement data to a computer /phone</a:t>
            </a:r>
            <a:endParaRPr lang="en-US" altLang="zh-CN" sz="900" b="0" dirty="0">
              <a:solidFill>
                <a:srgbClr val="FFFFFF"/>
              </a:solidFill>
              <a:latin typeface="Arial" panose="020B0604020202020204" pitchFamily="34" charset="0"/>
              <a:ea typeface="思源黑体 CN Regular" panose="020B0500000000000000" charset="-122"/>
              <a:cs typeface="Arial" panose="020B0604020202020204" pitchFamily="34" charset="0"/>
            </a:endParaRPr>
          </a:p>
          <a:p>
            <a:pPr>
              <a:lnSpc>
                <a:spcPct val="100000"/>
              </a:lnSpc>
              <a:spcBef>
                <a:spcPts val="200"/>
              </a:spcBef>
              <a:buFont typeface="Arial" panose="020B0604020202020204" pitchFamily="34" charset="0"/>
              <a:buChar char="•"/>
              <a:defRPr/>
            </a:pPr>
            <a:r>
              <a:rPr lang="en-US" altLang="zh-CN" sz="900" b="0" dirty="0">
                <a:solidFill>
                  <a:srgbClr val="FFFFFF"/>
                </a:solidFill>
                <a:latin typeface="Arial" panose="020B0604020202020204" pitchFamily="34" charset="0"/>
                <a:ea typeface="思源黑体 CN Regular" panose="020B0500000000000000" charset="-122"/>
                <a:cs typeface="Arial" panose="020B0604020202020204" pitchFamily="34" charset="0"/>
              </a:rPr>
              <a:t>  Transmission distance : 15m (unobstructed, no electromagnetic interference)</a:t>
            </a:r>
            <a:endParaRPr lang="en-US" altLang="zh-CN" sz="900" b="0" dirty="0">
              <a:solidFill>
                <a:srgbClr val="FFFFFF"/>
              </a:solidFill>
              <a:latin typeface="Arial" panose="020B0604020202020204" pitchFamily="34" charset="0"/>
              <a:ea typeface="思源黑体 CN Regular" panose="020B0500000000000000" charset="-122"/>
              <a:cs typeface="Arial" panose="020B0604020202020204" pitchFamily="34" charset="0"/>
            </a:endParaRPr>
          </a:p>
          <a:p>
            <a:pPr>
              <a:lnSpc>
                <a:spcPct val="100000"/>
              </a:lnSpc>
              <a:spcBef>
                <a:spcPts val="200"/>
              </a:spcBef>
              <a:buFont typeface="Arial" panose="020B0604020202020204" pitchFamily="34" charset="0"/>
              <a:buChar char="•"/>
              <a:defRPr/>
            </a:pPr>
            <a:r>
              <a:rPr lang="en-US" altLang="zh-CN" sz="900" b="0" dirty="0">
                <a:solidFill>
                  <a:srgbClr val="FFFFFF"/>
                </a:solidFill>
                <a:latin typeface="Arial" panose="020B0604020202020204" pitchFamily="34" charset="0"/>
                <a:ea typeface="思源黑体 CN Regular" panose="020B0500000000000000" charset="-122"/>
                <a:cs typeface="Arial" panose="020B0604020202020204" pitchFamily="34" charset="0"/>
                <a:sym typeface="+mn-ea"/>
              </a:rPr>
              <a:t>  Customizable AES128 data encryption to enhance data security</a:t>
            </a:r>
            <a:endParaRPr lang="en-US" altLang="zh-CN" sz="900" b="0" dirty="0">
              <a:solidFill>
                <a:srgbClr val="FFFFFF"/>
              </a:solidFill>
              <a:latin typeface="Arial" panose="020B0604020202020204" pitchFamily="34" charset="0"/>
              <a:ea typeface="思源黑体 CN Regular" panose="020B0500000000000000" charset="-122"/>
              <a:cs typeface="Arial" panose="020B0604020202020204" pitchFamily="34" charset="0"/>
            </a:endParaRPr>
          </a:p>
        </p:txBody>
      </p:sp>
      <p:sp>
        <p:nvSpPr>
          <p:cNvPr id="6" name="圆角矩形标注 41"/>
          <p:cNvSpPr>
            <a:spLocks noChangeArrowheads="1"/>
          </p:cNvSpPr>
          <p:nvPr/>
        </p:nvSpPr>
        <p:spPr bwMode="auto">
          <a:xfrm>
            <a:off x="767678" y="3383480"/>
            <a:ext cx="5074876" cy="2060192"/>
          </a:xfrm>
          <a:prstGeom prst="roundRect">
            <a:avLst>
              <a:gd name="adj" fmla="val 3722"/>
            </a:avLst>
          </a:prstGeom>
          <a:solidFill>
            <a:srgbClr val="FFFFFF"/>
          </a:solidFill>
          <a:ln w="6350" algn="ctr">
            <a:noFill/>
            <a:round/>
          </a:ln>
        </p:spPr>
        <p:txBody>
          <a:bodyPr anchor="ctr"/>
          <a:lstStyle/>
          <a:p>
            <a:pPr>
              <a:lnSpc>
                <a:spcPct val="150000"/>
              </a:lnSpc>
              <a:spcBef>
                <a:spcPts val="300"/>
              </a:spcBef>
              <a:buFont typeface="Arial" panose="020B0604020202020204" pitchFamily="34" charset="0"/>
              <a:buChar char="•"/>
              <a:defRPr/>
            </a:pPr>
            <a:endParaRPr lang="en-US" altLang="zh-CN" sz="1600" b="0" dirty="0">
              <a:solidFill>
                <a:srgbClr val="FFFFFF"/>
              </a:solidFill>
              <a:latin typeface="思源黑体 Medium" panose="020B0600000000000000" pitchFamily="34" charset="-122"/>
              <a:ea typeface="思源黑体 Medium" panose="020B0600000000000000" pitchFamily="34" charset="-122"/>
            </a:endParaRPr>
          </a:p>
        </p:txBody>
      </p:sp>
      <p:pic>
        <p:nvPicPr>
          <p:cNvPr id="48" name="图片 4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75431">
            <a:off x="8972571" y="2168647"/>
            <a:ext cx="213223" cy="213223"/>
          </a:xfrm>
          <a:prstGeom prst="rect">
            <a:avLst/>
          </a:prstGeom>
        </p:spPr>
      </p:pic>
      <p:pic>
        <p:nvPicPr>
          <p:cNvPr id="49" name="图片 4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75431">
            <a:off x="9884326" y="4149079"/>
            <a:ext cx="213223" cy="213223"/>
          </a:xfrm>
          <a:prstGeom prst="rect">
            <a:avLst/>
          </a:prstGeom>
        </p:spPr>
      </p:pic>
      <p:pic>
        <p:nvPicPr>
          <p:cNvPr id="51" name="图片 5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75431">
            <a:off x="9111054" y="5664537"/>
            <a:ext cx="213223" cy="213223"/>
          </a:xfrm>
          <a:prstGeom prst="rect">
            <a:avLst/>
          </a:prstGeom>
        </p:spPr>
      </p:pic>
      <p:cxnSp>
        <p:nvCxnSpPr>
          <p:cNvPr id="53" name="直接连接符 52"/>
          <p:cNvCxnSpPr/>
          <p:nvPr/>
        </p:nvCxnSpPr>
        <p:spPr bwMode="auto">
          <a:xfrm>
            <a:off x="9787219" y="4594474"/>
            <a:ext cx="995296" cy="0"/>
          </a:xfrm>
          <a:prstGeom prst="line">
            <a:avLst/>
          </a:prstGeom>
          <a:solidFill>
            <a:srgbClr val="808000"/>
          </a:solidFill>
          <a:ln w="12700" cap="flat" cmpd="sng" algn="ctr">
            <a:solidFill>
              <a:srgbClr val="FF0000"/>
            </a:solidFill>
            <a:prstDash val="solid"/>
            <a:round/>
            <a:headEnd type="none" w="med" len="med"/>
            <a:tailEnd type="none" w="med" len="med"/>
          </a:ln>
        </p:spPr>
      </p:cxnSp>
      <p:cxnSp>
        <p:nvCxnSpPr>
          <p:cNvPr id="57" name="直接连接符 56"/>
          <p:cNvCxnSpPr/>
          <p:nvPr/>
        </p:nvCxnSpPr>
        <p:spPr bwMode="auto">
          <a:xfrm>
            <a:off x="9398683" y="3280024"/>
            <a:ext cx="995296" cy="0"/>
          </a:xfrm>
          <a:prstGeom prst="line">
            <a:avLst/>
          </a:prstGeom>
          <a:solidFill>
            <a:srgbClr val="808000"/>
          </a:solidFill>
          <a:ln w="12700" cap="flat" cmpd="sng" algn="ctr">
            <a:solidFill>
              <a:srgbClr val="FF0000"/>
            </a:solidFill>
            <a:prstDash val="solid"/>
            <a:round/>
            <a:headEnd type="none" w="med" len="med"/>
            <a:tailEnd type="none" w="med" len="med"/>
          </a:ln>
        </p:spPr>
      </p:cxnSp>
      <p:cxnSp>
        <p:nvCxnSpPr>
          <p:cNvPr id="60" name="直接连接符 59"/>
          <p:cNvCxnSpPr/>
          <p:nvPr/>
        </p:nvCxnSpPr>
        <p:spPr bwMode="auto">
          <a:xfrm flipV="1">
            <a:off x="9090320" y="5627023"/>
            <a:ext cx="1044743" cy="261804"/>
          </a:xfrm>
          <a:prstGeom prst="line">
            <a:avLst/>
          </a:prstGeom>
          <a:solidFill>
            <a:srgbClr val="808000"/>
          </a:solidFill>
          <a:ln w="12700" cap="flat" cmpd="sng" algn="ctr">
            <a:solidFill>
              <a:srgbClr val="FF0000"/>
            </a:solidFill>
            <a:prstDash val="solid"/>
            <a:round/>
            <a:headEnd type="none" w="med" len="med"/>
            <a:tailEnd type="none" w="med" len="med"/>
          </a:ln>
        </p:spPr>
      </p:cxnSp>
      <p:pic>
        <p:nvPicPr>
          <p:cNvPr id="44" name="图片 4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810570">
            <a:off x="4659577" y="4631442"/>
            <a:ext cx="213223" cy="213223"/>
          </a:xfrm>
          <a:prstGeom prst="rect">
            <a:avLst/>
          </a:prstGeom>
        </p:spPr>
      </p:pic>
      <p:pic>
        <p:nvPicPr>
          <p:cNvPr id="20" name="图片 19" descr="第9页3"/>
          <p:cNvPicPr>
            <a:picLocks noChangeAspect="1"/>
          </p:cNvPicPr>
          <p:nvPr/>
        </p:nvPicPr>
        <p:blipFill>
          <a:blip r:embed="rId8"/>
          <a:stretch>
            <a:fillRect/>
          </a:stretch>
        </p:blipFill>
        <p:spPr>
          <a:xfrm>
            <a:off x="3038475" y="3966210"/>
            <a:ext cx="1432560" cy="835025"/>
          </a:xfrm>
          <a:prstGeom prst="rect">
            <a:avLst/>
          </a:prstGeom>
        </p:spPr>
      </p:pic>
      <p:pic>
        <p:nvPicPr>
          <p:cNvPr id="16" name="图片 15" descr="第10页2"/>
          <p:cNvPicPr>
            <a:picLocks noChangeAspect="1"/>
          </p:cNvPicPr>
          <p:nvPr/>
        </p:nvPicPr>
        <p:blipFill>
          <a:blip r:embed="rId9"/>
          <a:stretch>
            <a:fillRect/>
          </a:stretch>
        </p:blipFill>
        <p:spPr>
          <a:xfrm>
            <a:off x="1146175" y="3615055"/>
            <a:ext cx="1482725" cy="1246505"/>
          </a:xfrm>
          <a:prstGeom prst="rect">
            <a:avLst/>
          </a:prstGeom>
        </p:spPr>
      </p:pic>
      <p:pic>
        <p:nvPicPr>
          <p:cNvPr id="18" name="图片 1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7887211">
            <a:off x="1113155" y="4242435"/>
            <a:ext cx="206375" cy="213360"/>
          </a:xfrm>
          <a:prstGeom prst="rect">
            <a:avLst/>
          </a:prstGeom>
        </p:spPr>
      </p:pic>
      <p:pic>
        <p:nvPicPr>
          <p:cNvPr id="43" name="图片 4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881715">
            <a:off x="3923773" y="3856998"/>
            <a:ext cx="213223" cy="213223"/>
          </a:xfrm>
          <a:prstGeom prst="rect">
            <a:avLst/>
          </a:prstGeom>
        </p:spPr>
      </p:pic>
      <p:pic>
        <p:nvPicPr>
          <p:cNvPr id="22" name="图片 21" descr="第9页4"/>
          <p:cNvPicPr>
            <a:picLocks noChangeAspect="1"/>
          </p:cNvPicPr>
          <p:nvPr/>
        </p:nvPicPr>
        <p:blipFill>
          <a:blip r:embed="rId10"/>
          <a:stretch>
            <a:fillRect/>
          </a:stretch>
        </p:blipFill>
        <p:spPr>
          <a:xfrm>
            <a:off x="4890135" y="4111625"/>
            <a:ext cx="822960" cy="847090"/>
          </a:xfrm>
          <a:prstGeom prst="rect">
            <a:avLst/>
          </a:prstGeom>
        </p:spPr>
      </p:pic>
      <p:sp>
        <p:nvSpPr>
          <p:cNvPr id="15" name="矩形 14"/>
          <p:cNvSpPr/>
          <p:nvPr/>
        </p:nvSpPr>
        <p:spPr>
          <a:xfrm>
            <a:off x="654426" y="724463"/>
            <a:ext cx="46800" cy="492854"/>
          </a:xfrm>
          <a:prstGeom prst="rect">
            <a:avLst/>
          </a:prstGeom>
          <a:solidFill>
            <a:srgbClr val="0068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21" name="组合 20"/>
          <p:cNvGrpSpPr/>
          <p:nvPr/>
        </p:nvGrpSpPr>
        <p:grpSpPr>
          <a:xfrm>
            <a:off x="2310108" y="5305522"/>
            <a:ext cx="1990016" cy="270920"/>
            <a:chOff x="767677" y="1963897"/>
            <a:chExt cx="1313536" cy="270920"/>
          </a:xfrm>
        </p:grpSpPr>
        <p:sp>
          <p:nvSpPr>
            <p:cNvPr id="23" name="矩形: 圆角 22"/>
            <p:cNvSpPr/>
            <p:nvPr/>
          </p:nvSpPr>
          <p:spPr>
            <a:xfrm>
              <a:off x="767677" y="1963897"/>
              <a:ext cx="1313536" cy="270920"/>
            </a:xfrm>
            <a:prstGeom prst="roundRect">
              <a:avLst>
                <a:gd name="adj" fmla="val 50000"/>
              </a:avLst>
            </a:prstGeom>
            <a:gradFill>
              <a:gsLst>
                <a:gs pos="11000">
                  <a:srgbClr val="00966F"/>
                </a:gs>
                <a:gs pos="58000">
                  <a:srgbClr val="00684D"/>
                </a:gs>
              </a:gsLst>
              <a:lin ang="3600000" scaled="0"/>
            </a:gradFill>
            <a:ln>
              <a:noFill/>
            </a:ln>
          </p:spPr>
          <p:style>
            <a:lnRef idx="0">
              <a:scrgbClr r="0" g="0" b="0"/>
            </a:lnRef>
            <a:fillRef idx="0">
              <a:scrgbClr r="0" g="0" b="0"/>
            </a:fillRef>
            <a:effectRef idx="0">
              <a:scrgbClr r="0" g="0" b="0"/>
            </a:effectRef>
            <a:fontRef idx="minor">
              <a:schemeClr val="accent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24" name="文本框 23"/>
            <p:cNvSpPr txBox="1"/>
            <p:nvPr/>
          </p:nvSpPr>
          <p:spPr>
            <a:xfrm>
              <a:off x="808794" y="1989478"/>
              <a:ext cx="1220529" cy="230832"/>
            </a:xfrm>
            <a:prstGeom prst="rect">
              <a:avLst/>
            </a:prstGeom>
            <a:noFill/>
          </p:spPr>
          <p:txBody>
            <a:bodyPr wrap="square" rtlCol="0">
              <a:spAutoFit/>
            </a:bodyPr>
            <a:lstStyle/>
            <a:p>
              <a:pPr algn="ctr">
                <a:spcBef>
                  <a:spcPts val="300"/>
                </a:spcBef>
                <a:defRPr/>
              </a:pPr>
              <a:r>
                <a:rPr lang="en-US" altLang="zh-CN" sz="900" dirty="0">
                  <a:solidFill>
                    <a:srgbClr val="FFFFFF"/>
                  </a:solidFill>
                  <a:latin typeface="Arial" panose="020B0604020202020204" pitchFamily="34" charset="0"/>
                  <a:cs typeface="Arial" panose="020B0604020202020204" pitchFamily="34" charset="0"/>
                </a:rPr>
                <a:t>Connects to PC/Phone/Tablet</a:t>
              </a:r>
              <a:endParaRPr lang="en-US" altLang="zh-CN" sz="900" dirty="0">
                <a:solidFill>
                  <a:srgbClr val="FFFFFF"/>
                </a:solidFill>
                <a:latin typeface="Arial" panose="020B0604020202020204" pitchFamily="34" charset="0"/>
                <a:cs typeface="Arial" panose="020B0604020202020204" pitchFamily="34" charset="0"/>
              </a:endParaRPr>
            </a:p>
          </p:txBody>
        </p:sp>
      </p:grpSp>
      <p:sp>
        <p:nvSpPr>
          <p:cNvPr id="25" name="圆角矩形 24"/>
          <p:cNvSpPr>
            <a:spLocks noChangeArrowheads="1"/>
          </p:cNvSpPr>
          <p:nvPr/>
        </p:nvSpPr>
        <p:spPr bwMode="auto">
          <a:xfrm>
            <a:off x="10535607" y="3167480"/>
            <a:ext cx="995296" cy="216000"/>
          </a:xfrm>
          <a:prstGeom prst="roundRect">
            <a:avLst>
              <a:gd name="adj" fmla="val 50000"/>
            </a:avLst>
          </a:prstGeom>
          <a:solidFill>
            <a:srgbClr val="E2EDE9"/>
          </a:solidFill>
          <a:ln w="6350">
            <a:noFill/>
            <a:round/>
          </a:ln>
        </p:spPr>
        <p:txBody>
          <a:bodyPr lIns="0" tIns="0" rIns="0" bIns="0" anchor="ctr" anchorCtr="1"/>
          <a:lstStyle/>
          <a:p>
            <a:pPr algn="ctr"/>
            <a:r>
              <a:rPr lang="en-US" altLang="zh-CN" sz="900" dirty="0">
                <a:solidFill>
                  <a:schemeClr val="tx1">
                    <a:lumMod val="95000"/>
                    <a:lumOff val="5000"/>
                  </a:schemeClr>
                </a:solidFill>
                <a:latin typeface="Arial" panose="020B0604020202020204" pitchFamily="34" charset="0"/>
                <a:ea typeface="思源黑体 CN Regular" panose="020B0500000000000000" charset="-122"/>
                <a:cs typeface="Arial" panose="020B0604020202020204" pitchFamily="34" charset="0"/>
                <a:sym typeface="+mn-ea"/>
              </a:rPr>
              <a:t>transmit button</a:t>
            </a:r>
            <a:endParaRPr lang="zh-CN" altLang="en-US" sz="900" dirty="0">
              <a:solidFill>
                <a:schemeClr val="tx1">
                  <a:lumMod val="95000"/>
                  <a:lumOff val="5000"/>
                </a:schemeClr>
              </a:solidFill>
              <a:latin typeface="Arial" panose="020B0604020202020204" pitchFamily="34" charset="0"/>
              <a:ea typeface="思源黑体 CN Regular" panose="020B0500000000000000" charset="-122"/>
              <a:cs typeface="Arial" panose="020B0604020202020204" pitchFamily="34" charset="0"/>
            </a:endParaRPr>
          </a:p>
        </p:txBody>
      </p:sp>
      <p:sp>
        <p:nvSpPr>
          <p:cNvPr id="27" name="圆角矩形 24"/>
          <p:cNvSpPr>
            <a:spLocks noChangeArrowheads="1"/>
          </p:cNvSpPr>
          <p:nvPr/>
        </p:nvSpPr>
        <p:spPr bwMode="auto">
          <a:xfrm>
            <a:off x="10937114" y="4486474"/>
            <a:ext cx="995296" cy="216000"/>
          </a:xfrm>
          <a:prstGeom prst="roundRect">
            <a:avLst>
              <a:gd name="adj" fmla="val 50000"/>
            </a:avLst>
          </a:prstGeom>
          <a:solidFill>
            <a:srgbClr val="E2EDE9"/>
          </a:solidFill>
          <a:ln w="6350">
            <a:noFill/>
            <a:round/>
          </a:ln>
        </p:spPr>
        <p:txBody>
          <a:bodyPr lIns="0" tIns="0" rIns="0" bIns="0" anchor="ctr" anchorCtr="1"/>
          <a:lstStyle/>
          <a:p>
            <a:pPr algn="ctr"/>
            <a:r>
              <a:rPr lang="en-US" altLang="zh-CN" sz="900" dirty="0">
                <a:solidFill>
                  <a:schemeClr val="tx1">
                    <a:lumMod val="95000"/>
                    <a:lumOff val="5000"/>
                  </a:schemeClr>
                </a:solidFill>
                <a:latin typeface="Arial" panose="020B0604020202020204" pitchFamily="34" charset="0"/>
                <a:ea typeface="思源黑体 CN Regular" panose="020B0500000000000000" charset="-122"/>
                <a:cs typeface="Arial" panose="020B0604020202020204" pitchFamily="34" charset="0"/>
                <a:sym typeface="+mn-ea"/>
              </a:rPr>
              <a:t>transmit button</a:t>
            </a:r>
            <a:endParaRPr lang="zh-CN" altLang="en-US" sz="900" dirty="0">
              <a:solidFill>
                <a:schemeClr val="tx1">
                  <a:lumMod val="95000"/>
                  <a:lumOff val="5000"/>
                </a:schemeClr>
              </a:solidFill>
              <a:latin typeface="Arial" panose="020B0604020202020204" pitchFamily="34" charset="0"/>
              <a:ea typeface="思源黑体 CN Regular" panose="020B0500000000000000" charset="-122"/>
              <a:cs typeface="Arial" panose="020B0604020202020204" pitchFamily="34" charset="0"/>
            </a:endParaRPr>
          </a:p>
        </p:txBody>
      </p:sp>
      <p:sp>
        <p:nvSpPr>
          <p:cNvPr id="36" name="圆角矩形 24"/>
          <p:cNvSpPr>
            <a:spLocks noChangeArrowheads="1"/>
          </p:cNvSpPr>
          <p:nvPr/>
        </p:nvSpPr>
        <p:spPr bwMode="auto">
          <a:xfrm>
            <a:off x="10249189" y="5519023"/>
            <a:ext cx="995296" cy="216000"/>
          </a:xfrm>
          <a:prstGeom prst="roundRect">
            <a:avLst>
              <a:gd name="adj" fmla="val 50000"/>
            </a:avLst>
          </a:prstGeom>
          <a:solidFill>
            <a:srgbClr val="E2EDE9"/>
          </a:solidFill>
          <a:ln w="6350">
            <a:noFill/>
            <a:round/>
          </a:ln>
        </p:spPr>
        <p:txBody>
          <a:bodyPr lIns="0" tIns="0" rIns="0" bIns="0" anchor="ctr" anchorCtr="1"/>
          <a:lstStyle/>
          <a:p>
            <a:pPr algn="ctr"/>
            <a:r>
              <a:rPr lang="en-US" altLang="zh-CN" sz="900" dirty="0">
                <a:solidFill>
                  <a:schemeClr val="tx1">
                    <a:lumMod val="95000"/>
                    <a:lumOff val="5000"/>
                  </a:schemeClr>
                </a:solidFill>
                <a:latin typeface="Arial" panose="020B0604020202020204" pitchFamily="34" charset="0"/>
                <a:ea typeface="思源黑体 CN Regular" panose="020B0500000000000000" charset="-122"/>
                <a:cs typeface="Arial" panose="020B0604020202020204" pitchFamily="34" charset="0"/>
                <a:sym typeface="+mn-ea"/>
              </a:rPr>
              <a:t>transmit button</a:t>
            </a:r>
            <a:endParaRPr lang="zh-CN" altLang="en-US" sz="900" dirty="0">
              <a:solidFill>
                <a:schemeClr val="tx1">
                  <a:lumMod val="95000"/>
                  <a:lumOff val="5000"/>
                </a:schemeClr>
              </a:solidFill>
              <a:latin typeface="Arial" panose="020B0604020202020204" pitchFamily="34" charset="0"/>
              <a:ea typeface="思源黑体 CN Regular" panose="020B0500000000000000" charset="-122"/>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p:cNvGrpSpPr/>
          <p:nvPr/>
        </p:nvGrpSpPr>
        <p:grpSpPr>
          <a:xfrm>
            <a:off x="592" y="0"/>
            <a:ext cx="12191407" cy="6858000"/>
            <a:chOff x="592" y="0"/>
            <a:chExt cx="12191407" cy="6858000"/>
          </a:xfrm>
        </p:grpSpPr>
        <p:pic>
          <p:nvPicPr>
            <p:cNvPr id="16" name="图片 15"/>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592" y="0"/>
              <a:ext cx="12190815" cy="6858000"/>
            </a:xfrm>
            <a:prstGeom prst="rect">
              <a:avLst/>
            </a:prstGeom>
          </p:spPr>
        </p:pic>
        <p:sp>
          <p:nvSpPr>
            <p:cNvPr id="23" name="矩形: 圆角 22"/>
            <p:cNvSpPr/>
            <p:nvPr/>
          </p:nvSpPr>
          <p:spPr>
            <a:xfrm>
              <a:off x="10677525" y="361913"/>
              <a:ext cx="1514474" cy="438150"/>
            </a:xfrm>
            <a:prstGeom prst="roundRect">
              <a:avLst>
                <a:gd name="adj" fmla="val 0"/>
              </a:avLst>
            </a:prstGeom>
            <a:gradFill>
              <a:gsLst>
                <a:gs pos="0">
                  <a:srgbClr val="00956E"/>
                </a:gs>
                <a:gs pos="100000">
                  <a:srgbClr val="00684D"/>
                </a:gs>
              </a:gsLst>
              <a:lin ang="21594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5" name="图片 2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72158" y="473742"/>
              <a:ext cx="872101" cy="214492"/>
            </a:xfrm>
            <a:prstGeom prst="rect">
              <a:avLst/>
            </a:prstGeom>
          </p:spPr>
        </p:pic>
      </p:grpSp>
      <p:sp>
        <p:nvSpPr>
          <p:cNvPr id="26" name="矩形 25"/>
          <p:cNvSpPr/>
          <p:nvPr/>
        </p:nvSpPr>
        <p:spPr>
          <a:xfrm>
            <a:off x="654426" y="724463"/>
            <a:ext cx="46800" cy="492854"/>
          </a:xfrm>
          <a:prstGeom prst="rect">
            <a:avLst/>
          </a:prstGeom>
          <a:solidFill>
            <a:srgbClr val="0068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7" name="矩形 26"/>
          <p:cNvSpPr/>
          <p:nvPr/>
        </p:nvSpPr>
        <p:spPr>
          <a:xfrm>
            <a:off x="1533832" y="2782529"/>
            <a:ext cx="10658168" cy="3136490"/>
          </a:xfrm>
          <a:prstGeom prst="rect">
            <a:avLst/>
          </a:prstGeom>
          <a:solidFill>
            <a:srgbClr val="F9F9F9"/>
          </a:solidFill>
          <a:ln w="3175" cap="flat" cmpd="sng" algn="ctr">
            <a:noFill/>
            <a:prstDash val="solid"/>
            <a:miter lim="800000"/>
          </a:ln>
          <a:effectLst>
            <a:outerShdw blurRad="238252" dist="119126" dir="2700001" algn="tl" rotWithShape="0">
              <a:schemeClr val="bg2">
                <a:lumMod val="60000"/>
                <a:lumOff val="40000"/>
                <a:alpha val="40000"/>
              </a:schemeClr>
            </a:outerShdw>
          </a:effectLst>
        </p:spPr>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2" name="文本框 1"/>
          <p:cNvSpPr txBox="1"/>
          <p:nvPr/>
        </p:nvSpPr>
        <p:spPr>
          <a:xfrm>
            <a:off x="767677" y="581634"/>
            <a:ext cx="10769897" cy="827919"/>
          </a:xfrm>
          <a:prstGeom prst="rect">
            <a:avLst/>
          </a:prstGeom>
          <a:noFill/>
        </p:spPr>
        <p:txBody>
          <a:bodyPr wrap="square">
            <a:spAutoFit/>
          </a:bodyPr>
          <a:lstStyle>
            <a:defPPr>
              <a:defRPr lang="zh-CN"/>
            </a:defPPr>
            <a:lvl1pPr marL="450850" indent="-450850">
              <a:lnSpc>
                <a:spcPct val="85000"/>
              </a:lnSpc>
              <a:buClr>
                <a:srgbClr val="3366FF"/>
              </a:buClr>
              <a:defRPr sz="2800">
                <a:solidFill>
                  <a:srgbClr val="00684D"/>
                </a:solidFill>
                <a:latin typeface="Arial Black" panose="020B0A04020102090204" pitchFamily="34" charset="0"/>
                <a:ea typeface="思源黑体 CN Heavy" panose="020B0A00000000000000" pitchFamily="34" charset="-122"/>
              </a:defRPr>
            </a:lvl1pPr>
          </a:lstStyle>
          <a:p>
            <a:r>
              <a:rPr lang="en-US" altLang="zh-CN" dirty="0">
                <a:sym typeface="+mn-ea"/>
              </a:rPr>
              <a:t>Wireless Data Transmission System </a:t>
            </a:r>
            <a:endParaRPr lang="en-US" altLang="zh-CN" dirty="0">
              <a:sym typeface="+mn-ea"/>
            </a:endParaRPr>
          </a:p>
          <a:p>
            <a:r>
              <a:rPr lang="en-US" altLang="zh-CN" dirty="0"/>
              <a:t>Built-in Wireless</a:t>
            </a:r>
            <a:endParaRPr lang="zh-CN" altLang="en-US" dirty="0"/>
          </a:p>
        </p:txBody>
      </p:sp>
      <p:pic>
        <p:nvPicPr>
          <p:cNvPr id="5" name="Picture 1" descr="D:\PPT推广\照片\1113-2最终.png"/>
          <p:cNvPicPr>
            <a:picLocks noChangeAspect="1" noChangeArrowheads="1"/>
          </p:cNvPicPr>
          <p:nvPr/>
        </p:nvPicPr>
        <p:blipFill>
          <a:blip r:embed="rId3" cstate="print"/>
          <a:srcRect/>
          <a:stretch>
            <a:fillRect/>
          </a:stretch>
        </p:blipFill>
        <p:spPr bwMode="auto">
          <a:xfrm>
            <a:off x="2428643" y="3883313"/>
            <a:ext cx="2229913" cy="830643"/>
          </a:xfrm>
          <a:prstGeom prst="rect">
            <a:avLst/>
          </a:prstGeom>
          <a:noFill/>
        </p:spPr>
      </p:pic>
      <p:cxnSp>
        <p:nvCxnSpPr>
          <p:cNvPr id="8" name="直接连接符 81"/>
          <p:cNvCxnSpPr>
            <a:cxnSpLocks noChangeShapeType="1"/>
          </p:cNvCxnSpPr>
          <p:nvPr/>
        </p:nvCxnSpPr>
        <p:spPr bwMode="auto">
          <a:xfrm>
            <a:off x="3255380" y="4161241"/>
            <a:ext cx="168476" cy="0"/>
          </a:xfrm>
          <a:prstGeom prst="line">
            <a:avLst/>
          </a:prstGeom>
          <a:noFill/>
          <a:ln w="12700" algn="ctr">
            <a:solidFill>
              <a:srgbClr val="FF0000"/>
            </a:solidFill>
            <a:round/>
          </a:ln>
        </p:spPr>
      </p:cxnSp>
      <p:pic>
        <p:nvPicPr>
          <p:cNvPr id="9" name="Picture 7" descr="C:\Users\DELL\Desktop\1113-芯片.png"/>
          <p:cNvPicPr>
            <a:picLocks noChangeAspect="1" noChangeArrowheads="1"/>
          </p:cNvPicPr>
          <p:nvPr/>
        </p:nvPicPr>
        <p:blipFill>
          <a:blip r:embed="rId4" cstate="print"/>
          <a:srcRect/>
          <a:stretch>
            <a:fillRect/>
          </a:stretch>
        </p:blipFill>
        <p:spPr bwMode="auto">
          <a:xfrm>
            <a:off x="3419923" y="3695993"/>
            <a:ext cx="497005" cy="533038"/>
          </a:xfrm>
          <a:prstGeom prst="rect">
            <a:avLst/>
          </a:prstGeom>
          <a:noFill/>
        </p:spPr>
      </p:pic>
      <p:sp>
        <p:nvSpPr>
          <p:cNvPr id="10" name="圆角矩形 46"/>
          <p:cNvSpPr/>
          <p:nvPr/>
        </p:nvSpPr>
        <p:spPr bwMode="auto">
          <a:xfrm>
            <a:off x="3424069" y="3690246"/>
            <a:ext cx="488582" cy="539417"/>
          </a:xfrm>
          <a:prstGeom prst="roundRect">
            <a:avLst>
              <a:gd name="adj" fmla="val 6260"/>
            </a:avLst>
          </a:prstGeom>
          <a:noFill/>
          <a:ln w="6350" algn="ctr">
            <a:solidFill>
              <a:schemeClr val="tx1"/>
            </a:solidFill>
            <a:round/>
          </a:ln>
        </p:spPr>
        <p:txBody>
          <a:bodyPr rtlCol="0" anchor="ctr"/>
          <a:lstStyle/>
          <a:p>
            <a:pPr algn="ctr">
              <a:spcBef>
                <a:spcPts val="300"/>
              </a:spcBef>
              <a:buFont typeface="Arial" panose="020B0604020202020204" pitchFamily="34" charset="0"/>
              <a:buChar char="•"/>
            </a:pPr>
            <a:endParaRPr lang="zh-CN" altLang="en-US" sz="1200" b="0" dirty="0">
              <a:latin typeface="Arial" panose="020B0604020202020204"/>
            </a:endParaRPr>
          </a:p>
        </p:txBody>
      </p:sp>
      <p:cxnSp>
        <p:nvCxnSpPr>
          <p:cNvPr id="12" name="直接连接符 81"/>
          <p:cNvCxnSpPr>
            <a:cxnSpLocks noChangeShapeType="1"/>
          </p:cNvCxnSpPr>
          <p:nvPr/>
        </p:nvCxnSpPr>
        <p:spPr bwMode="auto">
          <a:xfrm flipH="1">
            <a:off x="3858916" y="3907366"/>
            <a:ext cx="158075" cy="34394"/>
          </a:xfrm>
          <a:prstGeom prst="line">
            <a:avLst/>
          </a:prstGeom>
          <a:noFill/>
          <a:ln w="12700" algn="ctr">
            <a:solidFill>
              <a:srgbClr val="FF0000"/>
            </a:solidFill>
            <a:round/>
          </a:ln>
        </p:spPr>
      </p:cxnSp>
      <p:cxnSp>
        <p:nvCxnSpPr>
          <p:cNvPr id="6" name="直接连接符 81"/>
          <p:cNvCxnSpPr>
            <a:cxnSpLocks noChangeShapeType="1"/>
          </p:cNvCxnSpPr>
          <p:nvPr/>
        </p:nvCxnSpPr>
        <p:spPr bwMode="auto">
          <a:xfrm>
            <a:off x="2856606" y="4267371"/>
            <a:ext cx="0" cy="381304"/>
          </a:xfrm>
          <a:prstGeom prst="line">
            <a:avLst/>
          </a:prstGeom>
          <a:noFill/>
          <a:ln w="12700" algn="ctr">
            <a:solidFill>
              <a:srgbClr val="FF0000"/>
            </a:solidFill>
            <a:round/>
          </a:ln>
        </p:spPr>
      </p:cxnSp>
      <p:pic>
        <p:nvPicPr>
          <p:cNvPr id="33" name="图片 3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793945">
            <a:off x="3792031" y="3730366"/>
            <a:ext cx="118532" cy="118532"/>
          </a:xfrm>
          <a:prstGeom prst="rect">
            <a:avLst/>
          </a:prstGeom>
        </p:spPr>
      </p:pic>
      <p:sp>
        <p:nvSpPr>
          <p:cNvPr id="24" name="矩形: 一个圆顶角，剪去另一个顶角 23"/>
          <p:cNvSpPr/>
          <p:nvPr/>
        </p:nvSpPr>
        <p:spPr>
          <a:xfrm flipH="1">
            <a:off x="3728" y="2414702"/>
            <a:ext cx="2304096" cy="3735268"/>
          </a:xfrm>
          <a:prstGeom prst="snipRoundRect">
            <a:avLst>
              <a:gd name="adj1" fmla="val 26982"/>
              <a:gd name="adj2" fmla="val 0"/>
            </a:avLst>
          </a:prstGeom>
          <a:solidFill>
            <a:srgbClr val="FFFFFF"/>
          </a:solidFill>
          <a:ln>
            <a:noFill/>
          </a:ln>
          <a:effectLst>
            <a:outerShdw blurRad="50800" dist="50800" dir="5400000" algn="ctr" rotWithShape="0">
              <a:schemeClr val="bg2">
                <a:lumMod val="40000"/>
                <a:lumOff val="60000"/>
              </a:schemeClr>
            </a:outerShdw>
          </a:effectLst>
        </p:spPr>
        <p:style>
          <a:lnRef idx="0">
            <a:scrgbClr r="0" g="0" b="0"/>
          </a:lnRef>
          <a:fillRef idx="0">
            <a:scrgbClr r="0" g="0" b="0"/>
          </a:fillRef>
          <a:effectRef idx="0">
            <a:scrgbClr r="0" g="0" b="0"/>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grpSp>
        <p:nvGrpSpPr>
          <p:cNvPr id="67" name="组合 66"/>
          <p:cNvGrpSpPr/>
          <p:nvPr/>
        </p:nvGrpSpPr>
        <p:grpSpPr>
          <a:xfrm>
            <a:off x="5083110" y="3500438"/>
            <a:ext cx="1012890" cy="1702306"/>
            <a:chOff x="5083110" y="3500438"/>
            <a:chExt cx="1012890" cy="1702306"/>
          </a:xfrm>
        </p:grpSpPr>
        <p:pic>
          <p:nvPicPr>
            <p:cNvPr id="22" name="图片 2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83110" y="3673737"/>
              <a:ext cx="881923" cy="1529007"/>
            </a:xfrm>
            <a:prstGeom prst="rect">
              <a:avLst/>
            </a:prstGeom>
          </p:spPr>
        </p:pic>
        <p:cxnSp>
          <p:nvCxnSpPr>
            <p:cNvPr id="51" name="直接连接符 81"/>
            <p:cNvCxnSpPr>
              <a:cxnSpLocks noChangeShapeType="1"/>
            </p:cNvCxnSpPr>
            <p:nvPr/>
          </p:nvCxnSpPr>
          <p:spPr bwMode="auto">
            <a:xfrm>
              <a:off x="5584896" y="4264569"/>
              <a:ext cx="511104" cy="0"/>
            </a:xfrm>
            <a:prstGeom prst="line">
              <a:avLst/>
            </a:prstGeom>
            <a:noFill/>
            <a:ln w="12700" algn="ctr">
              <a:solidFill>
                <a:srgbClr val="FF0000"/>
              </a:solidFill>
              <a:round/>
            </a:ln>
          </p:spPr>
        </p:cxnSp>
        <p:cxnSp>
          <p:nvCxnSpPr>
            <p:cNvPr id="54" name="直接连接符 81"/>
            <p:cNvCxnSpPr>
              <a:cxnSpLocks noChangeShapeType="1"/>
            </p:cNvCxnSpPr>
            <p:nvPr/>
          </p:nvCxnSpPr>
          <p:spPr bwMode="auto">
            <a:xfrm flipV="1">
              <a:off x="5653128" y="3500438"/>
              <a:ext cx="0" cy="557230"/>
            </a:xfrm>
            <a:prstGeom prst="line">
              <a:avLst/>
            </a:prstGeom>
            <a:noFill/>
            <a:ln w="12700" algn="ctr">
              <a:solidFill>
                <a:srgbClr val="FF0000"/>
              </a:solidFill>
              <a:round/>
            </a:ln>
          </p:spPr>
        </p:cxnSp>
      </p:grpSp>
      <p:pic>
        <p:nvPicPr>
          <p:cNvPr id="4" name="图片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933200" y="3791983"/>
            <a:ext cx="2306608" cy="973501"/>
          </a:xfrm>
          <a:prstGeom prst="rect">
            <a:avLst/>
          </a:prstGeom>
        </p:spPr>
      </p:pic>
      <p:cxnSp>
        <p:nvCxnSpPr>
          <p:cNvPr id="60" name="直接连接符 81"/>
          <p:cNvCxnSpPr>
            <a:cxnSpLocks noChangeShapeType="1"/>
          </p:cNvCxnSpPr>
          <p:nvPr/>
        </p:nvCxnSpPr>
        <p:spPr bwMode="auto">
          <a:xfrm flipH="1">
            <a:off x="7808043" y="4244666"/>
            <a:ext cx="9818" cy="572136"/>
          </a:xfrm>
          <a:prstGeom prst="line">
            <a:avLst/>
          </a:prstGeom>
          <a:noFill/>
          <a:ln w="12700" algn="ctr">
            <a:solidFill>
              <a:srgbClr val="FF0000"/>
            </a:solidFill>
            <a:round/>
          </a:ln>
        </p:spPr>
      </p:cxnSp>
      <p:cxnSp>
        <p:nvCxnSpPr>
          <p:cNvPr id="62" name="直接连接符 81"/>
          <p:cNvCxnSpPr>
            <a:cxnSpLocks noChangeShapeType="1"/>
          </p:cNvCxnSpPr>
          <p:nvPr/>
        </p:nvCxnSpPr>
        <p:spPr bwMode="auto">
          <a:xfrm flipV="1">
            <a:off x="8086405" y="3610188"/>
            <a:ext cx="0" cy="557230"/>
          </a:xfrm>
          <a:prstGeom prst="line">
            <a:avLst/>
          </a:prstGeom>
          <a:noFill/>
          <a:ln w="12700" algn="ctr">
            <a:solidFill>
              <a:srgbClr val="FF0000"/>
            </a:solidFill>
            <a:round/>
          </a:ln>
        </p:spPr>
      </p:cxnSp>
      <p:grpSp>
        <p:nvGrpSpPr>
          <p:cNvPr id="79" name="组合 78"/>
          <p:cNvGrpSpPr/>
          <p:nvPr/>
        </p:nvGrpSpPr>
        <p:grpSpPr>
          <a:xfrm>
            <a:off x="9589284" y="3607555"/>
            <a:ext cx="2155959" cy="1157929"/>
            <a:chOff x="9375887" y="3607555"/>
            <a:chExt cx="2155959" cy="1157929"/>
          </a:xfrm>
        </p:grpSpPr>
        <p:pic>
          <p:nvPicPr>
            <p:cNvPr id="14" name="Picture 4" descr="C:\Users\DELL\Desktop\1141-WL.png"/>
            <p:cNvPicPr>
              <a:picLocks noChangeAspect="1" noChangeArrowheads="1"/>
            </p:cNvPicPr>
            <p:nvPr/>
          </p:nvPicPr>
          <p:blipFill>
            <a:blip r:embed="rId8" cstate="print"/>
            <a:srcRect/>
            <a:stretch>
              <a:fillRect/>
            </a:stretch>
          </p:blipFill>
          <p:spPr bwMode="auto">
            <a:xfrm>
              <a:off x="9375887" y="3757420"/>
              <a:ext cx="2155959" cy="974493"/>
            </a:xfrm>
            <a:prstGeom prst="rect">
              <a:avLst/>
            </a:prstGeom>
            <a:noFill/>
          </p:spPr>
        </p:pic>
        <p:cxnSp>
          <p:nvCxnSpPr>
            <p:cNvPr id="15" name="直接连接符 81"/>
            <p:cNvCxnSpPr>
              <a:cxnSpLocks noChangeShapeType="1"/>
            </p:cNvCxnSpPr>
            <p:nvPr/>
          </p:nvCxnSpPr>
          <p:spPr bwMode="auto">
            <a:xfrm>
              <a:off x="9809490" y="4325355"/>
              <a:ext cx="0" cy="440129"/>
            </a:xfrm>
            <a:prstGeom prst="line">
              <a:avLst/>
            </a:prstGeom>
            <a:noFill/>
            <a:ln w="12700" algn="ctr">
              <a:solidFill>
                <a:srgbClr val="FF0000"/>
              </a:solidFill>
              <a:round/>
            </a:ln>
          </p:spPr>
        </p:cxnSp>
        <p:cxnSp>
          <p:nvCxnSpPr>
            <p:cNvPr id="17" name="直接连接符 81"/>
            <p:cNvCxnSpPr>
              <a:cxnSpLocks noChangeShapeType="1"/>
            </p:cNvCxnSpPr>
            <p:nvPr/>
          </p:nvCxnSpPr>
          <p:spPr bwMode="auto">
            <a:xfrm>
              <a:off x="10257917" y="4173088"/>
              <a:ext cx="153088" cy="844"/>
            </a:xfrm>
            <a:prstGeom prst="line">
              <a:avLst/>
            </a:prstGeom>
            <a:noFill/>
            <a:ln w="12700" algn="ctr">
              <a:solidFill>
                <a:srgbClr val="FF0000"/>
              </a:solidFill>
              <a:round/>
            </a:ln>
          </p:spPr>
        </p:cxnSp>
        <p:pic>
          <p:nvPicPr>
            <p:cNvPr id="18" name="Picture 6" descr="C:\Users\DELL\Desktop\1141--芯片.png"/>
            <p:cNvPicPr>
              <a:picLocks noChangeAspect="1" noChangeArrowheads="1"/>
            </p:cNvPicPr>
            <p:nvPr/>
          </p:nvPicPr>
          <p:blipFill>
            <a:blip r:embed="rId9" cstate="print"/>
            <a:srcRect/>
            <a:stretch>
              <a:fillRect/>
            </a:stretch>
          </p:blipFill>
          <p:spPr bwMode="auto">
            <a:xfrm>
              <a:off x="10393438" y="3607555"/>
              <a:ext cx="589391" cy="621954"/>
            </a:xfrm>
            <a:prstGeom prst="rect">
              <a:avLst/>
            </a:prstGeom>
            <a:noFill/>
          </p:spPr>
        </p:pic>
        <p:sp>
          <p:nvSpPr>
            <p:cNvPr id="19" name="圆角矩形 42"/>
            <p:cNvSpPr/>
            <p:nvPr/>
          </p:nvSpPr>
          <p:spPr bwMode="auto">
            <a:xfrm>
              <a:off x="10410890" y="3608193"/>
              <a:ext cx="556859" cy="612686"/>
            </a:xfrm>
            <a:prstGeom prst="roundRect">
              <a:avLst>
                <a:gd name="adj" fmla="val 6260"/>
              </a:avLst>
            </a:prstGeom>
            <a:noFill/>
            <a:ln w="6350" algn="ctr">
              <a:solidFill>
                <a:schemeClr val="tx1"/>
              </a:solidFill>
              <a:round/>
            </a:ln>
          </p:spPr>
          <p:txBody>
            <a:bodyPr rtlCol="0" anchor="ctr"/>
            <a:lstStyle/>
            <a:p>
              <a:pPr algn="ctr">
                <a:spcBef>
                  <a:spcPts val="300"/>
                </a:spcBef>
                <a:buFont typeface="Arial" panose="020B0604020202020204" pitchFamily="34" charset="0"/>
                <a:buChar char="•"/>
              </a:pPr>
              <a:endParaRPr lang="zh-CN" altLang="en-US" sz="1200" b="0" dirty="0">
                <a:latin typeface="Arial" panose="020B0604020202020204"/>
              </a:endParaRPr>
            </a:p>
          </p:txBody>
        </p:sp>
        <p:cxnSp>
          <p:nvCxnSpPr>
            <p:cNvPr id="21" name="直接连接符 81"/>
            <p:cNvCxnSpPr>
              <a:cxnSpLocks noChangeShapeType="1"/>
            </p:cNvCxnSpPr>
            <p:nvPr/>
          </p:nvCxnSpPr>
          <p:spPr bwMode="auto">
            <a:xfrm flipH="1">
              <a:off x="10881623" y="3892676"/>
              <a:ext cx="244547" cy="7902"/>
            </a:xfrm>
            <a:prstGeom prst="line">
              <a:avLst/>
            </a:prstGeom>
            <a:noFill/>
            <a:ln w="12700" algn="ctr">
              <a:solidFill>
                <a:srgbClr val="FF0000"/>
              </a:solidFill>
              <a:round/>
            </a:ln>
          </p:spPr>
        </p:cxnSp>
        <p:pic>
          <p:nvPicPr>
            <p:cNvPr id="35" name="图片 3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793945">
              <a:off x="10808521" y="3628315"/>
              <a:ext cx="134632" cy="134632"/>
            </a:xfrm>
            <a:prstGeom prst="rect">
              <a:avLst/>
            </a:prstGeom>
          </p:spPr>
        </p:pic>
      </p:grpSp>
      <p:cxnSp>
        <p:nvCxnSpPr>
          <p:cNvPr id="76" name="直接连接符 75"/>
          <p:cNvCxnSpPr/>
          <p:nvPr/>
        </p:nvCxnSpPr>
        <p:spPr bwMode="auto">
          <a:xfrm>
            <a:off x="4866968" y="3500438"/>
            <a:ext cx="0" cy="1668504"/>
          </a:xfrm>
          <a:prstGeom prst="line">
            <a:avLst/>
          </a:prstGeom>
          <a:solidFill>
            <a:srgbClr val="808000"/>
          </a:solidFill>
          <a:ln w="12700" cap="flat" cmpd="sng" algn="ctr">
            <a:solidFill>
              <a:schemeClr val="bg2">
                <a:lumMod val="60000"/>
                <a:lumOff val="40000"/>
              </a:schemeClr>
            </a:solidFill>
            <a:prstDash val="sysDot"/>
            <a:round/>
            <a:headEnd type="none" w="med" len="med"/>
            <a:tailEnd type="none" w="med" len="med"/>
          </a:ln>
        </p:spPr>
      </p:cxnSp>
      <p:cxnSp>
        <p:nvCxnSpPr>
          <p:cNvPr id="77" name="直接连接符 76"/>
          <p:cNvCxnSpPr/>
          <p:nvPr/>
        </p:nvCxnSpPr>
        <p:spPr bwMode="auto">
          <a:xfrm>
            <a:off x="6848168" y="3496819"/>
            <a:ext cx="0" cy="1668504"/>
          </a:xfrm>
          <a:prstGeom prst="line">
            <a:avLst/>
          </a:prstGeom>
          <a:solidFill>
            <a:srgbClr val="808000"/>
          </a:solidFill>
          <a:ln w="12700" cap="flat" cmpd="sng" algn="ctr">
            <a:solidFill>
              <a:schemeClr val="bg2">
                <a:lumMod val="60000"/>
                <a:lumOff val="40000"/>
              </a:schemeClr>
            </a:solidFill>
            <a:prstDash val="sysDot"/>
            <a:round/>
            <a:headEnd type="none" w="med" len="med"/>
            <a:tailEnd type="none" w="med" len="med"/>
          </a:ln>
        </p:spPr>
      </p:cxnSp>
      <p:cxnSp>
        <p:nvCxnSpPr>
          <p:cNvPr id="78" name="直接连接符 77"/>
          <p:cNvCxnSpPr/>
          <p:nvPr/>
        </p:nvCxnSpPr>
        <p:spPr bwMode="auto">
          <a:xfrm>
            <a:off x="9384891" y="3496819"/>
            <a:ext cx="0" cy="1668504"/>
          </a:xfrm>
          <a:prstGeom prst="line">
            <a:avLst/>
          </a:prstGeom>
          <a:solidFill>
            <a:srgbClr val="808000"/>
          </a:solidFill>
          <a:ln w="12700" cap="flat" cmpd="sng" algn="ctr">
            <a:solidFill>
              <a:schemeClr val="bg2">
                <a:lumMod val="60000"/>
                <a:lumOff val="40000"/>
              </a:schemeClr>
            </a:solidFill>
            <a:prstDash val="sysDot"/>
            <a:round/>
            <a:headEnd type="none" w="med" len="med"/>
            <a:tailEnd type="none" w="med" len="med"/>
          </a:ln>
        </p:spPr>
      </p:cxnSp>
      <p:pic>
        <p:nvPicPr>
          <p:cNvPr id="80" name="图片 7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793945">
            <a:off x="5714338" y="3882765"/>
            <a:ext cx="118532" cy="118532"/>
          </a:xfrm>
          <a:prstGeom prst="rect">
            <a:avLst/>
          </a:prstGeom>
        </p:spPr>
      </p:pic>
      <p:pic>
        <p:nvPicPr>
          <p:cNvPr id="81" name="图片 8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793945">
            <a:off x="8167150" y="3789580"/>
            <a:ext cx="118532" cy="118532"/>
          </a:xfrm>
          <a:prstGeom prst="rect">
            <a:avLst/>
          </a:prstGeom>
        </p:spPr>
      </p:pic>
      <p:pic>
        <p:nvPicPr>
          <p:cNvPr id="3" name="图片 2" descr="第10页2"/>
          <p:cNvPicPr>
            <a:picLocks noChangeAspect="1"/>
          </p:cNvPicPr>
          <p:nvPr/>
        </p:nvPicPr>
        <p:blipFill>
          <a:blip r:embed="rId11"/>
          <a:stretch>
            <a:fillRect/>
          </a:stretch>
        </p:blipFill>
        <p:spPr>
          <a:xfrm>
            <a:off x="30480" y="3172460"/>
            <a:ext cx="2223135" cy="1868805"/>
          </a:xfrm>
          <a:prstGeom prst="rect">
            <a:avLst/>
          </a:prstGeom>
        </p:spPr>
      </p:pic>
      <p:pic>
        <p:nvPicPr>
          <p:cNvPr id="42" name="图片 4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17887211">
            <a:off x="158519" y="4239107"/>
            <a:ext cx="213223" cy="213223"/>
          </a:xfrm>
          <a:prstGeom prst="rect">
            <a:avLst/>
          </a:prstGeom>
        </p:spPr>
      </p:pic>
      <p:sp>
        <p:nvSpPr>
          <p:cNvPr id="28" name="矩形 27"/>
          <p:cNvSpPr/>
          <p:nvPr/>
        </p:nvSpPr>
        <p:spPr>
          <a:xfrm>
            <a:off x="-10795" y="1542238"/>
            <a:ext cx="5448270" cy="693677"/>
          </a:xfrm>
          <a:prstGeom prst="rect">
            <a:avLst/>
          </a:prstGeom>
          <a:gradFill>
            <a:gsLst>
              <a:gs pos="0">
                <a:srgbClr val="00966F"/>
              </a:gs>
              <a:gs pos="63000">
                <a:srgbClr val="00684D"/>
              </a:gs>
            </a:gsLst>
            <a:lin ang="3600000" scaled="0"/>
          </a:gradFill>
          <a:ln>
            <a:noFill/>
          </a:ln>
        </p:spPr>
        <p:style>
          <a:lnRef idx="0">
            <a:scrgbClr r="0" g="0" b="0"/>
          </a:lnRef>
          <a:fillRef idx="0">
            <a:scrgbClr r="0" g="0" b="0"/>
          </a:fillRef>
          <a:effectRef idx="0">
            <a:scrgbClr r="0" g="0" b="0"/>
          </a:effectRef>
          <a:fontRef idx="minor">
            <a:schemeClr val="dk1"/>
          </a:fontRef>
        </p:style>
        <p:txBody>
          <a:bodyPr lIns="122530" tIns="61265" rIns="122530" bIns="61265"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2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sp>
        <p:nvSpPr>
          <p:cNvPr id="11" name="文本框 21"/>
          <p:cNvSpPr txBox="1"/>
          <p:nvPr/>
        </p:nvSpPr>
        <p:spPr>
          <a:xfrm>
            <a:off x="601428" y="1633598"/>
            <a:ext cx="4742097" cy="559127"/>
          </a:xfrm>
          <a:prstGeom prst="rect">
            <a:avLst/>
          </a:prstGeom>
          <a:noFill/>
        </p:spPr>
        <p:txBody>
          <a:bodyPr wrap="square" rtlCol="0">
            <a:spAutoFit/>
          </a:bodyPr>
          <a:lstStyle>
            <a:defPPr>
              <a:defRPr lang="zh-CN"/>
            </a:defPPr>
            <a:lvl1pPr>
              <a:spcBef>
                <a:spcPts val="200"/>
              </a:spcBef>
              <a:buFont typeface="Arial" panose="020B0604020202020204" pitchFamily="34" charset="0"/>
              <a:buChar char="•"/>
              <a:defRPr sz="900" b="0">
                <a:solidFill>
                  <a:srgbClr val="FFFFFF"/>
                </a:solidFill>
                <a:latin typeface="Arial" panose="020B0604020202020204" pitchFamily="34" charset="0"/>
                <a:ea typeface="思源黑体 CN Regular" panose="020B0500000000000000" charset="-122"/>
                <a:cs typeface="Arial" panose="020B0604020202020204" pitchFamily="34" charset="0"/>
              </a:defRPr>
            </a:lvl1pPr>
          </a:lstStyle>
          <a:p>
            <a:r>
              <a:rPr lang="zh-CN" altLang="en-US" dirty="0"/>
              <a:t> </a:t>
            </a:r>
            <a:r>
              <a:rPr lang="en-US" altLang="zh-CN" dirty="0"/>
              <a:t>The built-in wireless measuring tool sends data, and receiver received data</a:t>
            </a:r>
            <a:endParaRPr lang="en-US" altLang="zh-CN" dirty="0"/>
          </a:p>
          <a:p>
            <a:r>
              <a:rPr lang="en-US" altLang="zh-CN" dirty="0"/>
              <a:t> T</a:t>
            </a:r>
            <a:r>
              <a:rPr lang="en-US" altLang="zh-CN" dirty="0">
                <a:sym typeface="+mn-ea"/>
              </a:rPr>
              <a:t>ransmission distance 10m</a:t>
            </a:r>
            <a:r>
              <a:rPr lang="en-US" altLang="zh-CN" dirty="0"/>
              <a:t>(unobstructed, no electromagnetic interference)</a:t>
            </a:r>
            <a:endParaRPr lang="en-US" altLang="zh-CN" dirty="0"/>
          </a:p>
          <a:p>
            <a:r>
              <a:rPr lang="en-US" altLang="zh-CN" dirty="0">
                <a:sym typeface="+mn-ea"/>
              </a:rPr>
              <a:t> </a:t>
            </a:r>
            <a:r>
              <a:rPr lang="en-US" altLang="zh-CN" dirty="0"/>
              <a:t>Trigger the </a:t>
            </a:r>
            <a:r>
              <a:rPr lang="en-US" altLang="zh-CN" dirty="0">
                <a:sym typeface="+mn-ea"/>
              </a:rPr>
              <a:t>transmit</a:t>
            </a:r>
            <a:r>
              <a:rPr lang="en-US" altLang="zh-CN" dirty="0"/>
              <a:t> button of measuring tool to wirelessly transfer data to the PC/phone</a:t>
            </a:r>
            <a:endParaRPr lang="en-US" altLang="zh-CN" dirty="0"/>
          </a:p>
        </p:txBody>
      </p:sp>
      <p:sp>
        <p:nvSpPr>
          <p:cNvPr id="29" name="圆角矩形 24"/>
          <p:cNvSpPr>
            <a:spLocks noChangeArrowheads="1"/>
          </p:cNvSpPr>
          <p:nvPr/>
        </p:nvSpPr>
        <p:spPr bwMode="auto">
          <a:xfrm>
            <a:off x="2495390" y="4638597"/>
            <a:ext cx="771281" cy="216000"/>
          </a:xfrm>
          <a:prstGeom prst="roundRect">
            <a:avLst>
              <a:gd name="adj" fmla="val 50000"/>
            </a:avLst>
          </a:prstGeom>
          <a:solidFill>
            <a:srgbClr val="E2EDE9"/>
          </a:solidFill>
          <a:ln w="6350">
            <a:noFill/>
            <a:round/>
          </a:ln>
        </p:spPr>
        <p:txBody>
          <a:bodyPr lIns="0" tIns="0" rIns="0" bIns="0" anchor="ctr" anchorCtr="1"/>
          <a:lstStyle/>
          <a:p>
            <a:pPr algn="ctr"/>
            <a:r>
              <a:rPr lang="en-US" altLang="zh-CN" sz="900" dirty="0">
                <a:solidFill>
                  <a:schemeClr val="tx1">
                    <a:lumMod val="95000"/>
                    <a:lumOff val="5000"/>
                  </a:schemeClr>
                </a:solidFill>
                <a:latin typeface="Arial" panose="020B0604020202020204" pitchFamily="34" charset="0"/>
                <a:ea typeface="思源黑体 CN Regular" panose="020B0500000000000000" charset="-122"/>
                <a:cs typeface="Arial" panose="020B0604020202020204" pitchFamily="34" charset="0"/>
                <a:sym typeface="+mn-ea"/>
              </a:rPr>
              <a:t>signal light</a:t>
            </a:r>
            <a:endParaRPr lang="zh-CN" altLang="en-US" sz="900" dirty="0">
              <a:solidFill>
                <a:schemeClr val="tx1">
                  <a:lumMod val="95000"/>
                  <a:lumOff val="5000"/>
                </a:schemeClr>
              </a:solidFill>
              <a:latin typeface="Arial" panose="020B0604020202020204" pitchFamily="34" charset="0"/>
              <a:ea typeface="思源黑体 CN Regular" panose="020B0500000000000000" charset="-122"/>
              <a:cs typeface="Arial" panose="020B0604020202020204" pitchFamily="34" charset="0"/>
            </a:endParaRPr>
          </a:p>
        </p:txBody>
      </p:sp>
      <p:sp>
        <p:nvSpPr>
          <p:cNvPr id="34" name="圆角矩形 24"/>
          <p:cNvSpPr>
            <a:spLocks noChangeArrowheads="1"/>
          </p:cNvSpPr>
          <p:nvPr/>
        </p:nvSpPr>
        <p:spPr bwMode="auto">
          <a:xfrm>
            <a:off x="4002078" y="3792578"/>
            <a:ext cx="995296" cy="216000"/>
          </a:xfrm>
          <a:prstGeom prst="roundRect">
            <a:avLst>
              <a:gd name="adj" fmla="val 50000"/>
            </a:avLst>
          </a:prstGeom>
          <a:solidFill>
            <a:srgbClr val="E2EDE9"/>
          </a:solidFill>
          <a:ln w="6350">
            <a:noFill/>
            <a:round/>
          </a:ln>
        </p:spPr>
        <p:txBody>
          <a:bodyPr lIns="0" tIns="0" rIns="0" bIns="0" anchor="ctr" anchorCtr="1"/>
          <a:lstStyle/>
          <a:p>
            <a:pPr algn="ctr"/>
            <a:r>
              <a:rPr lang="en-US" altLang="zh-CN" sz="900" dirty="0">
                <a:solidFill>
                  <a:schemeClr val="tx1">
                    <a:lumMod val="95000"/>
                    <a:lumOff val="5000"/>
                  </a:schemeClr>
                </a:solidFill>
                <a:latin typeface="Arial" panose="020B0604020202020204" pitchFamily="34" charset="0"/>
                <a:ea typeface="思源黑体 CN Regular" panose="020B0500000000000000" charset="-122"/>
                <a:cs typeface="Arial" panose="020B0604020202020204" pitchFamily="34" charset="0"/>
                <a:sym typeface="+mn-ea"/>
              </a:rPr>
              <a:t>transmit button</a:t>
            </a:r>
            <a:endParaRPr lang="zh-CN" altLang="en-US" sz="900" dirty="0">
              <a:solidFill>
                <a:schemeClr val="tx1">
                  <a:lumMod val="95000"/>
                  <a:lumOff val="5000"/>
                </a:schemeClr>
              </a:solidFill>
              <a:latin typeface="Arial" panose="020B0604020202020204" pitchFamily="34" charset="0"/>
              <a:ea typeface="思源黑体 CN Regular" panose="020B0500000000000000" charset="-122"/>
              <a:cs typeface="Arial" panose="020B0604020202020204" pitchFamily="34" charset="0"/>
            </a:endParaRPr>
          </a:p>
        </p:txBody>
      </p:sp>
      <p:sp>
        <p:nvSpPr>
          <p:cNvPr id="36" name="圆角矩形 24"/>
          <p:cNvSpPr>
            <a:spLocks noChangeArrowheads="1"/>
          </p:cNvSpPr>
          <p:nvPr/>
        </p:nvSpPr>
        <p:spPr bwMode="auto">
          <a:xfrm>
            <a:off x="5170158" y="3301156"/>
            <a:ext cx="995296" cy="216000"/>
          </a:xfrm>
          <a:prstGeom prst="roundRect">
            <a:avLst>
              <a:gd name="adj" fmla="val 50000"/>
            </a:avLst>
          </a:prstGeom>
          <a:solidFill>
            <a:srgbClr val="E2EDE9"/>
          </a:solidFill>
          <a:ln w="6350">
            <a:noFill/>
            <a:round/>
          </a:ln>
        </p:spPr>
        <p:txBody>
          <a:bodyPr lIns="0" tIns="0" rIns="0" bIns="0" anchor="ctr" anchorCtr="1"/>
          <a:lstStyle/>
          <a:p>
            <a:pPr algn="ctr"/>
            <a:r>
              <a:rPr lang="en-US" altLang="zh-CN" sz="900" dirty="0">
                <a:solidFill>
                  <a:schemeClr val="tx1">
                    <a:lumMod val="95000"/>
                    <a:lumOff val="5000"/>
                  </a:schemeClr>
                </a:solidFill>
                <a:latin typeface="Arial" panose="020B0604020202020204" pitchFamily="34" charset="0"/>
                <a:ea typeface="思源黑体 CN Regular" panose="020B0500000000000000" charset="-122"/>
                <a:cs typeface="Arial" panose="020B0604020202020204" pitchFamily="34" charset="0"/>
                <a:sym typeface="+mn-ea"/>
              </a:rPr>
              <a:t>transmit button</a:t>
            </a:r>
            <a:endParaRPr lang="zh-CN" altLang="en-US" sz="900" dirty="0">
              <a:solidFill>
                <a:schemeClr val="tx1">
                  <a:lumMod val="95000"/>
                  <a:lumOff val="5000"/>
                </a:schemeClr>
              </a:solidFill>
              <a:latin typeface="Arial" panose="020B0604020202020204" pitchFamily="34" charset="0"/>
              <a:ea typeface="思源黑体 CN Regular" panose="020B0500000000000000" charset="-122"/>
              <a:cs typeface="Arial" panose="020B0604020202020204" pitchFamily="34" charset="0"/>
            </a:endParaRPr>
          </a:p>
        </p:txBody>
      </p:sp>
      <p:sp>
        <p:nvSpPr>
          <p:cNvPr id="37" name="圆角矩形 24"/>
          <p:cNvSpPr>
            <a:spLocks noChangeArrowheads="1"/>
          </p:cNvSpPr>
          <p:nvPr/>
        </p:nvSpPr>
        <p:spPr bwMode="auto">
          <a:xfrm>
            <a:off x="6042694" y="4155160"/>
            <a:ext cx="771281" cy="216000"/>
          </a:xfrm>
          <a:prstGeom prst="roundRect">
            <a:avLst>
              <a:gd name="adj" fmla="val 50000"/>
            </a:avLst>
          </a:prstGeom>
          <a:solidFill>
            <a:srgbClr val="E2EDE9"/>
          </a:solidFill>
          <a:ln w="6350">
            <a:noFill/>
            <a:round/>
          </a:ln>
        </p:spPr>
        <p:txBody>
          <a:bodyPr lIns="0" tIns="0" rIns="0" bIns="0" anchor="ctr" anchorCtr="1"/>
          <a:lstStyle/>
          <a:p>
            <a:pPr algn="ctr"/>
            <a:r>
              <a:rPr lang="en-US" altLang="zh-CN" sz="900" dirty="0">
                <a:solidFill>
                  <a:schemeClr val="tx1">
                    <a:lumMod val="95000"/>
                    <a:lumOff val="5000"/>
                  </a:schemeClr>
                </a:solidFill>
                <a:latin typeface="Arial" panose="020B0604020202020204" pitchFamily="34" charset="0"/>
                <a:ea typeface="思源黑体 CN Regular" panose="020B0500000000000000" charset="-122"/>
                <a:cs typeface="Arial" panose="020B0604020202020204" pitchFamily="34" charset="0"/>
                <a:sym typeface="+mn-ea"/>
              </a:rPr>
              <a:t>signal light</a:t>
            </a:r>
            <a:endParaRPr lang="zh-CN" altLang="en-US" sz="900" dirty="0">
              <a:solidFill>
                <a:schemeClr val="tx1">
                  <a:lumMod val="95000"/>
                  <a:lumOff val="5000"/>
                </a:schemeClr>
              </a:solidFill>
              <a:latin typeface="Arial" panose="020B0604020202020204" pitchFamily="34" charset="0"/>
              <a:ea typeface="思源黑体 CN Regular" panose="020B0500000000000000" charset="-122"/>
              <a:cs typeface="Arial" panose="020B0604020202020204" pitchFamily="34" charset="0"/>
            </a:endParaRPr>
          </a:p>
        </p:txBody>
      </p:sp>
      <p:sp>
        <p:nvSpPr>
          <p:cNvPr id="38" name="圆角矩形 24"/>
          <p:cNvSpPr>
            <a:spLocks noChangeArrowheads="1"/>
          </p:cNvSpPr>
          <p:nvPr/>
        </p:nvSpPr>
        <p:spPr bwMode="auto">
          <a:xfrm>
            <a:off x="7624543" y="3437239"/>
            <a:ext cx="995296" cy="216000"/>
          </a:xfrm>
          <a:prstGeom prst="roundRect">
            <a:avLst>
              <a:gd name="adj" fmla="val 50000"/>
            </a:avLst>
          </a:prstGeom>
          <a:solidFill>
            <a:srgbClr val="E2EDE9"/>
          </a:solidFill>
          <a:ln w="6350">
            <a:noFill/>
            <a:round/>
          </a:ln>
        </p:spPr>
        <p:txBody>
          <a:bodyPr lIns="0" tIns="0" rIns="0" bIns="0" anchor="ctr" anchorCtr="1"/>
          <a:lstStyle/>
          <a:p>
            <a:pPr algn="ctr"/>
            <a:r>
              <a:rPr lang="en-US" altLang="zh-CN" sz="900" dirty="0">
                <a:solidFill>
                  <a:schemeClr val="tx1">
                    <a:lumMod val="95000"/>
                    <a:lumOff val="5000"/>
                  </a:schemeClr>
                </a:solidFill>
                <a:latin typeface="Arial" panose="020B0604020202020204" pitchFamily="34" charset="0"/>
                <a:ea typeface="思源黑体 CN Regular" panose="020B0500000000000000" charset="-122"/>
                <a:cs typeface="Arial" panose="020B0604020202020204" pitchFamily="34" charset="0"/>
                <a:sym typeface="+mn-ea"/>
              </a:rPr>
              <a:t>transmit button</a:t>
            </a:r>
            <a:endParaRPr lang="zh-CN" altLang="en-US" sz="900" dirty="0">
              <a:solidFill>
                <a:schemeClr val="tx1">
                  <a:lumMod val="95000"/>
                  <a:lumOff val="5000"/>
                </a:schemeClr>
              </a:solidFill>
              <a:latin typeface="Arial" panose="020B0604020202020204" pitchFamily="34" charset="0"/>
              <a:ea typeface="思源黑体 CN Regular" panose="020B0500000000000000" charset="-122"/>
              <a:cs typeface="Arial" panose="020B0604020202020204" pitchFamily="34" charset="0"/>
            </a:endParaRPr>
          </a:p>
        </p:txBody>
      </p:sp>
      <p:sp>
        <p:nvSpPr>
          <p:cNvPr id="39" name="圆角矩形 24"/>
          <p:cNvSpPr>
            <a:spLocks noChangeArrowheads="1"/>
          </p:cNvSpPr>
          <p:nvPr/>
        </p:nvSpPr>
        <p:spPr bwMode="auto">
          <a:xfrm>
            <a:off x="7462918" y="4816802"/>
            <a:ext cx="771281" cy="216000"/>
          </a:xfrm>
          <a:prstGeom prst="roundRect">
            <a:avLst>
              <a:gd name="adj" fmla="val 50000"/>
            </a:avLst>
          </a:prstGeom>
          <a:solidFill>
            <a:srgbClr val="E2EDE9"/>
          </a:solidFill>
          <a:ln w="6350">
            <a:noFill/>
            <a:round/>
          </a:ln>
        </p:spPr>
        <p:txBody>
          <a:bodyPr lIns="0" tIns="0" rIns="0" bIns="0" anchor="ctr" anchorCtr="1"/>
          <a:lstStyle/>
          <a:p>
            <a:pPr algn="ctr"/>
            <a:r>
              <a:rPr lang="en-US" altLang="zh-CN" sz="900" dirty="0">
                <a:solidFill>
                  <a:schemeClr val="tx1">
                    <a:lumMod val="95000"/>
                    <a:lumOff val="5000"/>
                  </a:schemeClr>
                </a:solidFill>
                <a:latin typeface="Arial" panose="020B0604020202020204" pitchFamily="34" charset="0"/>
                <a:ea typeface="思源黑体 CN Regular" panose="020B0500000000000000" charset="-122"/>
                <a:cs typeface="Arial" panose="020B0604020202020204" pitchFamily="34" charset="0"/>
                <a:sym typeface="+mn-ea"/>
              </a:rPr>
              <a:t>signal light</a:t>
            </a:r>
            <a:endParaRPr lang="zh-CN" altLang="en-US" sz="900" dirty="0">
              <a:solidFill>
                <a:schemeClr val="tx1">
                  <a:lumMod val="95000"/>
                  <a:lumOff val="5000"/>
                </a:schemeClr>
              </a:solidFill>
              <a:latin typeface="Arial" panose="020B0604020202020204" pitchFamily="34" charset="0"/>
              <a:ea typeface="思源黑体 CN Regular" panose="020B0500000000000000" charset="-122"/>
              <a:cs typeface="Arial" panose="020B0604020202020204" pitchFamily="34" charset="0"/>
            </a:endParaRPr>
          </a:p>
        </p:txBody>
      </p:sp>
      <p:sp>
        <p:nvSpPr>
          <p:cNvPr id="40" name="圆角矩形 24"/>
          <p:cNvSpPr>
            <a:spLocks noChangeArrowheads="1"/>
          </p:cNvSpPr>
          <p:nvPr/>
        </p:nvSpPr>
        <p:spPr bwMode="auto">
          <a:xfrm>
            <a:off x="11308069" y="3690246"/>
            <a:ext cx="612179" cy="363600"/>
          </a:xfrm>
          <a:prstGeom prst="roundRect">
            <a:avLst>
              <a:gd name="adj" fmla="val 9396"/>
            </a:avLst>
          </a:prstGeom>
          <a:solidFill>
            <a:srgbClr val="E2EDE9"/>
          </a:solidFill>
          <a:ln w="6350">
            <a:noFill/>
            <a:round/>
          </a:ln>
        </p:spPr>
        <p:txBody>
          <a:bodyPr lIns="0" tIns="0" rIns="0" bIns="0" anchor="ctr" anchorCtr="1"/>
          <a:lstStyle/>
          <a:p>
            <a:pPr algn="ctr"/>
            <a:r>
              <a:rPr lang="en-US" altLang="zh-CN" sz="900" dirty="0">
                <a:solidFill>
                  <a:schemeClr val="tx1">
                    <a:lumMod val="95000"/>
                    <a:lumOff val="5000"/>
                  </a:schemeClr>
                </a:solidFill>
                <a:latin typeface="Arial" panose="020B0604020202020204" pitchFamily="34" charset="0"/>
                <a:ea typeface="思源黑体 CN Regular" panose="020B0500000000000000" charset="-122"/>
                <a:cs typeface="Arial" panose="020B0604020202020204" pitchFamily="34" charset="0"/>
                <a:sym typeface="+mn-ea"/>
              </a:rPr>
              <a:t>transmit </a:t>
            </a:r>
            <a:endParaRPr lang="en-US" altLang="zh-CN" sz="900" dirty="0">
              <a:solidFill>
                <a:schemeClr val="tx1">
                  <a:lumMod val="95000"/>
                  <a:lumOff val="5000"/>
                </a:schemeClr>
              </a:solidFill>
              <a:latin typeface="Arial" panose="020B0604020202020204" pitchFamily="34" charset="0"/>
              <a:ea typeface="思源黑体 CN Regular" panose="020B0500000000000000" charset="-122"/>
              <a:cs typeface="Arial" panose="020B0604020202020204" pitchFamily="34" charset="0"/>
              <a:sym typeface="+mn-ea"/>
            </a:endParaRPr>
          </a:p>
          <a:p>
            <a:pPr algn="ctr"/>
            <a:r>
              <a:rPr lang="en-US" altLang="zh-CN" sz="900" dirty="0">
                <a:solidFill>
                  <a:schemeClr val="tx1">
                    <a:lumMod val="95000"/>
                    <a:lumOff val="5000"/>
                  </a:schemeClr>
                </a:solidFill>
                <a:latin typeface="Arial" panose="020B0604020202020204" pitchFamily="34" charset="0"/>
                <a:ea typeface="思源黑体 CN Regular" panose="020B0500000000000000" charset="-122"/>
                <a:cs typeface="Arial" panose="020B0604020202020204" pitchFamily="34" charset="0"/>
                <a:sym typeface="+mn-ea"/>
              </a:rPr>
              <a:t>button</a:t>
            </a:r>
            <a:endParaRPr lang="zh-CN" altLang="en-US" sz="900" dirty="0">
              <a:solidFill>
                <a:schemeClr val="tx1">
                  <a:lumMod val="95000"/>
                  <a:lumOff val="5000"/>
                </a:schemeClr>
              </a:solidFill>
              <a:latin typeface="Arial" panose="020B0604020202020204" pitchFamily="34" charset="0"/>
              <a:ea typeface="思源黑体 CN Regular" panose="020B0500000000000000" charset="-122"/>
              <a:cs typeface="Arial" panose="020B0604020202020204" pitchFamily="34" charset="0"/>
            </a:endParaRPr>
          </a:p>
        </p:txBody>
      </p:sp>
      <p:sp>
        <p:nvSpPr>
          <p:cNvPr id="41" name="圆角矩形 24"/>
          <p:cNvSpPr>
            <a:spLocks noChangeArrowheads="1"/>
          </p:cNvSpPr>
          <p:nvPr/>
        </p:nvSpPr>
        <p:spPr bwMode="auto">
          <a:xfrm>
            <a:off x="9649578" y="4763909"/>
            <a:ext cx="771281" cy="216000"/>
          </a:xfrm>
          <a:prstGeom prst="roundRect">
            <a:avLst>
              <a:gd name="adj" fmla="val 50000"/>
            </a:avLst>
          </a:prstGeom>
          <a:solidFill>
            <a:srgbClr val="E2EDE9"/>
          </a:solidFill>
          <a:ln w="6350">
            <a:noFill/>
            <a:round/>
          </a:ln>
        </p:spPr>
        <p:txBody>
          <a:bodyPr lIns="0" tIns="0" rIns="0" bIns="0" anchor="ctr" anchorCtr="1"/>
          <a:lstStyle/>
          <a:p>
            <a:pPr algn="ctr"/>
            <a:r>
              <a:rPr lang="en-US" altLang="zh-CN" sz="900" dirty="0">
                <a:solidFill>
                  <a:schemeClr val="tx1">
                    <a:lumMod val="95000"/>
                    <a:lumOff val="5000"/>
                  </a:schemeClr>
                </a:solidFill>
                <a:latin typeface="Arial" panose="020B0604020202020204" pitchFamily="34" charset="0"/>
                <a:ea typeface="思源黑体 CN Regular" panose="020B0500000000000000" charset="-122"/>
                <a:cs typeface="Arial" panose="020B0604020202020204" pitchFamily="34" charset="0"/>
                <a:sym typeface="+mn-ea"/>
              </a:rPr>
              <a:t>signal light</a:t>
            </a:r>
            <a:endParaRPr lang="zh-CN" altLang="en-US" sz="900" dirty="0">
              <a:solidFill>
                <a:schemeClr val="tx1">
                  <a:lumMod val="95000"/>
                  <a:lumOff val="5000"/>
                </a:schemeClr>
              </a:solidFill>
              <a:latin typeface="Arial" panose="020B0604020202020204" pitchFamily="34" charset="0"/>
              <a:ea typeface="思源黑体 CN Regular" panose="020B0500000000000000" charset="-122"/>
              <a:cs typeface="Arial" panose="020B0604020202020204" pitchFamily="34" charset="0"/>
            </a:endParaRPr>
          </a:p>
        </p:txBody>
      </p:sp>
    </p:spTree>
  </p:cSld>
  <p:clrMapOvr>
    <a:masterClrMapping/>
  </p:clrMapOvr>
</p:sld>
</file>

<file path=ppt/tags/tag1.xml><?xml version="1.0" encoding="utf-8"?>
<p:tagLst xmlns:p="http://schemas.openxmlformats.org/presentationml/2006/main">
  <p:tag name="KSO_WM_DIAGRAM_VIRTUALLY_FRAME" val="{&quot;height&quot;:124.68314960629922,&quot;left&quot;:35.57779527559055,&quot;top&quot;:156.44755905511812,&quot;width&quot;:867.0546456692913}"/>
</p:tagLst>
</file>

<file path=ppt/tags/tag10.xml><?xml version="1.0" encoding="utf-8"?>
<p:tagLst xmlns:p="http://schemas.openxmlformats.org/presentationml/2006/main">
  <p:tag name="KSO_WM_DIAGRAM_VIRTUALLY_FRAME" val="{&quot;height&quot;:124.68314960629922,&quot;left&quot;:35.57779527559055,&quot;top&quot;:156.44755905511812,&quot;width&quot;:867.0546456692913}"/>
</p:tagLst>
</file>

<file path=ppt/tags/tag11.xml><?xml version="1.0" encoding="utf-8"?>
<p:tagLst xmlns:p="http://schemas.openxmlformats.org/presentationml/2006/main">
  <p:tag name="KSO_WM_DIAGRAM_VIRTUALLY_FRAME" val="{&quot;height&quot;:124.68314960629922,&quot;left&quot;:35.57779527559055,&quot;top&quot;:156.44755905511812,&quot;width&quot;:867.0546456692913}"/>
</p:tagLst>
</file>

<file path=ppt/tags/tag12.xml><?xml version="1.0" encoding="utf-8"?>
<p:tagLst xmlns:p="http://schemas.openxmlformats.org/presentationml/2006/main">
  <p:tag name="KSO_WM_DIAGRAM_VIRTUALLY_FRAME" val="{&quot;height&quot;:124.68314960629922,&quot;left&quot;:35.57779527559055,&quot;top&quot;:156.44755905511812,&quot;width&quot;:867.0546456692913}"/>
</p:tagLst>
</file>

<file path=ppt/tags/tag13.xml><?xml version="1.0" encoding="utf-8"?>
<p:tagLst xmlns:p="http://schemas.openxmlformats.org/presentationml/2006/main">
  <p:tag name="KSO_WM_DIAGRAM_VIRTUALLY_FRAME" val="{&quot;height&quot;:124.68314960629922,&quot;left&quot;:35.57779527559055,&quot;top&quot;:156.44755905511812,&quot;width&quot;:867.0546456692913}"/>
</p:tagLst>
</file>

<file path=ppt/tags/tag14.xml><?xml version="1.0" encoding="utf-8"?>
<p:tagLst xmlns:p="http://schemas.openxmlformats.org/presentationml/2006/main">
  <p:tag name="KSO_WM_DIAGRAM_VIRTUALLY_FRAME" val="{&quot;height&quot;:124.68314960629922,&quot;left&quot;:35.57779527559055,&quot;top&quot;:156.44755905511812,&quot;width&quot;:867.0546456692913}"/>
</p:tagLst>
</file>

<file path=ppt/tags/tag15.xml><?xml version="1.0" encoding="utf-8"?>
<p:tagLst xmlns:p="http://schemas.openxmlformats.org/presentationml/2006/main">
  <p:tag name="KSO_WM_DIAGRAM_VIRTUALLY_FRAME" val="{&quot;height&quot;:124.68314960629922,&quot;left&quot;:35.57779527559055,&quot;top&quot;:156.44755905511812,&quot;width&quot;:867.0546456692913}"/>
</p:tagLst>
</file>

<file path=ppt/tags/tag16.xml><?xml version="1.0" encoding="utf-8"?>
<p:tagLst xmlns:p="http://schemas.openxmlformats.org/presentationml/2006/main">
  <p:tag name="KSO_WM_DIAGRAM_VIRTUALLY_FRAME" val="{&quot;height&quot;:124.68314960629922,&quot;left&quot;:35.57779527559055,&quot;top&quot;:156.44755905511812,&quot;width&quot;:867.0546456692913}"/>
</p:tagLst>
</file>

<file path=ppt/tags/tag17.xml><?xml version="1.0" encoding="utf-8"?>
<p:tagLst xmlns:p="http://schemas.openxmlformats.org/presentationml/2006/main">
  <p:tag name="KSO_WM_DIAGRAM_VIRTUALLY_FRAME" val="{&quot;height&quot;:124.68314960629922,&quot;left&quot;:35.57779527559055,&quot;top&quot;:156.44755905511812,&quot;width&quot;:867.0546456692913}"/>
</p:tagLst>
</file>

<file path=ppt/tags/tag18.xml><?xml version="1.0" encoding="utf-8"?>
<p:tagLst xmlns:p="http://schemas.openxmlformats.org/presentationml/2006/main">
  <p:tag name="KSO_WM_DIAGRAM_VIRTUALLY_FRAME" val="{&quot;height&quot;:124.68314960629922,&quot;left&quot;:35.57779527559055,&quot;top&quot;:156.44755905511812,&quot;width&quot;:867.0546456692913}"/>
</p:tagLst>
</file>

<file path=ppt/tags/tag19.xml><?xml version="1.0" encoding="utf-8"?>
<p:tagLst xmlns:p="http://schemas.openxmlformats.org/presentationml/2006/main">
  <p:tag name="KSO_WM_DIAGRAM_VIRTUALLY_FRAME" val="{&quot;height&quot;:124.68314960629922,&quot;left&quot;:35.57779527559055,&quot;top&quot;:156.44755905511812,&quot;width&quot;:867.0546456692913}"/>
</p:tagLst>
</file>

<file path=ppt/tags/tag2.xml><?xml version="1.0" encoding="utf-8"?>
<p:tagLst xmlns:p="http://schemas.openxmlformats.org/presentationml/2006/main">
  <p:tag name="KSO_WM_DIAGRAM_VIRTUALLY_FRAME" val="{&quot;height&quot;:124.68314960629922,&quot;left&quot;:35.57779527559055,&quot;top&quot;:156.44755905511812,&quot;width&quot;:867.0546456692913}"/>
</p:tagLst>
</file>

<file path=ppt/tags/tag20.xml><?xml version="1.0" encoding="utf-8"?>
<p:tagLst xmlns:p="http://schemas.openxmlformats.org/presentationml/2006/main">
  <p:tag name="KSO_WM_DIAGRAM_VIRTUALLY_FRAME" val="{&quot;height&quot;:124.68314960629922,&quot;left&quot;:35.57779527559055,&quot;top&quot;:156.44755905511812,&quot;width&quot;:867.0546456692913}"/>
</p:tagLst>
</file>

<file path=ppt/tags/tag21.xml><?xml version="1.0" encoding="utf-8"?>
<p:tagLst xmlns:p="http://schemas.openxmlformats.org/presentationml/2006/main">
  <p:tag name="KSO_WM_DIAGRAM_VIRTUALLY_FRAME" val="{&quot;height&quot;:378.0760629921259,&quot;left&quot;:516.8017322834646,&quot;top&quot;:147.25070866141732,&quot;width&quot;:420.7162204724409}"/>
</p:tagLst>
</file>

<file path=ppt/tags/tag22.xml><?xml version="1.0" encoding="utf-8"?>
<p:tagLst xmlns:p="http://schemas.openxmlformats.org/presentationml/2006/main">
  <p:tag name="KSO_WM_DIAGRAM_VIRTUALLY_FRAME" val="{&quot;height&quot;:378.0760629921259,&quot;left&quot;:516.8017322834646,&quot;top&quot;:147.25070866141732,&quot;width&quot;:420.7162204724409}"/>
</p:tagLst>
</file>

<file path=ppt/tags/tag23.xml><?xml version="1.0" encoding="utf-8"?>
<p:tagLst xmlns:p="http://schemas.openxmlformats.org/presentationml/2006/main">
  <p:tag name="KSO_WM_DIAGRAM_VIRTUALLY_FRAME" val="{&quot;height&quot;:378.0760629921259,&quot;left&quot;:516.8017322834646,&quot;top&quot;:147.25070866141732,&quot;width&quot;:420.7162204724409}"/>
</p:tagLst>
</file>

<file path=ppt/tags/tag24.xml><?xml version="1.0" encoding="utf-8"?>
<p:tagLst xmlns:p="http://schemas.openxmlformats.org/presentationml/2006/main">
  <p:tag name="KSO_WM_DIAGRAM_VIRTUALLY_FRAME" val="{&quot;height&quot;:378.0760629921259,&quot;left&quot;:516.8017322834646,&quot;top&quot;:147.25070866141732,&quot;width&quot;:420.7162204724409}"/>
</p:tagLst>
</file>

<file path=ppt/tags/tag25.xml><?xml version="1.0" encoding="utf-8"?>
<p:tagLst xmlns:p="http://schemas.openxmlformats.org/presentationml/2006/main">
  <p:tag name="KSO_WM_DIAGRAM_VIRTUALLY_FRAME" val="{&quot;height&quot;:378.0760629921259,&quot;left&quot;:516.8017322834646,&quot;top&quot;:147.25070866141732,&quot;width&quot;:420.7162204724409}"/>
</p:tagLst>
</file>

<file path=ppt/tags/tag26.xml><?xml version="1.0" encoding="utf-8"?>
<p:tagLst xmlns:p="http://schemas.openxmlformats.org/presentationml/2006/main">
  <p:tag name="KSO_WM_DIAGRAM_VIRTUALLY_FRAME" val="{&quot;height&quot;:378.0760629921259,&quot;left&quot;:516.8017322834646,&quot;top&quot;:147.25070866141732,&quot;width&quot;:420.7162204724409}"/>
</p:tagLst>
</file>

<file path=ppt/tags/tag27.xml><?xml version="1.0" encoding="utf-8"?>
<p:tagLst xmlns:p="http://schemas.openxmlformats.org/presentationml/2006/main">
  <p:tag name="KSO_WM_DIAGRAM_VIRTUALLY_FRAME" val="{&quot;height&quot;:221.6440157480315,&quot;left&quot;:516.8017322834646,&quot;top&quot;:147.25070866141732,&quot;width&quot;:436.0155905511809}"/>
</p:tagLst>
</file>

<file path=ppt/tags/tag28.xml><?xml version="1.0" encoding="utf-8"?>
<p:tagLst xmlns:p="http://schemas.openxmlformats.org/presentationml/2006/main">
  <p:tag name="KSO_WM_DIAGRAM_VIRTUALLY_FRAME" val="{&quot;height&quot;:221.6440157480315,&quot;left&quot;:516.8017322834646,&quot;top&quot;:147.25070866141732,&quot;width&quot;:436.0155905511809}"/>
</p:tagLst>
</file>

<file path=ppt/tags/tag29.xml><?xml version="1.0" encoding="utf-8"?>
<p:tagLst xmlns:p="http://schemas.openxmlformats.org/presentationml/2006/main">
  <p:tag name="KSO_WM_DIAGRAM_VIRTUALLY_FRAME" val="{&quot;height&quot;:221.6440157480315,&quot;left&quot;:516.8017322834646,&quot;top&quot;:147.25070866141732,&quot;width&quot;:436.0155905511809}"/>
</p:tagLst>
</file>

<file path=ppt/tags/tag3.xml><?xml version="1.0" encoding="utf-8"?>
<p:tagLst xmlns:p="http://schemas.openxmlformats.org/presentationml/2006/main">
  <p:tag name="KSO_WM_DIAGRAM_VIRTUALLY_FRAME" val="{&quot;height&quot;:124.68314960629922,&quot;left&quot;:35.57779527559055,&quot;top&quot;:156.44755905511812,&quot;width&quot;:867.0546456692913}"/>
</p:tagLst>
</file>

<file path=ppt/tags/tag30.xml><?xml version="1.0" encoding="utf-8"?>
<p:tagLst xmlns:p="http://schemas.openxmlformats.org/presentationml/2006/main">
  <p:tag name="KSO_WM_DIAGRAM_VIRTUALLY_FRAME" val="{&quot;height&quot;:221.6440157480315,&quot;left&quot;:516.8017322834646,&quot;top&quot;:147.25070866141732,&quot;width&quot;:436.0155905511809}"/>
</p:tagLst>
</file>

<file path=ppt/tags/tag31.xml><?xml version="1.0" encoding="utf-8"?>
<p:tagLst xmlns:p="http://schemas.openxmlformats.org/presentationml/2006/main">
  <p:tag name="KSO_WM_DIAGRAM_VIRTUALLY_FRAME" val="{&quot;height&quot;:391.02700787401574,&quot;left&quot;:96.25133858267716,&quot;top&quot;:103.06582677165355,&quot;width&quot;:142.90000000000003}"/>
</p:tagLst>
</file>

<file path=ppt/tags/tag32.xml><?xml version="1.0" encoding="utf-8"?>
<p:tagLst xmlns:p="http://schemas.openxmlformats.org/presentationml/2006/main">
  <p:tag name="KSO_WM_DIAGRAM_VIRTUALLY_FRAME" val="{&quot;height&quot;:391.02700787401574,&quot;left&quot;:96.25133858267716,&quot;top&quot;:103.06582677165355,&quot;width&quot;:142.90000000000003}"/>
</p:tagLst>
</file>

<file path=ppt/tags/tag33.xml><?xml version="1.0" encoding="utf-8"?>
<p:tagLst xmlns:p="http://schemas.openxmlformats.org/presentationml/2006/main">
  <p:tag name="KSO_WM_DIAGRAM_VIRTUALLY_FRAME" val="{&quot;height&quot;:391.02700787401574,&quot;left&quot;:96.25133858267716,&quot;top&quot;:103.06582677165355,&quot;width&quot;:142.90000000000003}"/>
</p:tagLst>
</file>

<file path=ppt/tags/tag34.xml><?xml version="1.0" encoding="utf-8"?>
<p:tagLst xmlns:p="http://schemas.openxmlformats.org/presentationml/2006/main">
  <p:tag name="KSO_WM_DIAGRAM_VIRTUALLY_FRAME" val="{&quot;height&quot;:391.02700787401574,&quot;left&quot;:96.25133858267716,&quot;top&quot;:103.06582677165355,&quot;width&quot;:142.90000000000003}"/>
</p:tagLst>
</file>

<file path=ppt/tags/tag35.xml><?xml version="1.0" encoding="utf-8"?>
<p:tagLst xmlns:p="http://schemas.openxmlformats.org/presentationml/2006/main">
  <p:tag name="KSO_WM_DIAGRAM_VIRTUALLY_FRAME" val="{&quot;height&quot;:391.02700787401574,&quot;left&quot;:96.25133858267716,&quot;top&quot;:103.06582677165355,&quot;width&quot;:142.90000000000003}"/>
</p:tagLst>
</file>

<file path=ppt/tags/tag36.xml><?xml version="1.0" encoding="utf-8"?>
<p:tagLst xmlns:p="http://schemas.openxmlformats.org/presentationml/2006/main">
  <p:tag name="KSO_WM_DIAGRAM_VIRTUALLY_FRAME" val="{&quot;height&quot;:391.02700787401574,&quot;left&quot;:96.25133858267716,&quot;top&quot;:103.06582677165355,&quot;width&quot;:142.90000000000003}"/>
</p:tagLst>
</file>

<file path=ppt/tags/tag37.xml><?xml version="1.0" encoding="utf-8"?>
<p:tagLst xmlns:p="http://schemas.openxmlformats.org/presentationml/2006/main">
  <p:tag name="KSO_WM_DIAGRAM_VIRTUALLY_FRAME" val="{&quot;height&quot;:391.02700787401574,&quot;left&quot;:96.25133858267716,&quot;top&quot;:103.06582677165355,&quot;width&quot;:142.90000000000003}"/>
</p:tagLst>
</file>

<file path=ppt/tags/tag38.xml><?xml version="1.0" encoding="utf-8"?>
<p:tagLst xmlns:p="http://schemas.openxmlformats.org/presentationml/2006/main">
  <p:tag name="KSO_WM_DIAGRAM_VIRTUALLY_FRAME" val="{&quot;height&quot;:391.02700787401574,&quot;left&quot;:96.25133858267716,&quot;top&quot;:103.06582677165355,&quot;width&quot;:142.90000000000003}"/>
</p:tagLst>
</file>

<file path=ppt/tags/tag39.xml><?xml version="1.0" encoding="utf-8"?>
<p:tagLst xmlns:p="http://schemas.openxmlformats.org/presentationml/2006/main">
  <p:tag name="KSO_WM_DIAGRAM_VIRTUALLY_FRAME" val="{&quot;height&quot;:391.02700787401574,&quot;left&quot;:96.25133858267716,&quot;top&quot;:103.06582677165355,&quot;width&quot;:142.90000000000003}"/>
</p:tagLst>
</file>

<file path=ppt/tags/tag4.xml><?xml version="1.0" encoding="utf-8"?>
<p:tagLst xmlns:p="http://schemas.openxmlformats.org/presentationml/2006/main">
  <p:tag name="KSO_WM_DIAGRAM_VIRTUALLY_FRAME" val="{&quot;height&quot;:124.68314960629922,&quot;left&quot;:35.57779527559055,&quot;top&quot;:156.44755905511812,&quot;width&quot;:867.0546456692913}"/>
</p:tagLst>
</file>

<file path=ppt/tags/tag40.xml><?xml version="1.0" encoding="utf-8"?>
<p:tagLst xmlns:p="http://schemas.openxmlformats.org/presentationml/2006/main">
  <p:tag name="KSO_WM_DIAGRAM_VIRTUALLY_FRAME" val="{&quot;height&quot;:391.02700787401574,&quot;left&quot;:96.25133858267716,&quot;top&quot;:103.06582677165355,&quot;width&quot;:142.90000000000003}"/>
</p:tagLst>
</file>

<file path=ppt/tags/tag41.xml><?xml version="1.0" encoding="utf-8"?>
<p:tagLst xmlns:p="http://schemas.openxmlformats.org/presentationml/2006/main">
  <p:tag name="KSO_WM_DIAGRAM_VIRTUALLY_FRAME" val="{&quot;height&quot;:391.02700787401574,&quot;left&quot;:96.25133858267716,&quot;top&quot;:103.06582677165355,&quot;width&quot;:142.90000000000003}"/>
</p:tagLst>
</file>

<file path=ppt/tags/tag42.xml><?xml version="1.0" encoding="utf-8"?>
<p:tagLst xmlns:p="http://schemas.openxmlformats.org/presentationml/2006/main">
  <p:tag name="KSO_WM_DIAGRAM_VIRTUALLY_FRAME" val="{&quot;height&quot;:391.02700787401574,&quot;left&quot;:96.25133858267716,&quot;top&quot;:103.06582677165355,&quot;width&quot;:142.90000000000003}"/>
</p:tagLst>
</file>

<file path=ppt/tags/tag43.xml><?xml version="1.0" encoding="utf-8"?>
<p:tagLst xmlns:p="http://schemas.openxmlformats.org/presentationml/2006/main">
  <p:tag name="KSO_WM_DIAGRAM_VIRTUALLY_FRAME" val="{&quot;height&quot;:205.0355905511811,&quot;left&quot;:50.207322834645666,&quot;top&quot;:308.5320472440945,&quot;width&quot;:857.1838582677165}"/>
</p:tagLst>
</file>

<file path=ppt/tags/tag44.xml><?xml version="1.0" encoding="utf-8"?>
<p:tagLst xmlns:p="http://schemas.openxmlformats.org/presentationml/2006/main">
  <p:tag name="KSO_WM_DIAGRAM_VIRTUALLY_FRAME" val="{&quot;height&quot;:205.0355905511811,&quot;left&quot;:50.207322834645666,&quot;top&quot;:308.5320472440945,&quot;width&quot;:857.1838582677165}"/>
</p:tagLst>
</file>

<file path=ppt/tags/tag45.xml><?xml version="1.0" encoding="utf-8"?>
<p:tagLst xmlns:p="http://schemas.openxmlformats.org/presentationml/2006/main">
  <p:tag name="KSO_WM_DIAGRAM_VIRTUALLY_FRAME" val="{&quot;height&quot;:205.0355905511811,&quot;left&quot;:50.207322834645666,&quot;top&quot;:308.5320472440945,&quot;width&quot;:857.1838582677165}"/>
</p:tagLst>
</file>

<file path=ppt/tags/tag46.xml><?xml version="1.0" encoding="utf-8"?>
<p:tagLst xmlns:p="http://schemas.openxmlformats.org/presentationml/2006/main">
  <p:tag name="KSO_WM_DIAGRAM_VIRTUALLY_FRAME" val="{&quot;height&quot;:205.0355905511811,&quot;left&quot;:50.207322834645666,&quot;top&quot;:308.5320472440945,&quot;width&quot;:857.1838582677165}"/>
</p:tagLst>
</file>

<file path=ppt/tags/tag47.xml><?xml version="1.0" encoding="utf-8"?>
<p:tagLst xmlns:p="http://schemas.openxmlformats.org/presentationml/2006/main">
  <p:tag name="KSO_WM_DIAGRAM_VIRTUALLY_FRAME" val="{&quot;height&quot;:205.0355905511811,&quot;left&quot;:50.207322834645666,&quot;top&quot;:308.5320472440945,&quot;width&quot;:857.1838582677165}"/>
</p:tagLst>
</file>

<file path=ppt/tags/tag48.xml><?xml version="1.0" encoding="utf-8"?>
<p:tagLst xmlns:p="http://schemas.openxmlformats.org/presentationml/2006/main">
  <p:tag name="KSO_WM_DIAGRAM_VIRTUALLY_FRAME" val="{&quot;height&quot;:205.0355905511811,&quot;left&quot;:50.207322834645666,&quot;top&quot;:308.5320472440945,&quot;width&quot;:857.1838582677165}"/>
</p:tagLst>
</file>

<file path=ppt/tags/tag49.xml><?xml version="1.0" encoding="utf-8"?>
<p:tagLst xmlns:p="http://schemas.openxmlformats.org/presentationml/2006/main">
  <p:tag name="KSO_WM_DIAGRAM_VIRTUALLY_FRAME" val="{&quot;height&quot;:205.0355905511811,&quot;left&quot;:50.207322834645666,&quot;top&quot;:308.5320472440945,&quot;width&quot;:857.1838582677165}"/>
</p:tagLst>
</file>

<file path=ppt/tags/tag5.xml><?xml version="1.0" encoding="utf-8"?>
<p:tagLst xmlns:p="http://schemas.openxmlformats.org/presentationml/2006/main">
  <p:tag name="KSO_WM_DIAGRAM_VIRTUALLY_FRAME" val="{&quot;height&quot;:124.68314960629922,&quot;left&quot;:35.57779527559055,&quot;top&quot;:156.44755905511812,&quot;width&quot;:867.0546456692913}"/>
</p:tagLst>
</file>

<file path=ppt/tags/tag50.xml><?xml version="1.0" encoding="utf-8"?>
<p:tagLst xmlns:p="http://schemas.openxmlformats.org/presentationml/2006/main">
  <p:tag name="KSO_WM_DIAGRAM_VIRTUALLY_FRAME" val="{&quot;height&quot;:205.0355905511811,&quot;left&quot;:50.207322834645666,&quot;top&quot;:308.5320472440945,&quot;width&quot;:857.1838582677165}"/>
</p:tagLst>
</file>

<file path=ppt/tags/tag51.xml><?xml version="1.0" encoding="utf-8"?>
<p:tagLst xmlns:p="http://schemas.openxmlformats.org/presentationml/2006/main">
  <p:tag name="KSO_WM_BEAUTIFY_FLAG" val=""/>
</p:tagLst>
</file>

<file path=ppt/tags/tag6.xml><?xml version="1.0" encoding="utf-8"?>
<p:tagLst xmlns:p="http://schemas.openxmlformats.org/presentationml/2006/main">
  <p:tag name="KSO_WM_DIAGRAM_VIRTUALLY_FRAME" val="{&quot;height&quot;:124.68314960629922,&quot;left&quot;:35.57779527559055,&quot;top&quot;:156.44755905511812,&quot;width&quot;:867.0546456692913}"/>
</p:tagLst>
</file>

<file path=ppt/tags/tag7.xml><?xml version="1.0" encoding="utf-8"?>
<p:tagLst xmlns:p="http://schemas.openxmlformats.org/presentationml/2006/main">
  <p:tag name="KSO_WM_DIAGRAM_VIRTUALLY_FRAME" val="{&quot;height&quot;:124.68314960629922,&quot;left&quot;:35.57779527559055,&quot;top&quot;:156.44755905511812,&quot;width&quot;:867.0546456692913}"/>
</p:tagLst>
</file>

<file path=ppt/tags/tag8.xml><?xml version="1.0" encoding="utf-8"?>
<p:tagLst xmlns:p="http://schemas.openxmlformats.org/presentationml/2006/main">
  <p:tag name="KSO_WM_DIAGRAM_VIRTUALLY_FRAME" val="{&quot;height&quot;:124.68314960629922,&quot;left&quot;:35.57779527559055,&quot;top&quot;:156.44755905511812,&quot;width&quot;:867.0546456692913}"/>
</p:tagLst>
</file>

<file path=ppt/tags/tag9.xml><?xml version="1.0" encoding="utf-8"?>
<p:tagLst xmlns:p="http://schemas.openxmlformats.org/presentationml/2006/main">
  <p:tag name="KSO_WM_DIAGRAM_VIRTUALLY_FRAME" val="{&quot;height&quot;:124.68314960629922,&quot;left&quot;:35.57779527559055,&quot;top&quot;:156.44755905511812,&quot;width&quot;:867.0546456692913}"/>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FC000"/>
        </a:solidFill>
        <a:ln>
          <a:noFill/>
        </a:ln>
        <a:effectLst>
          <a:outerShdw blurRad="50800" dist="38100" dir="2700000" algn="tl" rotWithShape="0">
            <a:prstClr val="black">
              <a:alpha val="40000"/>
            </a:prstClr>
          </a:outerShdw>
        </a:effectLst>
      </a:spPr>
      <a:bodyPr rtlCol="0" anchor="ctr"/>
      <a:lstStyle>
        <a:defPPr algn="ctr">
          <a:defRPr dirty="0"/>
        </a:defPPr>
      </a:lstStyle>
      <a:style>
        <a:lnRef idx="2">
          <a:schemeClr val="accent1">
            <a:shade val="15000"/>
          </a:schemeClr>
        </a:lnRef>
        <a:fillRef idx="1">
          <a:schemeClr val="accent1"/>
        </a:fillRef>
        <a:effectRef idx="0">
          <a:schemeClr val="accent1"/>
        </a:effectRef>
        <a:fontRef idx="minor">
          <a:schemeClr val="lt1"/>
        </a:fontRef>
      </a:style>
    </a:sp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17761</Words>
  <Application>WPS 演示</Application>
  <PresentationFormat>宽屏</PresentationFormat>
  <Paragraphs>763</Paragraphs>
  <Slides>35</Slides>
  <Notes>7</Notes>
  <HiddenSlides>0</HiddenSlides>
  <MMClips>0</MMClips>
  <ScaleCrop>false</ScaleCrop>
  <HeadingPairs>
    <vt:vector size="6" baseType="variant">
      <vt:variant>
        <vt:lpstr>已用的字体</vt:lpstr>
      </vt:variant>
      <vt:variant>
        <vt:i4>21</vt:i4>
      </vt:variant>
      <vt:variant>
        <vt:lpstr>主题</vt:lpstr>
      </vt:variant>
      <vt:variant>
        <vt:i4>1</vt:i4>
      </vt:variant>
      <vt:variant>
        <vt:lpstr>幻灯片标题</vt:lpstr>
      </vt:variant>
      <vt:variant>
        <vt:i4>35</vt:i4>
      </vt:variant>
    </vt:vector>
  </HeadingPairs>
  <TitlesOfParts>
    <vt:vector size="57" baseType="lpstr">
      <vt:lpstr>Arial</vt:lpstr>
      <vt:lpstr>宋体</vt:lpstr>
      <vt:lpstr>Wingdings</vt:lpstr>
      <vt:lpstr>Arial Black</vt:lpstr>
      <vt:lpstr>思源黑体 CN Heavy</vt:lpstr>
      <vt:lpstr>思源黑体</vt:lpstr>
      <vt:lpstr>思源黑体 CN Regular</vt:lpstr>
      <vt:lpstr>思源黑体 CN Bold</vt:lpstr>
      <vt:lpstr>微软雅黑</vt:lpstr>
      <vt:lpstr>思源黑体 CN Medium</vt:lpstr>
      <vt:lpstr>Helvetica</vt:lpstr>
      <vt:lpstr>思源黑体 CN Normal</vt:lpstr>
      <vt:lpstr>MiSans</vt:lpstr>
      <vt:lpstr>思源黑体 Medium</vt:lpstr>
      <vt:lpstr>Arial</vt:lpstr>
      <vt:lpstr>楷体_GB2312</vt:lpstr>
      <vt:lpstr>等线</vt:lpstr>
      <vt:lpstr>Arial Unicode MS</vt:lpstr>
      <vt:lpstr>等线 Light</vt:lpstr>
      <vt:lpstr>126-CAI978</vt:lpstr>
      <vt:lpstr>MS PGothic</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Administrator</dc:creator>
  <cp:lastModifiedBy>carrot</cp:lastModifiedBy>
  <cp:revision>2394</cp:revision>
  <dcterms:created xsi:type="dcterms:W3CDTF">2025-01-08T07:12:00Z</dcterms:created>
  <dcterms:modified xsi:type="dcterms:W3CDTF">2026-05-20T06:52:51Z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93A66FE00EC64165A71720D89FD05A86_13</vt:lpwstr>
  </property>
  <property fmtid="{D5CDD505-2E9C-101B-9397-08002B2CF9AE}" pid="3" name="KSOProductBuildVer">
    <vt:lpwstr>2052-12.1.0.25865</vt:lpwstr>
  </property>
</Properties>
</file>